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2.xml" ContentType="application/vnd.openxmlformats-officedocument.presentationml.notesSlide+xml"/>
  <Override PartName="/ppt/charts/chart8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5" r:id="rId2"/>
    <p:sldMasterId id="2147483662" r:id="rId3"/>
    <p:sldMasterId id="2147483665" r:id="rId4"/>
    <p:sldMasterId id="2147483668" r:id="rId5"/>
    <p:sldMasterId id="2147483671" r:id="rId6"/>
    <p:sldMasterId id="2147483674" r:id="rId7"/>
    <p:sldMasterId id="2147483681" r:id="rId8"/>
    <p:sldMasterId id="2147483688" r:id="rId9"/>
    <p:sldMasterId id="2147483695" r:id="rId10"/>
  </p:sldMasterIdLst>
  <p:notesMasterIdLst>
    <p:notesMasterId r:id="rId102"/>
  </p:notesMasterIdLst>
  <p:handoutMasterIdLst>
    <p:handoutMasterId r:id="rId103"/>
  </p:handoutMasterIdLst>
  <p:sldIdLst>
    <p:sldId id="257" r:id="rId11"/>
    <p:sldId id="838" r:id="rId12"/>
    <p:sldId id="815" r:id="rId13"/>
    <p:sldId id="304" r:id="rId14"/>
    <p:sldId id="282" r:id="rId15"/>
    <p:sldId id="805" r:id="rId16"/>
    <p:sldId id="787" r:id="rId17"/>
    <p:sldId id="789" r:id="rId18"/>
    <p:sldId id="807" r:id="rId19"/>
    <p:sldId id="794" r:id="rId20"/>
    <p:sldId id="813" r:id="rId21"/>
    <p:sldId id="331" r:id="rId22"/>
    <p:sldId id="833" r:id="rId23"/>
    <p:sldId id="834" r:id="rId24"/>
    <p:sldId id="835" r:id="rId25"/>
    <p:sldId id="851" r:id="rId26"/>
    <p:sldId id="852" r:id="rId27"/>
    <p:sldId id="855" r:id="rId28"/>
    <p:sldId id="853" r:id="rId29"/>
    <p:sldId id="854" r:id="rId30"/>
    <p:sldId id="806" r:id="rId31"/>
    <p:sldId id="792" r:id="rId32"/>
    <p:sldId id="781" r:id="rId33"/>
    <p:sldId id="320" r:id="rId34"/>
    <p:sldId id="609" r:id="rId35"/>
    <p:sldId id="795" r:id="rId36"/>
    <p:sldId id="800" r:id="rId37"/>
    <p:sldId id="610" r:id="rId38"/>
    <p:sldId id="796" r:id="rId39"/>
    <p:sldId id="801" r:id="rId40"/>
    <p:sldId id="611" r:id="rId41"/>
    <p:sldId id="797" r:id="rId42"/>
    <p:sldId id="802" r:id="rId43"/>
    <p:sldId id="612" r:id="rId44"/>
    <p:sldId id="798" r:id="rId45"/>
    <p:sldId id="803" r:id="rId46"/>
    <p:sldId id="613" r:id="rId47"/>
    <p:sldId id="799" r:id="rId48"/>
    <p:sldId id="804" r:id="rId49"/>
    <p:sldId id="615" r:id="rId50"/>
    <p:sldId id="779" r:id="rId51"/>
    <p:sldId id="788" r:id="rId52"/>
    <p:sldId id="780" r:id="rId53"/>
    <p:sldId id="810" r:id="rId54"/>
    <p:sldId id="790" r:id="rId55"/>
    <p:sldId id="568" r:id="rId56"/>
    <p:sldId id="569" r:id="rId57"/>
    <p:sldId id="570" r:id="rId58"/>
    <p:sldId id="846" r:id="rId59"/>
    <p:sldId id="845" r:id="rId60"/>
    <p:sldId id="606" r:id="rId61"/>
    <p:sldId id="598" r:id="rId62"/>
    <p:sldId id="601" r:id="rId63"/>
    <p:sldId id="816" r:id="rId64"/>
    <p:sldId id="837" r:id="rId65"/>
    <p:sldId id="567" r:id="rId66"/>
    <p:sldId id="817" r:id="rId67"/>
    <p:sldId id="284" r:id="rId68"/>
    <p:sldId id="566" r:id="rId69"/>
    <p:sldId id="564" r:id="rId70"/>
    <p:sldId id="597" r:id="rId71"/>
    <p:sldId id="599" r:id="rId72"/>
    <p:sldId id="849" r:id="rId73"/>
    <p:sldId id="841" r:id="rId74"/>
    <p:sldId id="587" r:id="rId75"/>
    <p:sldId id="590" r:id="rId76"/>
    <p:sldId id="591" r:id="rId77"/>
    <p:sldId id="592" r:id="rId78"/>
    <p:sldId id="593" r:id="rId79"/>
    <p:sldId id="594" r:id="rId80"/>
    <p:sldId id="595" r:id="rId81"/>
    <p:sldId id="596" r:id="rId82"/>
    <p:sldId id="823" r:id="rId83"/>
    <p:sldId id="825" r:id="rId84"/>
    <p:sldId id="826" r:id="rId85"/>
    <p:sldId id="827" r:id="rId86"/>
    <p:sldId id="824" r:id="rId87"/>
    <p:sldId id="818" r:id="rId88"/>
    <p:sldId id="819" r:id="rId89"/>
    <p:sldId id="820" r:id="rId90"/>
    <p:sldId id="821" r:id="rId91"/>
    <p:sldId id="848" r:id="rId92"/>
    <p:sldId id="847" r:id="rId93"/>
    <p:sldId id="828" r:id="rId94"/>
    <p:sldId id="829" r:id="rId95"/>
    <p:sldId id="830" r:id="rId96"/>
    <p:sldId id="831" r:id="rId97"/>
    <p:sldId id="563" r:id="rId98"/>
    <p:sldId id="850" r:id="rId99"/>
    <p:sldId id="836" r:id="rId100"/>
    <p:sldId id="811" r:id="rId10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81DA"/>
    <a:srgbClr val="C7A1E3"/>
    <a:srgbClr val="C8E0F7"/>
    <a:srgbClr val="F4B1AA"/>
    <a:srgbClr val="FADBD8"/>
    <a:srgbClr val="53CAFF"/>
    <a:srgbClr val="009FE3"/>
    <a:srgbClr val="C4F2D8"/>
    <a:srgbClr val="A7EBC4"/>
    <a:srgbClr val="E8F2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83" autoAdjust="0"/>
  </p:normalViewPr>
  <p:slideViewPr>
    <p:cSldViewPr snapToGrid="0">
      <p:cViewPr varScale="1">
        <p:scale>
          <a:sx n="86" d="100"/>
          <a:sy n="86" d="100"/>
        </p:scale>
        <p:origin x="475"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040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07" Type="http://schemas.openxmlformats.org/officeDocument/2006/relationships/theme" Target="theme/theme1.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2064683695122"/>
          <c:y val="3.3181799182417801E-2"/>
          <c:w val="0.66082991876366981"/>
          <c:h val="0.91383252104563584"/>
        </c:manualLayout>
      </c:layout>
      <c:pieChart>
        <c:varyColors val="1"/>
        <c:ser>
          <c:idx val="0"/>
          <c:order val="0"/>
          <c:spPr>
            <a:solidFill>
              <a:schemeClr val="bg1">
                <a:lumMod val="85000"/>
              </a:schemeClr>
            </a:solidFill>
          </c:spPr>
          <c:explosion val="7"/>
          <c:dPt>
            <c:idx val="0"/>
            <c:bubble3D val="0"/>
            <c:spPr>
              <a:solidFill>
                <a:schemeClr val="accent1">
                  <a:lumMod val="75000"/>
                </a:schemeClr>
              </a:solidFill>
            </c:spPr>
            <c:extLst>
              <c:ext xmlns:c16="http://schemas.microsoft.com/office/drawing/2014/chart" uri="{C3380CC4-5D6E-409C-BE32-E72D297353CC}">
                <c16:uniqueId val="{00000001-B5F8-49CB-AEBF-2EA92A35DE51}"/>
              </c:ext>
            </c:extLst>
          </c:dPt>
          <c:dPt>
            <c:idx val="1"/>
            <c:bubble3D val="0"/>
            <c:spPr>
              <a:solidFill>
                <a:schemeClr val="accent3"/>
              </a:solidFill>
            </c:spPr>
            <c:extLst>
              <c:ext xmlns:c16="http://schemas.microsoft.com/office/drawing/2014/chart" uri="{C3380CC4-5D6E-409C-BE32-E72D297353CC}">
                <c16:uniqueId val="{00000003-B5F8-49CB-AEBF-2EA92A35DE51}"/>
              </c:ext>
            </c:extLst>
          </c:dPt>
          <c:dPt>
            <c:idx val="2"/>
            <c:bubble3D val="0"/>
            <c:spPr>
              <a:solidFill>
                <a:schemeClr val="accent4"/>
              </a:solidFill>
            </c:spPr>
            <c:extLst>
              <c:ext xmlns:c16="http://schemas.microsoft.com/office/drawing/2014/chart" uri="{C3380CC4-5D6E-409C-BE32-E72D297353CC}">
                <c16:uniqueId val="{00000005-B5F8-49CB-AEBF-2EA92A35DE51}"/>
              </c:ext>
            </c:extLst>
          </c:dPt>
          <c:dPt>
            <c:idx val="3"/>
            <c:bubble3D val="0"/>
            <c:spPr>
              <a:solidFill>
                <a:schemeClr val="accent5"/>
              </a:solidFill>
            </c:spPr>
            <c:extLst>
              <c:ext xmlns:c16="http://schemas.microsoft.com/office/drawing/2014/chart" uri="{C3380CC4-5D6E-409C-BE32-E72D297353CC}">
                <c16:uniqueId val="{00000007-B5F8-49CB-AEBF-2EA92A35DE51}"/>
              </c:ext>
            </c:extLst>
          </c:dPt>
          <c:dPt>
            <c:idx val="4"/>
            <c:bubble3D val="0"/>
            <c:spPr>
              <a:solidFill>
                <a:schemeClr val="accent6"/>
              </a:solidFill>
            </c:spPr>
            <c:extLst>
              <c:ext xmlns:c16="http://schemas.microsoft.com/office/drawing/2014/chart" uri="{C3380CC4-5D6E-409C-BE32-E72D297353CC}">
                <c16:uniqueId val="{00000009-B5F8-49CB-AEBF-2EA92A35DE51}"/>
              </c:ext>
            </c:extLst>
          </c:dPt>
          <c:dPt>
            <c:idx val="5"/>
            <c:bubble3D val="0"/>
            <c:spPr>
              <a:solidFill>
                <a:srgbClr val="7030A0"/>
              </a:solidFill>
            </c:spPr>
            <c:extLst>
              <c:ext xmlns:c16="http://schemas.microsoft.com/office/drawing/2014/chart" uri="{C3380CC4-5D6E-409C-BE32-E72D297353CC}">
                <c16:uniqueId val="{0000000B-B5F8-49CB-AEBF-2EA92A35DE51}"/>
              </c:ext>
            </c:extLst>
          </c:dPt>
          <c:dLbls>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numRef>
              <c:f>pie_chart!$A$4:$A$9</c:f>
              <c:numCache>
                <c:formatCode>General</c:formatCode>
                <c:ptCount val="6"/>
                <c:pt idx="0">
                  <c:v>1</c:v>
                </c:pt>
                <c:pt idx="1">
                  <c:v>2</c:v>
                </c:pt>
                <c:pt idx="2">
                  <c:v>3</c:v>
                </c:pt>
                <c:pt idx="3">
                  <c:v>4</c:v>
                </c:pt>
                <c:pt idx="4">
                  <c:v>5</c:v>
                </c:pt>
                <c:pt idx="5">
                  <c:v>6</c:v>
                </c:pt>
              </c:numCache>
            </c:numRef>
          </c:cat>
          <c:val>
            <c:numRef>
              <c:f>pie_chart!$B$4:$B$9</c:f>
              <c:numCache>
                <c:formatCode>0%</c:formatCode>
                <c:ptCount val="6"/>
                <c:pt idx="0">
                  <c:v>7.8678206136900075E-2</c:v>
                </c:pt>
                <c:pt idx="1">
                  <c:v>0.35719905586152634</c:v>
                </c:pt>
                <c:pt idx="2">
                  <c:v>0.15656963021243114</c:v>
                </c:pt>
                <c:pt idx="3">
                  <c:v>0.10464201416207711</c:v>
                </c:pt>
                <c:pt idx="4">
                  <c:v>0.16286388670338317</c:v>
                </c:pt>
                <c:pt idx="5">
                  <c:v>0.14004720692368214</c:v>
                </c:pt>
              </c:numCache>
            </c:numRef>
          </c:val>
          <c:extLst>
            <c:ext xmlns:c16="http://schemas.microsoft.com/office/drawing/2014/chart" uri="{C3380CC4-5D6E-409C-BE32-E72D297353CC}">
              <c16:uniqueId val="{0000000C-B5F8-49CB-AEBF-2EA92A35DE51}"/>
            </c:ext>
          </c:extLst>
        </c:ser>
        <c:dLbls>
          <c:showLegendKey val="0"/>
          <c:showVal val="1"/>
          <c:showCatName val="0"/>
          <c:showSerName val="0"/>
          <c:showPercent val="0"/>
          <c:showBubbleSize val="0"/>
          <c:showLeaderLines val="1"/>
        </c:dLbls>
        <c:firstSliceAng val="360"/>
      </c:pieChart>
    </c:plotArea>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02549929603173E-2"/>
          <c:y val="3.1088082901554411E-2"/>
          <c:w val="0.93285478698440838"/>
          <c:h val="0.86503380378558015"/>
        </c:manualLayout>
      </c:layout>
      <c:barChart>
        <c:barDir val="col"/>
        <c:grouping val="stacked"/>
        <c:varyColors val="0"/>
        <c:ser>
          <c:idx val="0"/>
          <c:order val="0"/>
          <c:tx>
            <c:strRef>
              <c:f>bar_chart!$A$23</c:f>
              <c:strCache>
                <c:ptCount val="1"/>
                <c:pt idx="0">
                  <c:v>Lower</c:v>
                </c:pt>
              </c:strCache>
            </c:strRef>
          </c:tx>
          <c:spPr>
            <a:solidFill>
              <a:srgbClr val="1964AA"/>
            </a:solidFill>
          </c:spPr>
          <c:invertIfNegative val="0"/>
          <c:dPt>
            <c:idx val="0"/>
            <c:invertIfNegative val="0"/>
            <c:bubble3D val="0"/>
            <c:spPr>
              <a:solidFill>
                <a:schemeClr val="accent2">
                  <a:lumMod val="40000"/>
                  <a:lumOff val="60000"/>
                </a:schemeClr>
              </a:solidFill>
            </c:spPr>
            <c:extLst>
              <c:ext xmlns:c16="http://schemas.microsoft.com/office/drawing/2014/chart" uri="{C3380CC4-5D6E-409C-BE32-E72D297353CC}">
                <c16:uniqueId val="{00000001-6401-47F9-9AE3-E1345EFEBF7B}"/>
              </c:ext>
            </c:extLst>
          </c:dPt>
          <c:dPt>
            <c:idx val="1"/>
            <c:invertIfNegative val="0"/>
            <c:bubble3D val="0"/>
            <c:spPr>
              <a:solidFill>
                <a:schemeClr val="accent3">
                  <a:lumMod val="40000"/>
                  <a:lumOff val="60000"/>
                </a:schemeClr>
              </a:solidFill>
            </c:spPr>
            <c:extLst>
              <c:ext xmlns:c16="http://schemas.microsoft.com/office/drawing/2014/chart" uri="{C3380CC4-5D6E-409C-BE32-E72D297353CC}">
                <c16:uniqueId val="{00000003-6401-47F9-9AE3-E1345EFEBF7B}"/>
              </c:ext>
            </c:extLst>
          </c:dPt>
          <c:dPt>
            <c:idx val="2"/>
            <c:invertIfNegative val="0"/>
            <c:bubble3D val="0"/>
            <c:spPr>
              <a:solidFill>
                <a:schemeClr val="accent4">
                  <a:lumMod val="40000"/>
                  <a:lumOff val="60000"/>
                </a:schemeClr>
              </a:solidFill>
            </c:spPr>
            <c:extLst>
              <c:ext xmlns:c16="http://schemas.microsoft.com/office/drawing/2014/chart" uri="{C3380CC4-5D6E-409C-BE32-E72D297353CC}">
                <c16:uniqueId val="{00000005-6401-47F9-9AE3-E1345EFEBF7B}"/>
              </c:ext>
            </c:extLst>
          </c:dPt>
          <c:dPt>
            <c:idx val="3"/>
            <c:invertIfNegative val="0"/>
            <c:bubble3D val="0"/>
            <c:spPr>
              <a:solidFill>
                <a:schemeClr val="accent5">
                  <a:lumMod val="40000"/>
                  <a:lumOff val="60000"/>
                </a:schemeClr>
              </a:solidFill>
            </c:spPr>
            <c:extLst>
              <c:ext xmlns:c16="http://schemas.microsoft.com/office/drawing/2014/chart" uri="{C3380CC4-5D6E-409C-BE32-E72D297353CC}">
                <c16:uniqueId val="{00000007-6401-47F9-9AE3-E1345EFEBF7B}"/>
              </c:ext>
            </c:extLst>
          </c:dPt>
          <c:dPt>
            <c:idx val="4"/>
            <c:invertIfNegative val="0"/>
            <c:bubble3D val="0"/>
            <c:spPr>
              <a:solidFill>
                <a:schemeClr val="accent6">
                  <a:lumMod val="20000"/>
                  <a:lumOff val="80000"/>
                </a:schemeClr>
              </a:solidFill>
            </c:spPr>
            <c:extLst>
              <c:ext xmlns:c16="http://schemas.microsoft.com/office/drawing/2014/chart" uri="{C3380CC4-5D6E-409C-BE32-E72D297353CC}">
                <c16:uniqueId val="{00000009-6401-47F9-9AE3-E1345EFEBF7B}"/>
              </c:ext>
            </c:extLst>
          </c:dPt>
          <c:dPt>
            <c:idx val="5"/>
            <c:invertIfNegative val="0"/>
            <c:bubble3D val="0"/>
            <c:spPr>
              <a:solidFill>
                <a:srgbClr val="9F5FCF"/>
              </a:solidFill>
            </c:spPr>
            <c:extLst>
              <c:ext xmlns:c16="http://schemas.microsoft.com/office/drawing/2014/chart" uri="{C3380CC4-5D6E-409C-BE32-E72D297353CC}">
                <c16:uniqueId val="{0000000B-6401-47F9-9AE3-E1345EFEBF7B}"/>
              </c:ext>
            </c:extLst>
          </c:dPt>
          <c:dLbls>
            <c:dLbl>
              <c:idx val="0"/>
              <c:numFmt formatCode="#,##0" sourceLinked="0"/>
              <c:spPr>
                <a:noFill/>
                <a:ln>
                  <a:noFill/>
                </a:ln>
                <a:effectLst/>
              </c:spPr>
              <c:txPr>
                <a:bodyPr/>
                <a:lstStyle/>
                <a:p>
                  <a:pPr>
                    <a:defRPr sz="1600">
                      <a:solidFill>
                        <a:schemeClr val="accent2">
                          <a:lumMod val="50000"/>
                        </a:schemeClr>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01-47F9-9AE3-E1345EFEBF7B}"/>
                </c:ext>
              </c:extLst>
            </c:dLbl>
            <c:dLbl>
              <c:idx val="1"/>
              <c:numFmt formatCode="#,##0" sourceLinked="0"/>
              <c:spPr>
                <a:noFill/>
                <a:ln>
                  <a:noFill/>
                </a:ln>
                <a:effectLst/>
              </c:spPr>
              <c:txPr>
                <a:bodyPr/>
                <a:lstStyle/>
                <a:p>
                  <a:pPr>
                    <a:defRPr sz="1600">
                      <a:solidFill>
                        <a:schemeClr val="accent3">
                          <a:lumMod val="50000"/>
                        </a:schemeClr>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01-47F9-9AE3-E1345EFEBF7B}"/>
                </c:ext>
              </c:extLst>
            </c:dLbl>
            <c:dLbl>
              <c:idx val="2"/>
              <c:numFmt formatCode="#,##0" sourceLinked="0"/>
              <c:spPr>
                <a:noFill/>
                <a:ln>
                  <a:noFill/>
                </a:ln>
                <a:effectLst/>
              </c:spPr>
              <c:txPr>
                <a:bodyPr/>
                <a:lstStyle/>
                <a:p>
                  <a:pPr>
                    <a:defRPr sz="1600">
                      <a:solidFill>
                        <a:schemeClr val="accent4"/>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01-47F9-9AE3-E1345EFEBF7B}"/>
                </c:ext>
              </c:extLst>
            </c:dLbl>
            <c:dLbl>
              <c:idx val="3"/>
              <c:numFmt formatCode="#,##0" sourceLinked="0"/>
              <c:spPr>
                <a:noFill/>
                <a:ln>
                  <a:noFill/>
                </a:ln>
                <a:effectLst/>
              </c:spPr>
              <c:txPr>
                <a:bodyPr/>
                <a:lstStyle/>
                <a:p>
                  <a:pPr>
                    <a:defRPr sz="1600">
                      <a:solidFill>
                        <a:schemeClr val="accent5">
                          <a:lumMod val="75000"/>
                        </a:schemeClr>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01-47F9-9AE3-E1345EFEBF7B}"/>
                </c:ext>
              </c:extLst>
            </c:dLbl>
            <c:dLbl>
              <c:idx val="4"/>
              <c:numFmt formatCode="#,##0" sourceLinked="0"/>
              <c:spPr>
                <a:noFill/>
                <a:ln>
                  <a:noFill/>
                </a:ln>
                <a:effectLst/>
              </c:spPr>
              <c:txPr>
                <a:bodyPr wrap="square" lIns="38100" tIns="19050" rIns="38100" bIns="19050" anchor="ctr">
                  <a:noAutofit/>
                </a:bodyPr>
                <a:lstStyle/>
                <a:p>
                  <a:pPr>
                    <a:defRPr sz="1600">
                      <a:solidFill>
                        <a:schemeClr val="accent6"/>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401-47F9-9AE3-E1345EFEBF7B}"/>
                </c:ext>
              </c:extLst>
            </c:dLbl>
            <c:numFmt formatCode="#,##0" sourceLinked="0"/>
            <c:spPr>
              <a:noFill/>
              <a:ln>
                <a:noFill/>
              </a:ln>
              <a:effectLst/>
            </c:spPr>
            <c:txPr>
              <a:bodyPr/>
              <a:lstStyle/>
              <a:p>
                <a:pPr>
                  <a:defRPr sz="1600">
                    <a:solidFill>
                      <a:schemeClr val="bg1"/>
                    </a:solidFill>
                  </a:defRPr>
                </a:pPr>
                <a:endParaRPr lang="cs-CZ"/>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val>
            <c:numRef>
              <c:f>bar_chart!$D$23:$I$23</c:f>
              <c:numCache>
                <c:formatCode>0</c:formatCode>
                <c:ptCount val="6"/>
                <c:pt idx="0">
                  <c:v>547385.47</c:v>
                </c:pt>
                <c:pt idx="1">
                  <c:v>1545273.7334801762</c:v>
                </c:pt>
                <c:pt idx="2">
                  <c:v>473534.91457286431</c:v>
                </c:pt>
                <c:pt idx="3">
                  <c:v>657727.94736842101</c:v>
                </c:pt>
                <c:pt idx="4">
                  <c:v>977414.28019323677</c:v>
                </c:pt>
                <c:pt idx="5">
                  <c:v>674403.01685393264</c:v>
                </c:pt>
              </c:numCache>
            </c:numRef>
          </c:val>
          <c:extLst>
            <c:ext xmlns:c16="http://schemas.microsoft.com/office/drawing/2014/chart" uri="{C3380CC4-5D6E-409C-BE32-E72D297353CC}">
              <c16:uniqueId val="{0000000C-6401-47F9-9AE3-E1345EFEBF7B}"/>
            </c:ext>
          </c:extLst>
        </c:ser>
        <c:ser>
          <c:idx val="1"/>
          <c:order val="1"/>
          <c:tx>
            <c:strRef>
              <c:f>bar_chart!$A$24</c:f>
              <c:strCache>
                <c:ptCount val="1"/>
                <c:pt idx="0">
                  <c:v>Middle</c:v>
                </c:pt>
              </c:strCache>
            </c:strRef>
          </c:tx>
          <c:invertIfNegative val="0"/>
          <c:dPt>
            <c:idx val="0"/>
            <c:invertIfNegative val="0"/>
            <c:bubble3D val="0"/>
            <c:spPr>
              <a:solidFill>
                <a:schemeClr val="accent2">
                  <a:lumMod val="75000"/>
                </a:schemeClr>
              </a:solidFill>
            </c:spPr>
            <c:extLst>
              <c:ext xmlns:c16="http://schemas.microsoft.com/office/drawing/2014/chart" uri="{C3380CC4-5D6E-409C-BE32-E72D297353CC}">
                <c16:uniqueId val="{0000000E-6401-47F9-9AE3-E1345EFEBF7B}"/>
              </c:ext>
            </c:extLst>
          </c:dPt>
          <c:dPt>
            <c:idx val="1"/>
            <c:invertIfNegative val="0"/>
            <c:bubble3D val="0"/>
            <c:spPr>
              <a:solidFill>
                <a:schemeClr val="accent3">
                  <a:lumMod val="75000"/>
                </a:schemeClr>
              </a:solidFill>
            </c:spPr>
            <c:extLst>
              <c:ext xmlns:c16="http://schemas.microsoft.com/office/drawing/2014/chart" uri="{C3380CC4-5D6E-409C-BE32-E72D297353CC}">
                <c16:uniqueId val="{00000010-6401-47F9-9AE3-E1345EFEBF7B}"/>
              </c:ext>
            </c:extLst>
          </c:dPt>
          <c:dPt>
            <c:idx val="2"/>
            <c:invertIfNegative val="0"/>
            <c:bubble3D val="0"/>
            <c:spPr>
              <a:solidFill>
                <a:schemeClr val="accent4">
                  <a:lumMod val="75000"/>
                </a:schemeClr>
              </a:solidFill>
            </c:spPr>
            <c:extLst>
              <c:ext xmlns:c16="http://schemas.microsoft.com/office/drawing/2014/chart" uri="{C3380CC4-5D6E-409C-BE32-E72D297353CC}">
                <c16:uniqueId val="{00000012-6401-47F9-9AE3-E1345EFEBF7B}"/>
              </c:ext>
            </c:extLst>
          </c:dPt>
          <c:dPt>
            <c:idx val="3"/>
            <c:invertIfNegative val="0"/>
            <c:bubble3D val="0"/>
            <c:spPr>
              <a:solidFill>
                <a:srgbClr val="FF0000"/>
              </a:solidFill>
            </c:spPr>
            <c:extLst>
              <c:ext xmlns:c16="http://schemas.microsoft.com/office/drawing/2014/chart" uri="{C3380CC4-5D6E-409C-BE32-E72D297353CC}">
                <c16:uniqueId val="{00000014-6401-47F9-9AE3-E1345EFEBF7B}"/>
              </c:ext>
            </c:extLst>
          </c:dPt>
          <c:dPt>
            <c:idx val="4"/>
            <c:invertIfNegative val="0"/>
            <c:bubble3D val="0"/>
            <c:spPr>
              <a:solidFill>
                <a:schemeClr val="accent6"/>
              </a:solidFill>
            </c:spPr>
            <c:extLst>
              <c:ext xmlns:c16="http://schemas.microsoft.com/office/drawing/2014/chart" uri="{C3380CC4-5D6E-409C-BE32-E72D297353CC}">
                <c16:uniqueId val="{00000016-6401-47F9-9AE3-E1345EFEBF7B}"/>
              </c:ext>
            </c:extLst>
          </c:dPt>
          <c:dPt>
            <c:idx val="5"/>
            <c:invertIfNegative val="0"/>
            <c:bubble3D val="0"/>
            <c:spPr>
              <a:solidFill>
                <a:srgbClr val="7030A0"/>
              </a:solidFill>
            </c:spPr>
            <c:extLst>
              <c:ext xmlns:c16="http://schemas.microsoft.com/office/drawing/2014/chart" uri="{C3380CC4-5D6E-409C-BE32-E72D297353CC}">
                <c16:uniqueId val="{00000018-6401-47F9-9AE3-E1345EFEBF7B}"/>
              </c:ext>
            </c:extLst>
          </c:dPt>
          <c:dLbls>
            <c:dLbl>
              <c:idx val="0"/>
              <c:layout>
                <c:manualLayout>
                  <c:x val="1.7029977319288473E-3"/>
                  <c:y val="6.7586121748681805E-3"/>
                </c:manualLayout>
              </c:layout>
              <c:numFmt formatCode="#,##0" sourceLinked="0"/>
              <c:spPr>
                <a:noFill/>
                <a:ln>
                  <a:noFill/>
                </a:ln>
                <a:effectLst/>
              </c:spPr>
              <c:txPr>
                <a:bodyPr wrap="square" lIns="38100" tIns="19050" rIns="38100" bIns="19050" anchor="ctr">
                  <a:no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401-47F9-9AE3-E1345EFEBF7B}"/>
                </c:ext>
              </c:extLst>
            </c:dLbl>
            <c:numFmt formatCode="#,##0" sourceLinked="0"/>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bar_chart!$D$24:$I$24</c:f>
              <c:numCache>
                <c:formatCode>0</c:formatCode>
                <c:ptCount val="6"/>
                <c:pt idx="0">
                  <c:v>117791.81000000001</c:v>
                </c:pt>
                <c:pt idx="1">
                  <c:v>1160672.2709251102</c:v>
                </c:pt>
                <c:pt idx="2">
                  <c:v>703338.62311557785</c:v>
                </c:pt>
                <c:pt idx="3">
                  <c:v>149779.63157894736</c:v>
                </c:pt>
                <c:pt idx="4">
                  <c:v>341425.53623188409</c:v>
                </c:pt>
                <c:pt idx="5">
                  <c:v>435977.70786516852</c:v>
                </c:pt>
              </c:numCache>
            </c:numRef>
          </c:val>
          <c:extLst>
            <c:ext xmlns:c16="http://schemas.microsoft.com/office/drawing/2014/chart" uri="{C3380CC4-5D6E-409C-BE32-E72D297353CC}">
              <c16:uniqueId val="{00000019-6401-47F9-9AE3-E1345EFEBF7B}"/>
            </c:ext>
          </c:extLst>
        </c:ser>
        <c:ser>
          <c:idx val="2"/>
          <c:order val="2"/>
          <c:tx>
            <c:strRef>
              <c:f>bar_chart!$A$25</c:f>
              <c:strCache>
                <c:ptCount val="1"/>
                <c:pt idx="0">
                  <c:v>Higher</c:v>
                </c:pt>
              </c:strCache>
            </c:strRef>
          </c:tx>
          <c:invertIfNegative val="0"/>
          <c:dPt>
            <c:idx val="0"/>
            <c:invertIfNegative val="0"/>
            <c:bubble3D val="0"/>
            <c:spPr>
              <a:solidFill>
                <a:schemeClr val="accent2">
                  <a:lumMod val="50000"/>
                </a:schemeClr>
              </a:solidFill>
            </c:spPr>
            <c:extLst>
              <c:ext xmlns:c16="http://schemas.microsoft.com/office/drawing/2014/chart" uri="{C3380CC4-5D6E-409C-BE32-E72D297353CC}">
                <c16:uniqueId val="{0000001B-6401-47F9-9AE3-E1345EFEBF7B}"/>
              </c:ext>
            </c:extLst>
          </c:dPt>
          <c:dPt>
            <c:idx val="1"/>
            <c:invertIfNegative val="0"/>
            <c:bubble3D val="0"/>
            <c:spPr>
              <a:solidFill>
                <a:schemeClr val="accent3">
                  <a:lumMod val="50000"/>
                </a:schemeClr>
              </a:solidFill>
            </c:spPr>
            <c:extLst>
              <c:ext xmlns:c16="http://schemas.microsoft.com/office/drawing/2014/chart" uri="{C3380CC4-5D6E-409C-BE32-E72D297353CC}">
                <c16:uniqueId val="{0000001D-6401-47F9-9AE3-E1345EFEBF7B}"/>
              </c:ext>
            </c:extLst>
          </c:dPt>
          <c:dPt>
            <c:idx val="2"/>
            <c:invertIfNegative val="0"/>
            <c:bubble3D val="0"/>
            <c:spPr>
              <a:solidFill>
                <a:schemeClr val="accent4">
                  <a:lumMod val="50000"/>
                </a:schemeClr>
              </a:solidFill>
            </c:spPr>
            <c:extLst>
              <c:ext xmlns:c16="http://schemas.microsoft.com/office/drawing/2014/chart" uri="{C3380CC4-5D6E-409C-BE32-E72D297353CC}">
                <c16:uniqueId val="{0000001F-6401-47F9-9AE3-E1345EFEBF7B}"/>
              </c:ext>
            </c:extLst>
          </c:dPt>
          <c:dPt>
            <c:idx val="3"/>
            <c:invertIfNegative val="0"/>
            <c:bubble3D val="0"/>
            <c:spPr>
              <a:solidFill>
                <a:schemeClr val="accent5">
                  <a:lumMod val="75000"/>
                </a:schemeClr>
              </a:solidFill>
            </c:spPr>
            <c:extLst>
              <c:ext xmlns:c16="http://schemas.microsoft.com/office/drawing/2014/chart" uri="{C3380CC4-5D6E-409C-BE32-E72D297353CC}">
                <c16:uniqueId val="{00000021-6401-47F9-9AE3-E1345EFEBF7B}"/>
              </c:ext>
            </c:extLst>
          </c:dPt>
          <c:dPt>
            <c:idx val="4"/>
            <c:invertIfNegative val="0"/>
            <c:bubble3D val="0"/>
            <c:spPr>
              <a:solidFill>
                <a:schemeClr val="accent6">
                  <a:lumMod val="50000"/>
                </a:schemeClr>
              </a:solidFill>
            </c:spPr>
            <c:extLst>
              <c:ext xmlns:c16="http://schemas.microsoft.com/office/drawing/2014/chart" uri="{C3380CC4-5D6E-409C-BE32-E72D297353CC}">
                <c16:uniqueId val="{00000023-6401-47F9-9AE3-E1345EFEBF7B}"/>
              </c:ext>
            </c:extLst>
          </c:dPt>
          <c:dPt>
            <c:idx val="5"/>
            <c:invertIfNegative val="0"/>
            <c:bubble3D val="0"/>
            <c:spPr>
              <a:solidFill>
                <a:srgbClr val="4D009A"/>
              </a:solidFill>
            </c:spPr>
            <c:extLst>
              <c:ext xmlns:c16="http://schemas.microsoft.com/office/drawing/2014/chart" uri="{C3380CC4-5D6E-409C-BE32-E72D297353CC}">
                <c16:uniqueId val="{00000025-6401-47F9-9AE3-E1345EFEBF7B}"/>
              </c:ext>
            </c:extLst>
          </c:dPt>
          <c:dLbls>
            <c:dLbl>
              <c:idx val="0"/>
              <c:layout>
                <c:manualLayout>
                  <c:x val="3.4059954638576946E-3"/>
                  <c:y val="-2.7034448699472722E-2"/>
                </c:manualLayout>
              </c:layout>
              <c:numFmt formatCode="#,##0" sourceLinked="0"/>
              <c:spPr>
                <a:noFill/>
                <a:ln>
                  <a:noFill/>
                </a:ln>
                <a:effectLst/>
              </c:spPr>
              <c:txPr>
                <a:bodyPr wrap="square" lIns="38100" tIns="19050" rIns="38100" bIns="19050" anchor="ctr">
                  <a:sp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401-47F9-9AE3-E1345EFEBF7B}"/>
                </c:ext>
              </c:extLst>
            </c:dLbl>
            <c:dLbl>
              <c:idx val="3"/>
              <c:layout>
                <c:manualLayout>
                  <c:x val="5.1089931957865424E-3"/>
                  <c:y val="-3.3793060874340905E-2"/>
                </c:manualLayout>
              </c:layout>
              <c:numFmt formatCode="#,##0" sourceLinked="0"/>
              <c:spPr>
                <a:noFill/>
                <a:ln>
                  <a:noFill/>
                </a:ln>
                <a:effectLst/>
              </c:spPr>
              <c:txPr>
                <a:bodyPr wrap="square" lIns="38100" tIns="19050" rIns="38100" bIns="19050" anchor="ctr">
                  <a:sp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401-47F9-9AE3-E1345EFEBF7B}"/>
                </c:ext>
              </c:extLst>
            </c:dLbl>
            <c:dLbl>
              <c:idx val="4"/>
              <c:layout>
                <c:manualLayout>
                  <c:x val="-1.7029977319288473E-3"/>
                  <c:y val="-3.0413754786906812E-2"/>
                </c:manualLayout>
              </c:layout>
              <c:numFmt formatCode="#,##0" sourceLinked="0"/>
              <c:spPr>
                <a:noFill/>
                <a:ln>
                  <a:noFill/>
                </a:ln>
                <a:effectLst/>
              </c:spPr>
              <c:txPr>
                <a:bodyPr wrap="square" lIns="38100" tIns="19050" rIns="38100" bIns="19050" anchor="ctr">
                  <a:sp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401-47F9-9AE3-E1345EFEBF7B}"/>
                </c:ext>
              </c:extLst>
            </c:dLbl>
            <c:dLbl>
              <c:idx val="5"/>
              <c:layout>
                <c:manualLayout>
                  <c:x val="0"/>
                  <c:y val="-3.7172366961774991E-2"/>
                </c:manualLayout>
              </c:layout>
              <c:numFmt formatCode="#,##0" sourceLinked="0"/>
              <c:spPr>
                <a:noFill/>
                <a:ln>
                  <a:noFill/>
                </a:ln>
                <a:effectLst/>
              </c:spPr>
              <c:txPr>
                <a:bodyPr wrap="square" lIns="38100" tIns="19050" rIns="38100" bIns="19050" anchor="ctr">
                  <a:sp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401-47F9-9AE3-E1345EFEBF7B}"/>
                </c:ext>
              </c:extLst>
            </c:dLbl>
            <c:numFmt formatCode="#,##0" sourceLinked="0"/>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bar_chart!$D$25:$I$25</c:f>
              <c:numCache>
                <c:formatCode>0</c:formatCode>
                <c:ptCount val="6"/>
                <c:pt idx="0">
                  <c:v>27715.72</c:v>
                </c:pt>
                <c:pt idx="1">
                  <c:v>412072.99559471366</c:v>
                </c:pt>
                <c:pt idx="2">
                  <c:v>208912.46231155776</c:v>
                </c:pt>
                <c:pt idx="3">
                  <c:v>58609.421052631573</c:v>
                </c:pt>
                <c:pt idx="4">
                  <c:v>60251.565217391304</c:v>
                </c:pt>
                <c:pt idx="5">
                  <c:v>102182.27528089887</c:v>
                </c:pt>
              </c:numCache>
            </c:numRef>
          </c:val>
          <c:extLst>
            <c:ext xmlns:c16="http://schemas.microsoft.com/office/drawing/2014/chart" uri="{C3380CC4-5D6E-409C-BE32-E72D297353CC}">
              <c16:uniqueId val="{00000026-6401-47F9-9AE3-E1345EFEBF7B}"/>
            </c:ext>
          </c:extLst>
        </c:ser>
        <c:dLbls>
          <c:showLegendKey val="0"/>
          <c:showVal val="0"/>
          <c:showCatName val="0"/>
          <c:showSerName val="0"/>
          <c:showPercent val="0"/>
          <c:showBubbleSize val="0"/>
        </c:dLbls>
        <c:gapWidth val="6"/>
        <c:overlap val="100"/>
        <c:axId val="582817488"/>
        <c:axId val="582826504"/>
      </c:barChart>
      <c:valAx>
        <c:axId val="582826504"/>
        <c:scaling>
          <c:orientation val="minMax"/>
        </c:scaling>
        <c:delete val="0"/>
        <c:axPos val="l"/>
        <c:numFmt formatCode="#,##0" sourceLinked="0"/>
        <c:majorTickMark val="out"/>
        <c:minorTickMark val="none"/>
        <c:tickLblPos val="nextTo"/>
        <c:crossAx val="582817488"/>
        <c:crosses val="autoZero"/>
        <c:crossBetween val="between"/>
      </c:valAx>
      <c:catAx>
        <c:axId val="582817488"/>
        <c:scaling>
          <c:orientation val="minMax"/>
        </c:scaling>
        <c:delete val="1"/>
        <c:axPos val="b"/>
        <c:numFmt formatCode="General" sourceLinked="1"/>
        <c:majorTickMark val="out"/>
        <c:minorTickMark val="none"/>
        <c:tickLblPos val="nextTo"/>
        <c:crossAx val="582826504"/>
        <c:crosses val="autoZero"/>
        <c:auto val="1"/>
        <c:lblAlgn val="ctr"/>
        <c:lblOffset val="100"/>
        <c:noMultiLvlLbl val="0"/>
      </c:cat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2064683695122"/>
          <c:y val="3.3181799182417801E-2"/>
          <c:w val="0.66082991876366981"/>
          <c:h val="0.91383252104563584"/>
        </c:manualLayout>
      </c:layout>
      <c:pieChart>
        <c:varyColors val="1"/>
        <c:ser>
          <c:idx val="0"/>
          <c:order val="0"/>
          <c:spPr>
            <a:solidFill>
              <a:schemeClr val="bg1">
                <a:lumMod val="85000"/>
              </a:schemeClr>
            </a:solidFill>
          </c:spPr>
          <c:explosion val="7"/>
          <c:dPt>
            <c:idx val="0"/>
            <c:bubble3D val="0"/>
            <c:spPr>
              <a:solidFill>
                <a:schemeClr val="accent1">
                  <a:lumMod val="75000"/>
                </a:schemeClr>
              </a:solidFill>
            </c:spPr>
            <c:extLst>
              <c:ext xmlns:c16="http://schemas.microsoft.com/office/drawing/2014/chart" uri="{C3380CC4-5D6E-409C-BE32-E72D297353CC}">
                <c16:uniqueId val="{00000001-C678-42F5-82DD-865976790280}"/>
              </c:ext>
            </c:extLst>
          </c:dPt>
          <c:dPt>
            <c:idx val="1"/>
            <c:bubble3D val="0"/>
            <c:spPr>
              <a:solidFill>
                <a:schemeClr val="bg1">
                  <a:lumMod val="75000"/>
                </a:schemeClr>
              </a:solidFill>
            </c:spPr>
            <c:extLst>
              <c:ext xmlns:c16="http://schemas.microsoft.com/office/drawing/2014/chart" uri="{C3380CC4-5D6E-409C-BE32-E72D297353CC}">
                <c16:uniqueId val="{00000003-C678-42F5-82DD-865976790280}"/>
              </c:ext>
            </c:extLst>
          </c:dPt>
          <c:dPt>
            <c:idx val="2"/>
            <c:bubble3D val="0"/>
            <c:spPr>
              <a:solidFill>
                <a:schemeClr val="bg1">
                  <a:lumMod val="75000"/>
                </a:schemeClr>
              </a:solidFill>
            </c:spPr>
            <c:extLst>
              <c:ext xmlns:c16="http://schemas.microsoft.com/office/drawing/2014/chart" uri="{C3380CC4-5D6E-409C-BE32-E72D297353CC}">
                <c16:uniqueId val="{00000005-C678-42F5-82DD-865976790280}"/>
              </c:ext>
            </c:extLst>
          </c:dPt>
          <c:dPt>
            <c:idx val="3"/>
            <c:bubble3D val="0"/>
            <c:spPr>
              <a:solidFill>
                <a:schemeClr val="bg1">
                  <a:lumMod val="75000"/>
                </a:schemeClr>
              </a:solidFill>
            </c:spPr>
            <c:extLst>
              <c:ext xmlns:c16="http://schemas.microsoft.com/office/drawing/2014/chart" uri="{C3380CC4-5D6E-409C-BE32-E72D297353CC}">
                <c16:uniqueId val="{00000007-C678-42F5-82DD-865976790280}"/>
              </c:ext>
            </c:extLst>
          </c:dPt>
          <c:dPt>
            <c:idx val="4"/>
            <c:bubble3D val="0"/>
            <c:spPr>
              <a:solidFill>
                <a:schemeClr val="bg1">
                  <a:lumMod val="75000"/>
                </a:schemeClr>
              </a:solidFill>
            </c:spPr>
            <c:extLst>
              <c:ext xmlns:c16="http://schemas.microsoft.com/office/drawing/2014/chart" uri="{C3380CC4-5D6E-409C-BE32-E72D297353CC}">
                <c16:uniqueId val="{00000009-C678-42F5-82DD-865976790280}"/>
              </c:ext>
            </c:extLst>
          </c:dPt>
          <c:dPt>
            <c:idx val="5"/>
            <c:bubble3D val="0"/>
            <c:spPr>
              <a:solidFill>
                <a:schemeClr val="bg1">
                  <a:lumMod val="75000"/>
                </a:schemeClr>
              </a:solidFill>
            </c:spPr>
            <c:extLst>
              <c:ext xmlns:c16="http://schemas.microsoft.com/office/drawing/2014/chart" uri="{C3380CC4-5D6E-409C-BE32-E72D297353CC}">
                <c16:uniqueId val="{0000000B-C678-42F5-82DD-865976790280}"/>
              </c:ext>
            </c:extLst>
          </c:dPt>
          <c:dLbls>
            <c:delete val="1"/>
          </c:dLbls>
          <c:cat>
            <c:numRef>
              <c:f>pie_chart!$A$4:$A$9</c:f>
              <c:numCache>
                <c:formatCode>General</c:formatCode>
                <c:ptCount val="6"/>
                <c:pt idx="0">
                  <c:v>1</c:v>
                </c:pt>
                <c:pt idx="1">
                  <c:v>2</c:v>
                </c:pt>
                <c:pt idx="2">
                  <c:v>3</c:v>
                </c:pt>
                <c:pt idx="3">
                  <c:v>4</c:v>
                </c:pt>
                <c:pt idx="4">
                  <c:v>5</c:v>
                </c:pt>
                <c:pt idx="5">
                  <c:v>6</c:v>
                </c:pt>
              </c:numCache>
            </c:numRef>
          </c:cat>
          <c:val>
            <c:numRef>
              <c:f>pie_chart!$B$4:$B$9</c:f>
              <c:numCache>
                <c:formatCode>0%</c:formatCode>
                <c:ptCount val="6"/>
                <c:pt idx="0">
                  <c:v>7.8678206136900075E-2</c:v>
                </c:pt>
                <c:pt idx="1">
                  <c:v>0.35719905586152634</c:v>
                </c:pt>
                <c:pt idx="2">
                  <c:v>0.15656963021243114</c:v>
                </c:pt>
                <c:pt idx="3">
                  <c:v>0.10464201416207711</c:v>
                </c:pt>
                <c:pt idx="4">
                  <c:v>0.16286388670338317</c:v>
                </c:pt>
                <c:pt idx="5">
                  <c:v>0.14004720692368214</c:v>
                </c:pt>
              </c:numCache>
            </c:numRef>
          </c:val>
          <c:extLst>
            <c:ext xmlns:c16="http://schemas.microsoft.com/office/drawing/2014/chart" uri="{C3380CC4-5D6E-409C-BE32-E72D297353CC}">
              <c16:uniqueId val="{0000000C-C678-42F5-82DD-865976790280}"/>
            </c:ext>
          </c:extLst>
        </c:ser>
        <c:dLbls>
          <c:showLegendKey val="0"/>
          <c:showVal val="1"/>
          <c:showCatName val="0"/>
          <c:showSerName val="0"/>
          <c:showPercent val="0"/>
          <c:showBubbleSize val="0"/>
          <c:showLeaderLines val="1"/>
        </c:dLbls>
        <c:firstSliceAng val="360"/>
      </c:pieChart>
    </c:plotArea>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24298383258407"/>
          <c:y val="5.8890570585484581E-2"/>
          <c:w val="0.66082991876366981"/>
          <c:h val="0.91383252104563584"/>
        </c:manualLayout>
      </c:layout>
      <c:pieChart>
        <c:varyColors val="1"/>
        <c:ser>
          <c:idx val="0"/>
          <c:order val="0"/>
          <c:spPr>
            <a:solidFill>
              <a:schemeClr val="bg1">
                <a:lumMod val="85000"/>
              </a:schemeClr>
            </a:solidFill>
          </c:spPr>
          <c:dPt>
            <c:idx val="0"/>
            <c:bubble3D val="0"/>
            <c:spPr>
              <a:solidFill>
                <a:schemeClr val="accent2">
                  <a:lumMod val="40000"/>
                  <a:lumOff val="60000"/>
                </a:schemeClr>
              </a:solidFill>
            </c:spPr>
            <c:extLst>
              <c:ext xmlns:c16="http://schemas.microsoft.com/office/drawing/2014/chart" uri="{C3380CC4-5D6E-409C-BE32-E72D297353CC}">
                <c16:uniqueId val="{00000001-0133-4303-AE67-1601D7D94891}"/>
              </c:ext>
            </c:extLst>
          </c:dPt>
          <c:dPt>
            <c:idx val="1"/>
            <c:bubble3D val="0"/>
            <c:explosion val="21"/>
            <c:spPr>
              <a:solidFill>
                <a:schemeClr val="accent2">
                  <a:lumMod val="75000"/>
                </a:schemeClr>
              </a:solidFill>
            </c:spPr>
            <c:extLst>
              <c:ext xmlns:c16="http://schemas.microsoft.com/office/drawing/2014/chart" uri="{C3380CC4-5D6E-409C-BE32-E72D297353CC}">
                <c16:uniqueId val="{00000003-0133-4303-AE67-1601D7D94891}"/>
              </c:ext>
            </c:extLst>
          </c:dPt>
          <c:dPt>
            <c:idx val="2"/>
            <c:bubble3D val="0"/>
            <c:spPr>
              <a:solidFill>
                <a:schemeClr val="accent2">
                  <a:lumMod val="50000"/>
                </a:schemeClr>
              </a:solidFill>
            </c:spPr>
            <c:extLst>
              <c:ext xmlns:c16="http://schemas.microsoft.com/office/drawing/2014/chart" uri="{C3380CC4-5D6E-409C-BE32-E72D297353CC}">
                <c16:uniqueId val="{00000005-0133-4303-AE67-1601D7D94891}"/>
              </c:ext>
            </c:extLst>
          </c:dPt>
          <c:dPt>
            <c:idx val="3"/>
            <c:bubble3D val="0"/>
            <c:spPr>
              <a:solidFill>
                <a:schemeClr val="accent2">
                  <a:lumMod val="75000"/>
                </a:schemeClr>
              </a:solidFill>
            </c:spPr>
            <c:extLst>
              <c:ext xmlns:c16="http://schemas.microsoft.com/office/drawing/2014/chart" uri="{C3380CC4-5D6E-409C-BE32-E72D297353CC}">
                <c16:uniqueId val="{00000007-0133-4303-AE67-1601D7D94891}"/>
              </c:ext>
            </c:extLst>
          </c:dPt>
          <c:dPt>
            <c:idx val="4"/>
            <c:bubble3D val="0"/>
            <c:spPr>
              <a:solidFill>
                <a:schemeClr val="accent6"/>
              </a:solidFill>
            </c:spPr>
            <c:extLst>
              <c:ext xmlns:c16="http://schemas.microsoft.com/office/drawing/2014/chart" uri="{C3380CC4-5D6E-409C-BE32-E72D297353CC}">
                <c16:uniqueId val="{00000009-0133-4303-AE67-1601D7D94891}"/>
              </c:ext>
            </c:extLst>
          </c:dPt>
          <c:dPt>
            <c:idx val="5"/>
            <c:bubble3D val="0"/>
            <c:spPr>
              <a:solidFill>
                <a:schemeClr val="accent5">
                  <a:lumMod val="50000"/>
                </a:schemeClr>
              </a:solidFill>
            </c:spPr>
            <c:extLst>
              <c:ext xmlns:c16="http://schemas.microsoft.com/office/drawing/2014/chart" uri="{C3380CC4-5D6E-409C-BE32-E72D297353CC}">
                <c16:uniqueId val="{0000000B-0133-4303-AE67-1601D7D94891}"/>
              </c:ext>
            </c:extLst>
          </c:dPt>
          <c:dLbls>
            <c:dLbl>
              <c:idx val="0"/>
              <c:spPr>
                <a:noFill/>
                <a:ln>
                  <a:noFill/>
                </a:ln>
                <a:effectLst/>
              </c:spPr>
              <c:txPr>
                <a:bodyPr wrap="square" lIns="38100" tIns="19050" rIns="38100" bIns="19050" anchor="ctr">
                  <a:spAutoFit/>
                </a:bodyPr>
                <a:lstStyle/>
                <a:p>
                  <a:pPr>
                    <a:defRPr sz="1400" b="1">
                      <a:solidFill>
                        <a:schemeClr val="accent2">
                          <a:lumMod val="50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1-0133-4303-AE67-1601D7D94891}"/>
                </c:ext>
              </c:extLst>
            </c:dLbl>
            <c:dLbl>
              <c:idx val="1"/>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3-0133-4303-AE67-1601D7D94891}"/>
                </c:ext>
              </c:extLst>
            </c:dLbl>
            <c:dLbl>
              <c:idx val="2"/>
              <c:delete val="1"/>
              <c:extLst>
                <c:ext xmlns:c15="http://schemas.microsoft.com/office/drawing/2012/chart" uri="{CE6537A1-D6FC-4f65-9D91-7224C49458BB}"/>
                <c:ext xmlns:c16="http://schemas.microsoft.com/office/drawing/2014/chart" uri="{C3380CC4-5D6E-409C-BE32-E72D297353CC}">
                  <c16:uniqueId val="{00000005-0133-4303-AE67-1601D7D94891}"/>
                </c:ext>
              </c:extLst>
            </c:dLbl>
            <c:spPr>
              <a:noFill/>
              <a:ln>
                <a:noFill/>
              </a:ln>
              <a:effectLst/>
            </c:spPr>
            <c:txPr>
              <a:bodyPr wrap="square" lIns="38100" tIns="19050" rIns="38100" bIns="19050" anchor="ctr">
                <a:spAutoFit/>
              </a:bodyPr>
              <a:lstStyle/>
              <a:p>
                <a:pPr>
                  <a:defRPr b="1"/>
                </a:pPr>
                <a:endParaRPr lang="cs-CZ"/>
              </a:p>
            </c:txPr>
            <c:showLegendKey val="0"/>
            <c:showVal val="1"/>
            <c:showCatName val="0"/>
            <c:showSerName val="0"/>
            <c:showPercent val="0"/>
            <c:showBubbleSize val="0"/>
            <c:showLeaderLines val="0"/>
            <c:extLst>
              <c:ext xmlns:c15="http://schemas.microsoft.com/office/drawing/2012/chart" uri="{CE6537A1-D6FC-4f65-9D91-7224C49458BB}"/>
            </c:extLst>
          </c:dLbls>
          <c:cat>
            <c:strRef>
              <c:f>pie_chart!$A$12:$A$14</c:f>
              <c:strCache>
                <c:ptCount val="3"/>
                <c:pt idx="0">
                  <c:v>Lower</c:v>
                </c:pt>
                <c:pt idx="1">
                  <c:v>Middle</c:v>
                </c:pt>
                <c:pt idx="2">
                  <c:v>Higher</c:v>
                </c:pt>
              </c:strCache>
            </c:strRef>
          </c:cat>
          <c:val>
            <c:numRef>
              <c:f>pie_chart!$B$12:$B$14</c:f>
              <c:numCache>
                <c:formatCode>0%</c:formatCode>
                <c:ptCount val="3"/>
                <c:pt idx="0">
                  <c:v>0.79</c:v>
                </c:pt>
                <c:pt idx="1">
                  <c:v>0.17</c:v>
                </c:pt>
                <c:pt idx="2">
                  <c:v>0.04</c:v>
                </c:pt>
              </c:numCache>
            </c:numRef>
          </c:val>
          <c:extLst>
            <c:ext xmlns:c16="http://schemas.microsoft.com/office/drawing/2014/chart" uri="{C3380CC4-5D6E-409C-BE32-E72D297353CC}">
              <c16:uniqueId val="{0000000C-0133-4303-AE67-1601D7D94891}"/>
            </c:ext>
          </c:extLst>
        </c:ser>
        <c:dLbls>
          <c:showLegendKey val="0"/>
          <c:showVal val="1"/>
          <c:showCatName val="0"/>
          <c:showSerName val="0"/>
          <c:showPercent val="0"/>
          <c:showBubbleSize val="0"/>
          <c:showLeaderLines val="0"/>
        </c:dLbls>
        <c:firstSliceAng val="360"/>
      </c:pieChart>
    </c:plotArea>
    <c:legend>
      <c:legendPos val="r"/>
      <c:layout>
        <c:manualLayout>
          <c:xMode val="edge"/>
          <c:yMode val="edge"/>
          <c:x val="0.71554598034615391"/>
          <c:y val="0.17963533650164074"/>
          <c:w val="0.25882295561150437"/>
          <c:h val="0.64072865221877107"/>
        </c:manualLayout>
      </c:layout>
      <c:overlay val="0"/>
      <c:txPr>
        <a:bodyPr/>
        <a:lstStyle/>
        <a:p>
          <a:pPr>
            <a:defRPr sz="12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3563271737959"/>
          <c:y val="0.13321293568033032"/>
          <c:w val="0.56722264253689614"/>
          <c:h val="0.74535738636130588"/>
        </c:manualLayout>
      </c:layout>
      <c:doughnutChart>
        <c:varyColors val="1"/>
        <c:ser>
          <c:idx val="0"/>
          <c:order val="0"/>
          <c:spPr>
            <a:solidFill>
              <a:schemeClr val="bg1">
                <a:lumMod val="85000"/>
              </a:schemeClr>
            </a:solidFill>
          </c:spPr>
          <c:dPt>
            <c:idx val="0"/>
            <c:bubble3D val="0"/>
            <c:spPr>
              <a:solidFill>
                <a:schemeClr val="accent1">
                  <a:lumMod val="75000"/>
                </a:schemeClr>
              </a:solidFill>
            </c:spPr>
            <c:extLst>
              <c:ext xmlns:c16="http://schemas.microsoft.com/office/drawing/2014/chart" uri="{C3380CC4-5D6E-409C-BE32-E72D297353CC}">
                <c16:uniqueId val="{00000001-98C6-43A4-AC8D-0F692D01C450}"/>
              </c:ext>
            </c:extLst>
          </c:dPt>
          <c:dPt>
            <c:idx val="1"/>
            <c:bubble3D val="0"/>
            <c:extLst>
              <c:ext xmlns:c16="http://schemas.microsoft.com/office/drawing/2014/chart" uri="{C3380CC4-5D6E-409C-BE32-E72D297353CC}">
                <c16:uniqueId val="{00000003-98C6-43A4-AC8D-0F692D01C450}"/>
              </c:ext>
            </c:extLst>
          </c:dPt>
          <c:dPt>
            <c:idx val="2"/>
            <c:bubble3D val="0"/>
            <c:spPr>
              <a:solidFill>
                <a:schemeClr val="bg1">
                  <a:lumMod val="75000"/>
                </a:schemeClr>
              </a:solidFill>
            </c:spPr>
            <c:extLst>
              <c:ext xmlns:c16="http://schemas.microsoft.com/office/drawing/2014/chart" uri="{C3380CC4-5D6E-409C-BE32-E72D297353CC}">
                <c16:uniqueId val="{00000005-98C6-43A4-AC8D-0F692D01C450}"/>
              </c:ext>
            </c:extLst>
          </c:dPt>
          <c:dPt>
            <c:idx val="3"/>
            <c:bubble3D val="0"/>
            <c:spPr>
              <a:solidFill>
                <a:schemeClr val="bg1">
                  <a:lumMod val="65000"/>
                </a:schemeClr>
              </a:solidFill>
            </c:spPr>
            <c:extLst>
              <c:ext xmlns:c16="http://schemas.microsoft.com/office/drawing/2014/chart" uri="{C3380CC4-5D6E-409C-BE32-E72D297353CC}">
                <c16:uniqueId val="{00000007-98C6-43A4-AC8D-0F692D01C450}"/>
              </c:ext>
            </c:extLst>
          </c:dPt>
          <c:dPt>
            <c:idx val="4"/>
            <c:bubble3D val="0"/>
            <c:spPr>
              <a:solidFill>
                <a:srgbClr val="E74C3C"/>
              </a:solidFill>
            </c:spPr>
            <c:extLst>
              <c:ext xmlns:c16="http://schemas.microsoft.com/office/drawing/2014/chart" uri="{C3380CC4-5D6E-409C-BE32-E72D297353CC}">
                <c16:uniqueId val="{00000009-98C6-43A4-AC8D-0F692D01C450}"/>
              </c:ext>
            </c:extLst>
          </c:dPt>
          <c:dPt>
            <c:idx val="5"/>
            <c:bubble3D val="0"/>
            <c:spPr>
              <a:solidFill>
                <a:srgbClr val="D6C40F"/>
              </a:solidFill>
            </c:spPr>
            <c:extLst>
              <c:ext xmlns:c16="http://schemas.microsoft.com/office/drawing/2014/chart" uri="{C3380CC4-5D6E-409C-BE32-E72D297353CC}">
                <c16:uniqueId val="{0000000B-98C6-43A4-AC8D-0F692D01C450}"/>
              </c:ext>
            </c:extLst>
          </c:dPt>
          <c:dLbls>
            <c:delete val="1"/>
          </c:dLbls>
          <c:cat>
            <c:strRef>
              <c:f>pie_chart!$A$12:$A$15</c:f>
              <c:strCache>
                <c:ptCount val="4"/>
                <c:pt idx="0">
                  <c:v>Definitely yes</c:v>
                </c:pt>
                <c:pt idx="1">
                  <c:v>Rather yes</c:v>
                </c:pt>
                <c:pt idx="2">
                  <c:v>Rather not</c:v>
                </c:pt>
                <c:pt idx="3">
                  <c:v>Definitely not</c:v>
                </c:pt>
              </c:strCache>
            </c:strRef>
          </c:cat>
          <c:val>
            <c:numRef>
              <c:f>pie_chart!$B$12:$B$15</c:f>
              <c:numCache>
                <c:formatCode>0%</c:formatCode>
                <c:ptCount val="4"/>
                <c:pt idx="0">
                  <c:v>0.02</c:v>
                </c:pt>
                <c:pt idx="1">
                  <c:v>0.15</c:v>
                </c:pt>
                <c:pt idx="2">
                  <c:v>0.52</c:v>
                </c:pt>
                <c:pt idx="3">
                  <c:v>0.3</c:v>
                </c:pt>
              </c:numCache>
            </c:numRef>
          </c:val>
          <c:extLst>
            <c:ext xmlns:c16="http://schemas.microsoft.com/office/drawing/2014/chart" uri="{C3380CC4-5D6E-409C-BE32-E72D297353CC}">
              <c16:uniqueId val="{0000000C-98C6-43A4-AC8D-0F692D01C450}"/>
            </c:ext>
          </c:extLst>
        </c:ser>
        <c:dLbls>
          <c:showLegendKey val="0"/>
          <c:showVal val="1"/>
          <c:showCatName val="0"/>
          <c:showSerName val="0"/>
          <c:showPercent val="0"/>
          <c:showBubbleSize val="0"/>
          <c:showLeaderLines val="1"/>
        </c:dLbls>
        <c:firstSliceAng val="0"/>
        <c:holeSize val="50"/>
      </c:doughnutChart>
    </c:plotArea>
    <c:legend>
      <c:legendPos val="t"/>
      <c:layout>
        <c:manualLayout>
          <c:xMode val="edge"/>
          <c:yMode val="edge"/>
          <c:x val="1.8425549519084515E-3"/>
          <c:y val="2.4041669703426128E-2"/>
          <c:w val="0.96150443147191422"/>
          <c:h val="0.15828852338399438"/>
        </c:manualLayout>
      </c:layout>
      <c:overlay val="0"/>
      <c:txPr>
        <a:bodyPr/>
        <a:lstStyle/>
        <a:p>
          <a:pPr>
            <a:defRPr sz="14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3563271737959"/>
          <c:y val="0.13321293568033032"/>
          <c:w val="0.56722264253689614"/>
          <c:h val="0.74535738636130588"/>
        </c:manualLayout>
      </c:layout>
      <c:doughnutChart>
        <c:varyColors val="1"/>
        <c:ser>
          <c:idx val="0"/>
          <c:order val="0"/>
          <c:spPr>
            <a:solidFill>
              <a:schemeClr val="bg1">
                <a:lumMod val="85000"/>
              </a:schemeClr>
            </a:solidFill>
          </c:spPr>
          <c:dPt>
            <c:idx val="0"/>
            <c:bubble3D val="0"/>
            <c:spPr>
              <a:solidFill>
                <a:schemeClr val="accent1">
                  <a:lumMod val="75000"/>
                </a:schemeClr>
              </a:solidFill>
            </c:spPr>
            <c:extLst>
              <c:ext xmlns:c16="http://schemas.microsoft.com/office/drawing/2014/chart" uri="{C3380CC4-5D6E-409C-BE32-E72D297353CC}">
                <c16:uniqueId val="{00000001-1FB3-46AE-B1CE-74F3A19061A8}"/>
              </c:ext>
            </c:extLst>
          </c:dPt>
          <c:dPt>
            <c:idx val="1"/>
            <c:bubble3D val="0"/>
            <c:spPr>
              <a:solidFill>
                <a:schemeClr val="accent2">
                  <a:lumMod val="60000"/>
                  <a:lumOff val="40000"/>
                </a:schemeClr>
              </a:solidFill>
            </c:spPr>
            <c:extLst>
              <c:ext xmlns:c16="http://schemas.microsoft.com/office/drawing/2014/chart" uri="{C3380CC4-5D6E-409C-BE32-E72D297353CC}">
                <c16:uniqueId val="{00000003-1FB3-46AE-B1CE-74F3A19061A8}"/>
              </c:ext>
            </c:extLst>
          </c:dPt>
          <c:dPt>
            <c:idx val="2"/>
            <c:bubble3D val="0"/>
            <c:spPr>
              <a:solidFill>
                <a:schemeClr val="bg1">
                  <a:lumMod val="75000"/>
                </a:schemeClr>
              </a:solidFill>
            </c:spPr>
            <c:extLst>
              <c:ext xmlns:c16="http://schemas.microsoft.com/office/drawing/2014/chart" uri="{C3380CC4-5D6E-409C-BE32-E72D297353CC}">
                <c16:uniqueId val="{00000005-1FB3-46AE-B1CE-74F3A19061A8}"/>
              </c:ext>
            </c:extLst>
          </c:dPt>
          <c:dPt>
            <c:idx val="3"/>
            <c:bubble3D val="0"/>
            <c:spPr>
              <a:solidFill>
                <a:schemeClr val="bg1">
                  <a:lumMod val="65000"/>
                </a:schemeClr>
              </a:solidFill>
            </c:spPr>
            <c:extLst>
              <c:ext xmlns:c16="http://schemas.microsoft.com/office/drawing/2014/chart" uri="{C3380CC4-5D6E-409C-BE32-E72D297353CC}">
                <c16:uniqueId val="{00000007-1FB3-46AE-B1CE-74F3A19061A8}"/>
              </c:ext>
            </c:extLst>
          </c:dPt>
          <c:dPt>
            <c:idx val="4"/>
            <c:bubble3D val="0"/>
            <c:spPr>
              <a:solidFill>
                <a:srgbClr val="E74C3C"/>
              </a:solidFill>
            </c:spPr>
            <c:extLst>
              <c:ext xmlns:c16="http://schemas.microsoft.com/office/drawing/2014/chart" uri="{C3380CC4-5D6E-409C-BE32-E72D297353CC}">
                <c16:uniqueId val="{00000009-1FB3-46AE-B1CE-74F3A19061A8}"/>
              </c:ext>
            </c:extLst>
          </c:dPt>
          <c:dPt>
            <c:idx val="5"/>
            <c:bubble3D val="0"/>
            <c:spPr>
              <a:solidFill>
                <a:srgbClr val="D6C40F"/>
              </a:solidFill>
            </c:spPr>
            <c:extLst>
              <c:ext xmlns:c16="http://schemas.microsoft.com/office/drawing/2014/chart" uri="{C3380CC4-5D6E-409C-BE32-E72D297353CC}">
                <c16:uniqueId val="{0000000B-1FB3-46AE-B1CE-74F3A19061A8}"/>
              </c:ext>
            </c:extLst>
          </c:dPt>
          <c:dLbls>
            <c:delete val="1"/>
          </c:dLbls>
          <c:cat>
            <c:strRef>
              <c:f>pie_chart!$A$12:$A$15</c:f>
              <c:strCache>
                <c:ptCount val="4"/>
                <c:pt idx="0">
                  <c:v>Definitely yes</c:v>
                </c:pt>
                <c:pt idx="1">
                  <c:v>Rather yes</c:v>
                </c:pt>
                <c:pt idx="2">
                  <c:v>Rather not</c:v>
                </c:pt>
                <c:pt idx="3">
                  <c:v>Definitely not</c:v>
                </c:pt>
              </c:strCache>
            </c:strRef>
          </c:cat>
          <c:val>
            <c:numRef>
              <c:f>pie_chart!$B$12:$B$15</c:f>
              <c:numCache>
                <c:formatCode>0%</c:formatCode>
                <c:ptCount val="4"/>
                <c:pt idx="0">
                  <c:v>0.02</c:v>
                </c:pt>
                <c:pt idx="1">
                  <c:v>0.15</c:v>
                </c:pt>
                <c:pt idx="2">
                  <c:v>0.52</c:v>
                </c:pt>
                <c:pt idx="3">
                  <c:v>0.3</c:v>
                </c:pt>
              </c:numCache>
            </c:numRef>
          </c:val>
          <c:extLst>
            <c:ext xmlns:c16="http://schemas.microsoft.com/office/drawing/2014/chart" uri="{C3380CC4-5D6E-409C-BE32-E72D297353CC}">
              <c16:uniqueId val="{0000000C-1FB3-46AE-B1CE-74F3A19061A8}"/>
            </c:ext>
          </c:extLst>
        </c:ser>
        <c:dLbls>
          <c:showLegendKey val="0"/>
          <c:showVal val="1"/>
          <c:showCatName val="0"/>
          <c:showSerName val="0"/>
          <c:showPercent val="0"/>
          <c:showBubbleSize val="0"/>
          <c:showLeaderLines val="1"/>
        </c:dLbls>
        <c:firstSliceAng val="0"/>
        <c:holeSize val="50"/>
      </c:doughnutChart>
    </c:plotArea>
    <c:legend>
      <c:legendPos val="t"/>
      <c:layout>
        <c:manualLayout>
          <c:xMode val="edge"/>
          <c:yMode val="edge"/>
          <c:x val="1.8425549519084515E-3"/>
          <c:y val="2.4041669703426128E-2"/>
          <c:w val="0.96150443147191422"/>
          <c:h val="0.15828852338399438"/>
        </c:manualLayout>
      </c:layout>
      <c:overlay val="0"/>
      <c:txPr>
        <a:bodyPr/>
        <a:lstStyle/>
        <a:p>
          <a:pPr>
            <a:defRPr sz="14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046665175835"/>
          <c:y val="0.17514464847595709"/>
          <c:w val="0.61370058201424227"/>
          <c:h val="0.66137447188099507"/>
        </c:manualLayout>
      </c:layout>
      <c:radarChart>
        <c:radarStyle val="marker"/>
        <c:varyColors val="0"/>
        <c:ser>
          <c:idx val="2"/>
          <c:order val="0"/>
          <c:tx>
            <c:strRef>
              <c:f>bar_chart!$B$33</c:f>
              <c:strCache>
                <c:ptCount val="1"/>
                <c:pt idx="0">
                  <c:v>Total</c:v>
                </c:pt>
              </c:strCache>
            </c:strRef>
          </c:tx>
          <c:spPr>
            <a:ln>
              <a:solidFill>
                <a:schemeClr val="tx1"/>
              </a:solidFill>
              <a:prstDash val="dash"/>
            </a:ln>
          </c:spPr>
          <c:marker>
            <c:symbol val="none"/>
          </c:marker>
          <c:dLbls>
            <c:delete val="1"/>
          </c:dLbls>
          <c:cat>
            <c:strRef>
              <c:f>bar_chart!$A$34:$A$38</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bar_chart!$B$34:$B$38</c:f>
              <c:numCache>
                <c:formatCode>0.00</c:formatCode>
                <c:ptCount val="5"/>
                <c:pt idx="0">
                  <c:v>2.7119110000000002</c:v>
                </c:pt>
                <c:pt idx="1">
                  <c:v>3.095116</c:v>
                </c:pt>
                <c:pt idx="2">
                  <c:v>3.0106250000000001</c:v>
                </c:pt>
                <c:pt idx="3">
                  <c:v>3.02217</c:v>
                </c:pt>
                <c:pt idx="4">
                  <c:v>2.1208339999999999</c:v>
                </c:pt>
              </c:numCache>
            </c:numRef>
          </c:val>
          <c:extLst>
            <c:ext xmlns:c16="http://schemas.microsoft.com/office/drawing/2014/chart" uri="{C3380CC4-5D6E-409C-BE32-E72D297353CC}">
              <c16:uniqueId val="{00000000-3B48-45FE-A81D-D3E749341A29}"/>
            </c:ext>
          </c:extLst>
        </c:ser>
        <c:ser>
          <c:idx val="3"/>
          <c:order val="1"/>
          <c:tx>
            <c:strRef>
              <c:f>bar_chart!$C$33</c:f>
              <c:strCache>
                <c:ptCount val="1"/>
                <c:pt idx="0">
                  <c:v>Politically passives</c:v>
                </c:pt>
              </c:strCache>
            </c:strRef>
          </c:tx>
          <c:spPr>
            <a:ln>
              <a:solidFill>
                <a:schemeClr val="accent1">
                  <a:lumMod val="75000"/>
                </a:schemeClr>
              </a:solidFill>
            </a:ln>
          </c:spPr>
          <c:marker>
            <c:symbol val="none"/>
          </c:marker>
          <c:dLbls>
            <c:delete val="1"/>
          </c:dLbls>
          <c:cat>
            <c:strRef>
              <c:f>bar_chart!$A$34:$A$38</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bar_chart!$C$34:$C$38</c:f>
              <c:numCache>
                <c:formatCode>0.00</c:formatCode>
                <c:ptCount val="5"/>
                <c:pt idx="0">
                  <c:v>2.8312629999999999</c:v>
                </c:pt>
                <c:pt idx="1">
                  <c:v>3.1243509999999999</c:v>
                </c:pt>
                <c:pt idx="2">
                  <c:v>3.243636</c:v>
                </c:pt>
                <c:pt idx="3">
                  <c:v>3.021347</c:v>
                </c:pt>
                <c:pt idx="4">
                  <c:v>1.6862189999999999</c:v>
                </c:pt>
              </c:numCache>
            </c:numRef>
          </c:val>
          <c:extLst>
            <c:ext xmlns:c16="http://schemas.microsoft.com/office/drawing/2014/chart" uri="{C3380CC4-5D6E-409C-BE32-E72D297353CC}">
              <c16:uniqueId val="{00000001-3B48-45FE-A81D-D3E749341A29}"/>
            </c:ext>
          </c:extLst>
        </c:ser>
        <c:dLbls>
          <c:showLegendKey val="0"/>
          <c:showVal val="1"/>
          <c:showCatName val="0"/>
          <c:showSerName val="0"/>
          <c:showPercent val="0"/>
          <c:showBubbleSize val="0"/>
        </c:dLbls>
        <c:axId val="486259048"/>
        <c:axId val="486260616"/>
      </c:radarChart>
      <c:catAx>
        <c:axId val="486259048"/>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86260616"/>
        <c:crosses val="autoZero"/>
        <c:auto val="1"/>
        <c:lblAlgn val="ctr"/>
        <c:lblOffset val="100"/>
        <c:noMultiLvlLbl val="0"/>
      </c:catAx>
      <c:valAx>
        <c:axId val="486260616"/>
        <c:scaling>
          <c:orientation val="minMax"/>
          <c:max val="4"/>
          <c:min val="0"/>
        </c:scaling>
        <c:delete val="1"/>
        <c:axPos val="l"/>
        <c:majorGridlines/>
        <c:numFmt formatCode="0.00" sourceLinked="1"/>
        <c:majorTickMark val="out"/>
        <c:minorTickMark val="none"/>
        <c:tickLblPos val="nextTo"/>
        <c:crossAx val="486259048"/>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40316924251232"/>
          <c:y val="0.20056121577237968"/>
          <c:w val="0.57423864956852599"/>
          <c:h val="0.60856788411847418"/>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Post-1989 (Satisfaction)</c:v>
                </c:pt>
                <c:pt idx="1">
                  <c:v>Distrust</c:v>
                </c:pt>
                <c:pt idx="2">
                  <c:v>Christianity</c:v>
                </c:pt>
                <c:pt idx="3">
                  <c:v>Left-right (left)</c:v>
                </c:pt>
                <c:pt idx="4">
                  <c:v>Materialism</c:v>
                </c:pt>
              </c:strCache>
            </c:strRef>
          </c:cat>
          <c:val>
            <c:numRef>
              <c:f>bar_chart!$B$35:$B$39</c:f>
              <c:numCache>
                <c:formatCode>0.00</c:formatCode>
                <c:ptCount val="5"/>
                <c:pt idx="0">
                  <c:v>2.081121</c:v>
                </c:pt>
                <c:pt idx="1">
                  <c:v>3.2179289999999998</c:v>
                </c:pt>
                <c:pt idx="2">
                  <c:v>2.4749669999999999</c:v>
                </c:pt>
                <c:pt idx="3">
                  <c:v>2.871807</c:v>
                </c:pt>
                <c:pt idx="4">
                  <c:v>3.1353140000000002</c:v>
                </c:pt>
              </c:numCache>
            </c:numRef>
          </c:val>
          <c:extLst>
            <c:ext xmlns:c16="http://schemas.microsoft.com/office/drawing/2014/chart" uri="{C3380CC4-5D6E-409C-BE32-E72D297353CC}">
              <c16:uniqueId val="{00000000-56F1-4A5C-B62C-90D573D695A0}"/>
            </c:ext>
          </c:extLst>
        </c:ser>
        <c:ser>
          <c:idx val="3"/>
          <c:order val="1"/>
          <c:tx>
            <c:strRef>
              <c:f>bar_chart!$C$34</c:f>
              <c:strCache>
                <c:ptCount val="1"/>
                <c:pt idx="0">
                  <c:v>Politically passives</c:v>
                </c:pt>
              </c:strCache>
            </c:strRef>
          </c:tx>
          <c:spPr>
            <a:ln>
              <a:solidFill>
                <a:schemeClr val="accent1">
                  <a:lumMod val="75000"/>
                </a:schemeClr>
              </a:solidFill>
            </a:ln>
          </c:spPr>
          <c:marker>
            <c:symbol val="none"/>
          </c:marker>
          <c:dLbls>
            <c:delete val="1"/>
          </c:dLbls>
          <c:cat>
            <c:strRef>
              <c:f>bar_chart!$A$35:$A$39</c:f>
              <c:strCache>
                <c:ptCount val="5"/>
                <c:pt idx="0">
                  <c:v>Post-1989 (Satisfaction)</c:v>
                </c:pt>
                <c:pt idx="1">
                  <c:v>Distrust</c:v>
                </c:pt>
                <c:pt idx="2">
                  <c:v>Christianity</c:v>
                </c:pt>
                <c:pt idx="3">
                  <c:v>Left-right (left)</c:v>
                </c:pt>
                <c:pt idx="4">
                  <c:v>Materialism</c:v>
                </c:pt>
              </c:strCache>
            </c:strRef>
          </c:cat>
          <c:val>
            <c:numRef>
              <c:f>bar_chart!$C$35:$C$39</c:f>
              <c:numCache>
                <c:formatCode>0.00</c:formatCode>
                <c:ptCount val="5"/>
                <c:pt idx="0">
                  <c:v>1.642825</c:v>
                </c:pt>
                <c:pt idx="1">
                  <c:v>3.6433279999999999</c:v>
                </c:pt>
                <c:pt idx="2">
                  <c:v>2.3292280000000001</c:v>
                </c:pt>
                <c:pt idx="3">
                  <c:v>3.1387260000000001</c:v>
                </c:pt>
                <c:pt idx="4">
                  <c:v>3.2131750000000001</c:v>
                </c:pt>
              </c:numCache>
            </c:numRef>
          </c:val>
          <c:extLst>
            <c:ext xmlns:c16="http://schemas.microsoft.com/office/drawing/2014/chart" uri="{C3380CC4-5D6E-409C-BE32-E72D297353CC}">
              <c16:uniqueId val="{00000001-56F1-4A5C-B62C-90D573D695A0}"/>
            </c:ext>
          </c:extLst>
        </c:ser>
        <c:dLbls>
          <c:showLegendKey val="0"/>
          <c:showVal val="1"/>
          <c:showCatName val="0"/>
          <c:showSerName val="0"/>
          <c:showPercent val="0"/>
          <c:showBubbleSize val="0"/>
        </c:dLbls>
        <c:axId val="486259440"/>
        <c:axId val="486256696"/>
      </c:radarChart>
      <c:catAx>
        <c:axId val="486259440"/>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86256696"/>
        <c:crosses val="autoZero"/>
        <c:auto val="1"/>
        <c:lblAlgn val="ctr"/>
        <c:lblOffset val="100"/>
        <c:noMultiLvlLbl val="0"/>
      </c:catAx>
      <c:valAx>
        <c:axId val="486256696"/>
        <c:scaling>
          <c:orientation val="minMax"/>
          <c:max val="4"/>
          <c:min val="0"/>
        </c:scaling>
        <c:delete val="1"/>
        <c:axPos val="l"/>
        <c:majorGridlines/>
        <c:numFmt formatCode="0.00" sourceLinked="1"/>
        <c:majorTickMark val="out"/>
        <c:minorTickMark val="none"/>
        <c:tickLblPos val="nextTo"/>
        <c:crossAx val="486259440"/>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046665175835"/>
          <c:y val="0.17514464847595709"/>
          <c:w val="0.61370058201424227"/>
          <c:h val="0.66137447188099507"/>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Globalization (in favour)</c:v>
                </c:pt>
                <c:pt idx="1">
                  <c:v>Immigration (threatens)</c:v>
                </c:pt>
                <c:pt idx="2">
                  <c:v>Abroad (in favour)</c:v>
                </c:pt>
                <c:pt idx="3">
                  <c:v>Nationalism</c:v>
                </c:pt>
                <c:pt idx="4">
                  <c:v>Interest in politics</c:v>
                </c:pt>
              </c:strCache>
            </c:strRef>
          </c:cat>
          <c:val>
            <c:numRef>
              <c:f>bar_chart!$B$35:$B$39</c:f>
              <c:numCache>
                <c:formatCode>0.00</c:formatCode>
                <c:ptCount val="5"/>
                <c:pt idx="0">
                  <c:v>2.0716969999999999</c:v>
                </c:pt>
                <c:pt idx="1">
                  <c:v>2.9082340000000002</c:v>
                </c:pt>
                <c:pt idx="2">
                  <c:v>2.7177980000000002</c:v>
                </c:pt>
                <c:pt idx="3">
                  <c:v>2.8732540000000002</c:v>
                </c:pt>
                <c:pt idx="4">
                  <c:v>2.7048009999999998</c:v>
                </c:pt>
              </c:numCache>
            </c:numRef>
          </c:val>
          <c:extLst>
            <c:ext xmlns:c16="http://schemas.microsoft.com/office/drawing/2014/chart" uri="{C3380CC4-5D6E-409C-BE32-E72D297353CC}">
              <c16:uniqueId val="{00000000-C95B-46AD-8D82-CF9067155D81}"/>
            </c:ext>
          </c:extLst>
        </c:ser>
        <c:ser>
          <c:idx val="3"/>
          <c:order val="1"/>
          <c:tx>
            <c:strRef>
              <c:f>bar_chart!$C$34</c:f>
              <c:strCache>
                <c:ptCount val="1"/>
                <c:pt idx="0">
                  <c:v>Politically passive</c:v>
                </c:pt>
              </c:strCache>
            </c:strRef>
          </c:tx>
          <c:spPr>
            <a:ln>
              <a:solidFill>
                <a:schemeClr val="accent1">
                  <a:lumMod val="75000"/>
                </a:schemeClr>
              </a:solidFill>
            </a:ln>
          </c:spPr>
          <c:marker>
            <c:symbol val="none"/>
          </c:marker>
          <c:dLbls>
            <c:delete val="1"/>
          </c:dLbls>
          <c:cat>
            <c:strRef>
              <c:f>bar_chart!$A$35:$A$39</c:f>
              <c:strCache>
                <c:ptCount val="5"/>
                <c:pt idx="0">
                  <c:v>Globalization (in favour)</c:v>
                </c:pt>
                <c:pt idx="1">
                  <c:v>Immigration (threatens)</c:v>
                </c:pt>
                <c:pt idx="2">
                  <c:v>Abroad (in favour)</c:v>
                </c:pt>
                <c:pt idx="3">
                  <c:v>Nationalism</c:v>
                </c:pt>
                <c:pt idx="4">
                  <c:v>Interest in politics</c:v>
                </c:pt>
              </c:strCache>
            </c:strRef>
          </c:cat>
          <c:val>
            <c:numRef>
              <c:f>bar_chart!$C$35:$C$39</c:f>
              <c:numCache>
                <c:formatCode>0.00</c:formatCode>
                <c:ptCount val="5"/>
                <c:pt idx="0">
                  <c:v>1.793979</c:v>
                </c:pt>
                <c:pt idx="1">
                  <c:v>3.2798600000000002</c:v>
                </c:pt>
                <c:pt idx="2">
                  <c:v>2.156399</c:v>
                </c:pt>
                <c:pt idx="3">
                  <c:v>3.127167</c:v>
                </c:pt>
                <c:pt idx="4">
                  <c:v>1.8570260000000001</c:v>
                </c:pt>
              </c:numCache>
            </c:numRef>
          </c:val>
          <c:extLst>
            <c:ext xmlns:c16="http://schemas.microsoft.com/office/drawing/2014/chart" uri="{C3380CC4-5D6E-409C-BE32-E72D297353CC}">
              <c16:uniqueId val="{00000001-C95B-46AD-8D82-CF9067155D81}"/>
            </c:ext>
          </c:extLst>
        </c:ser>
        <c:dLbls>
          <c:showLegendKey val="0"/>
          <c:showVal val="1"/>
          <c:showCatName val="0"/>
          <c:showSerName val="0"/>
          <c:showPercent val="0"/>
          <c:showBubbleSize val="0"/>
        </c:dLbls>
        <c:axId val="486263360"/>
        <c:axId val="486259832"/>
      </c:radarChart>
      <c:catAx>
        <c:axId val="486263360"/>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86259832"/>
        <c:crosses val="autoZero"/>
        <c:auto val="1"/>
        <c:lblAlgn val="ctr"/>
        <c:lblOffset val="100"/>
        <c:noMultiLvlLbl val="0"/>
      </c:catAx>
      <c:valAx>
        <c:axId val="486259832"/>
        <c:scaling>
          <c:orientation val="minMax"/>
          <c:max val="4"/>
          <c:min val="0"/>
        </c:scaling>
        <c:delete val="1"/>
        <c:axPos val="l"/>
        <c:majorGridlines/>
        <c:numFmt formatCode="0.00" sourceLinked="1"/>
        <c:majorTickMark val="out"/>
        <c:minorTickMark val="none"/>
        <c:tickLblPos val="nextTo"/>
        <c:crossAx val="486263360"/>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2064683695122"/>
          <c:y val="3.3181799182417801E-2"/>
          <c:w val="0.66082991876366981"/>
          <c:h val="0.91383252104563584"/>
        </c:manualLayout>
      </c:layout>
      <c:pieChart>
        <c:varyColors val="1"/>
        <c:ser>
          <c:idx val="0"/>
          <c:order val="0"/>
          <c:spPr>
            <a:solidFill>
              <a:schemeClr val="bg1">
                <a:lumMod val="85000"/>
              </a:schemeClr>
            </a:solidFill>
          </c:spPr>
          <c:explosion val="7"/>
          <c:dPt>
            <c:idx val="0"/>
            <c:bubble3D val="0"/>
            <c:spPr>
              <a:solidFill>
                <a:schemeClr val="bg1">
                  <a:lumMod val="75000"/>
                </a:schemeClr>
              </a:solidFill>
            </c:spPr>
            <c:extLst>
              <c:ext xmlns:c16="http://schemas.microsoft.com/office/drawing/2014/chart" uri="{C3380CC4-5D6E-409C-BE32-E72D297353CC}">
                <c16:uniqueId val="{00000001-C678-42F5-82DD-865976790280}"/>
              </c:ext>
            </c:extLst>
          </c:dPt>
          <c:dPt>
            <c:idx val="1"/>
            <c:bubble3D val="0"/>
            <c:spPr>
              <a:solidFill>
                <a:schemeClr val="accent3"/>
              </a:solidFill>
            </c:spPr>
            <c:extLst>
              <c:ext xmlns:c16="http://schemas.microsoft.com/office/drawing/2014/chart" uri="{C3380CC4-5D6E-409C-BE32-E72D297353CC}">
                <c16:uniqueId val="{00000003-C678-42F5-82DD-865976790280}"/>
              </c:ext>
            </c:extLst>
          </c:dPt>
          <c:dPt>
            <c:idx val="2"/>
            <c:bubble3D val="0"/>
            <c:spPr>
              <a:solidFill>
                <a:schemeClr val="bg1">
                  <a:lumMod val="75000"/>
                </a:schemeClr>
              </a:solidFill>
            </c:spPr>
            <c:extLst>
              <c:ext xmlns:c16="http://schemas.microsoft.com/office/drawing/2014/chart" uri="{C3380CC4-5D6E-409C-BE32-E72D297353CC}">
                <c16:uniqueId val="{00000005-C678-42F5-82DD-865976790280}"/>
              </c:ext>
            </c:extLst>
          </c:dPt>
          <c:dPt>
            <c:idx val="3"/>
            <c:bubble3D val="0"/>
            <c:spPr>
              <a:solidFill>
                <a:schemeClr val="bg1">
                  <a:lumMod val="75000"/>
                </a:schemeClr>
              </a:solidFill>
            </c:spPr>
            <c:extLst>
              <c:ext xmlns:c16="http://schemas.microsoft.com/office/drawing/2014/chart" uri="{C3380CC4-5D6E-409C-BE32-E72D297353CC}">
                <c16:uniqueId val="{00000007-C678-42F5-82DD-865976790280}"/>
              </c:ext>
            </c:extLst>
          </c:dPt>
          <c:dPt>
            <c:idx val="4"/>
            <c:bubble3D val="0"/>
            <c:spPr>
              <a:solidFill>
                <a:schemeClr val="bg1">
                  <a:lumMod val="75000"/>
                </a:schemeClr>
              </a:solidFill>
            </c:spPr>
            <c:extLst>
              <c:ext xmlns:c16="http://schemas.microsoft.com/office/drawing/2014/chart" uri="{C3380CC4-5D6E-409C-BE32-E72D297353CC}">
                <c16:uniqueId val="{00000009-C678-42F5-82DD-865976790280}"/>
              </c:ext>
            </c:extLst>
          </c:dPt>
          <c:dPt>
            <c:idx val="5"/>
            <c:bubble3D val="0"/>
            <c:spPr>
              <a:solidFill>
                <a:schemeClr val="bg1">
                  <a:lumMod val="75000"/>
                </a:schemeClr>
              </a:solidFill>
            </c:spPr>
            <c:extLst>
              <c:ext xmlns:c16="http://schemas.microsoft.com/office/drawing/2014/chart" uri="{C3380CC4-5D6E-409C-BE32-E72D297353CC}">
                <c16:uniqueId val="{0000000B-C678-42F5-82DD-865976790280}"/>
              </c:ext>
            </c:extLst>
          </c:dPt>
          <c:dLbls>
            <c:delete val="1"/>
          </c:dLbls>
          <c:cat>
            <c:numRef>
              <c:f>pie_chart!$A$4:$A$9</c:f>
              <c:numCache>
                <c:formatCode>General</c:formatCode>
                <c:ptCount val="6"/>
                <c:pt idx="0">
                  <c:v>1</c:v>
                </c:pt>
                <c:pt idx="1">
                  <c:v>2</c:v>
                </c:pt>
                <c:pt idx="2">
                  <c:v>3</c:v>
                </c:pt>
                <c:pt idx="3">
                  <c:v>4</c:v>
                </c:pt>
                <c:pt idx="4">
                  <c:v>5</c:v>
                </c:pt>
                <c:pt idx="5">
                  <c:v>6</c:v>
                </c:pt>
              </c:numCache>
            </c:numRef>
          </c:cat>
          <c:val>
            <c:numRef>
              <c:f>pie_chart!$B$4:$B$9</c:f>
              <c:numCache>
                <c:formatCode>0%</c:formatCode>
                <c:ptCount val="6"/>
                <c:pt idx="0">
                  <c:v>7.8678206136900075E-2</c:v>
                </c:pt>
                <c:pt idx="1">
                  <c:v>0.35719905586152634</c:v>
                </c:pt>
                <c:pt idx="2">
                  <c:v>0.15656963021243114</c:v>
                </c:pt>
                <c:pt idx="3">
                  <c:v>0.10464201416207711</c:v>
                </c:pt>
                <c:pt idx="4">
                  <c:v>0.16286388670338317</c:v>
                </c:pt>
                <c:pt idx="5">
                  <c:v>0.14004720692368214</c:v>
                </c:pt>
              </c:numCache>
            </c:numRef>
          </c:val>
          <c:extLst>
            <c:ext xmlns:c16="http://schemas.microsoft.com/office/drawing/2014/chart" uri="{C3380CC4-5D6E-409C-BE32-E72D297353CC}">
              <c16:uniqueId val="{0000000C-C678-42F5-82DD-865976790280}"/>
            </c:ext>
          </c:extLst>
        </c:ser>
        <c:dLbls>
          <c:showLegendKey val="0"/>
          <c:showVal val="1"/>
          <c:showCatName val="0"/>
          <c:showSerName val="0"/>
          <c:showPercent val="0"/>
          <c:showBubbleSize val="0"/>
          <c:showLeaderLines val="1"/>
        </c:dLbls>
        <c:firstSliceAng val="360"/>
      </c:pieChart>
    </c:plotArea>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24298383258407"/>
          <c:y val="5.8890570585484581E-2"/>
          <c:w val="0.66082991876366981"/>
          <c:h val="0.91383252104563584"/>
        </c:manualLayout>
      </c:layout>
      <c:pieChart>
        <c:varyColors val="1"/>
        <c:ser>
          <c:idx val="0"/>
          <c:order val="0"/>
          <c:spPr>
            <a:solidFill>
              <a:schemeClr val="bg1">
                <a:lumMod val="85000"/>
              </a:schemeClr>
            </a:solidFill>
          </c:spPr>
          <c:dPt>
            <c:idx val="0"/>
            <c:bubble3D val="0"/>
            <c:spPr>
              <a:solidFill>
                <a:schemeClr val="accent3">
                  <a:lumMod val="40000"/>
                  <a:lumOff val="60000"/>
                </a:schemeClr>
              </a:solidFill>
            </c:spPr>
            <c:extLst>
              <c:ext xmlns:c16="http://schemas.microsoft.com/office/drawing/2014/chart" uri="{C3380CC4-5D6E-409C-BE32-E72D297353CC}">
                <c16:uniqueId val="{00000001-EB27-40BC-864E-5AF44B9A51B4}"/>
              </c:ext>
            </c:extLst>
          </c:dPt>
          <c:dPt>
            <c:idx val="1"/>
            <c:bubble3D val="0"/>
            <c:explosion val="21"/>
            <c:spPr>
              <a:solidFill>
                <a:schemeClr val="accent3">
                  <a:lumMod val="75000"/>
                </a:schemeClr>
              </a:solidFill>
            </c:spPr>
            <c:extLst>
              <c:ext xmlns:c16="http://schemas.microsoft.com/office/drawing/2014/chart" uri="{C3380CC4-5D6E-409C-BE32-E72D297353CC}">
                <c16:uniqueId val="{00000003-EB27-40BC-864E-5AF44B9A51B4}"/>
              </c:ext>
            </c:extLst>
          </c:dPt>
          <c:dPt>
            <c:idx val="2"/>
            <c:bubble3D val="0"/>
            <c:spPr>
              <a:solidFill>
                <a:schemeClr val="accent3">
                  <a:lumMod val="50000"/>
                </a:schemeClr>
              </a:solidFill>
            </c:spPr>
            <c:extLst>
              <c:ext xmlns:c16="http://schemas.microsoft.com/office/drawing/2014/chart" uri="{C3380CC4-5D6E-409C-BE32-E72D297353CC}">
                <c16:uniqueId val="{00000005-EB27-40BC-864E-5AF44B9A51B4}"/>
              </c:ext>
            </c:extLst>
          </c:dPt>
          <c:dPt>
            <c:idx val="3"/>
            <c:bubble3D val="0"/>
            <c:spPr>
              <a:solidFill>
                <a:schemeClr val="accent2">
                  <a:lumMod val="75000"/>
                </a:schemeClr>
              </a:solidFill>
            </c:spPr>
            <c:extLst>
              <c:ext xmlns:c16="http://schemas.microsoft.com/office/drawing/2014/chart" uri="{C3380CC4-5D6E-409C-BE32-E72D297353CC}">
                <c16:uniqueId val="{00000007-EB27-40BC-864E-5AF44B9A51B4}"/>
              </c:ext>
            </c:extLst>
          </c:dPt>
          <c:dPt>
            <c:idx val="4"/>
            <c:bubble3D val="0"/>
            <c:spPr>
              <a:solidFill>
                <a:schemeClr val="accent6"/>
              </a:solidFill>
            </c:spPr>
            <c:extLst>
              <c:ext xmlns:c16="http://schemas.microsoft.com/office/drawing/2014/chart" uri="{C3380CC4-5D6E-409C-BE32-E72D297353CC}">
                <c16:uniqueId val="{00000009-EB27-40BC-864E-5AF44B9A51B4}"/>
              </c:ext>
            </c:extLst>
          </c:dPt>
          <c:dPt>
            <c:idx val="5"/>
            <c:bubble3D val="0"/>
            <c:spPr>
              <a:solidFill>
                <a:schemeClr val="accent5">
                  <a:lumMod val="50000"/>
                </a:schemeClr>
              </a:solidFill>
            </c:spPr>
            <c:extLst>
              <c:ext xmlns:c16="http://schemas.microsoft.com/office/drawing/2014/chart" uri="{C3380CC4-5D6E-409C-BE32-E72D297353CC}">
                <c16:uniqueId val="{0000000B-EB27-40BC-864E-5AF44B9A51B4}"/>
              </c:ext>
            </c:extLst>
          </c:dPt>
          <c:dLbls>
            <c:dLbl>
              <c:idx val="0"/>
              <c:spPr>
                <a:noFill/>
                <a:ln>
                  <a:noFill/>
                </a:ln>
                <a:effectLst/>
              </c:spPr>
              <c:txPr>
                <a:bodyPr wrap="square" lIns="38100" tIns="19050" rIns="38100" bIns="19050" anchor="ctr">
                  <a:spAutoFit/>
                </a:bodyPr>
                <a:lstStyle/>
                <a:p>
                  <a:pPr>
                    <a:defRPr sz="1400" b="1">
                      <a:solidFill>
                        <a:schemeClr val="accent3">
                          <a:lumMod val="50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1-EB27-40BC-864E-5AF44B9A51B4}"/>
                </c:ext>
              </c:extLst>
            </c:dLbl>
            <c:dLbl>
              <c:idx val="1"/>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3-EB27-40BC-864E-5AF44B9A51B4}"/>
                </c:ext>
              </c:extLst>
            </c:dLbl>
            <c:dLbl>
              <c:idx val="2"/>
              <c:layout>
                <c:manualLayout>
                  <c:x val="-0.1153397881905377"/>
                  <c:y val="0.11537129369269628"/>
                </c:manualLayout>
              </c:layout>
              <c:spPr>
                <a:noFill/>
                <a:ln>
                  <a:noFill/>
                </a:ln>
                <a:effectLst/>
              </c:spPr>
              <c:txPr>
                <a:bodyPr wrap="square" lIns="38100" tIns="19050" rIns="38100" bIns="19050" anchor="ctr">
                  <a:noAutofit/>
                </a:bodyPr>
                <a:lstStyle/>
                <a:p>
                  <a:pPr>
                    <a:defRPr sz="1400" b="1">
                      <a:solidFill>
                        <a:schemeClr val="bg1"/>
                      </a:solidFill>
                    </a:defRPr>
                  </a:pPr>
                  <a:endParaRPr lang="cs-CZ"/>
                </a:p>
              </c:txPr>
              <c:showLegendKey val="0"/>
              <c:showVal val="1"/>
              <c:showCatName val="0"/>
              <c:showSerName val="0"/>
              <c:showPercent val="0"/>
              <c:showBubbleSize val="0"/>
              <c:extLst>
                <c:ext xmlns:c15="http://schemas.microsoft.com/office/drawing/2012/chart" uri="{CE6537A1-D6FC-4f65-9D91-7224C49458BB}">
                  <c15:layout>
                    <c:manualLayout>
                      <c:w val="0.16660191627522111"/>
                      <c:h val="0.27001701667727146"/>
                    </c:manualLayout>
                  </c15:layout>
                </c:ext>
                <c:ext xmlns:c16="http://schemas.microsoft.com/office/drawing/2014/chart" uri="{C3380CC4-5D6E-409C-BE32-E72D297353CC}">
                  <c16:uniqueId val="{00000005-EB27-40BC-864E-5AF44B9A51B4}"/>
                </c:ext>
              </c:extLst>
            </c:dLbl>
            <c:spPr>
              <a:noFill/>
              <a:ln>
                <a:noFill/>
              </a:ln>
              <a:effectLst/>
            </c:spPr>
            <c:txPr>
              <a:bodyPr wrap="square" lIns="38100" tIns="19050" rIns="38100" bIns="19050" anchor="ctr">
                <a:spAutoFit/>
              </a:bodyPr>
              <a:lstStyle/>
              <a:p>
                <a:pPr>
                  <a:defRPr b="1"/>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strRef>
              <c:f>pie_chart!$A$12:$A$14</c:f>
              <c:strCache>
                <c:ptCount val="3"/>
                <c:pt idx="0">
                  <c:v>Lower</c:v>
                </c:pt>
                <c:pt idx="1">
                  <c:v>Middle</c:v>
                </c:pt>
                <c:pt idx="2">
                  <c:v>Higher</c:v>
                </c:pt>
              </c:strCache>
            </c:strRef>
          </c:cat>
          <c:val>
            <c:numRef>
              <c:f>pie_chart!$B$12:$B$14</c:f>
              <c:numCache>
                <c:formatCode>0%</c:formatCode>
                <c:ptCount val="3"/>
                <c:pt idx="0">
                  <c:v>0.49559471365638769</c:v>
                </c:pt>
                <c:pt idx="1">
                  <c:v>0.3722466960352423</c:v>
                </c:pt>
                <c:pt idx="2">
                  <c:v>0.13215859030837004</c:v>
                </c:pt>
              </c:numCache>
            </c:numRef>
          </c:val>
          <c:extLst>
            <c:ext xmlns:c16="http://schemas.microsoft.com/office/drawing/2014/chart" uri="{C3380CC4-5D6E-409C-BE32-E72D297353CC}">
              <c16:uniqueId val="{0000000C-EB27-40BC-864E-5AF44B9A51B4}"/>
            </c:ext>
          </c:extLst>
        </c:ser>
        <c:dLbls>
          <c:showLegendKey val="0"/>
          <c:showVal val="1"/>
          <c:showCatName val="0"/>
          <c:showSerName val="0"/>
          <c:showPercent val="0"/>
          <c:showBubbleSize val="0"/>
          <c:showLeaderLines val="1"/>
        </c:dLbls>
        <c:firstSliceAng val="50"/>
      </c:pieChart>
    </c:plotArea>
    <c:legend>
      <c:legendPos val="r"/>
      <c:layout>
        <c:manualLayout>
          <c:xMode val="edge"/>
          <c:yMode val="edge"/>
          <c:x val="0.71554598034615391"/>
          <c:y val="0.17963533650164074"/>
          <c:w val="0.25882295561150437"/>
          <c:h val="0.64072865221877107"/>
        </c:manualLayout>
      </c:layout>
      <c:overlay val="0"/>
      <c:txPr>
        <a:bodyPr/>
        <a:lstStyle/>
        <a:p>
          <a:pPr>
            <a:defRPr sz="12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02549929603173E-2"/>
          <c:y val="3.1088082901554411E-2"/>
          <c:w val="0.93285478698440838"/>
          <c:h val="0.86503380378558015"/>
        </c:manualLayout>
      </c:layout>
      <c:barChart>
        <c:barDir val="col"/>
        <c:grouping val="stacked"/>
        <c:varyColors val="0"/>
        <c:ser>
          <c:idx val="0"/>
          <c:order val="0"/>
          <c:tx>
            <c:strRef>
              <c:f>bar_chart!$A$23</c:f>
              <c:strCache>
                <c:ptCount val="1"/>
                <c:pt idx="0">
                  <c:v>Lower</c:v>
                </c:pt>
              </c:strCache>
            </c:strRef>
          </c:tx>
          <c:spPr>
            <a:solidFill>
              <a:srgbClr val="1964AA"/>
            </a:solidFill>
          </c:spPr>
          <c:invertIfNegative val="0"/>
          <c:dPt>
            <c:idx val="0"/>
            <c:invertIfNegative val="0"/>
            <c:bubble3D val="0"/>
            <c:spPr>
              <a:solidFill>
                <a:schemeClr val="accent2">
                  <a:lumMod val="40000"/>
                  <a:lumOff val="60000"/>
                </a:schemeClr>
              </a:solidFill>
            </c:spPr>
            <c:extLst>
              <c:ext xmlns:c16="http://schemas.microsoft.com/office/drawing/2014/chart" uri="{C3380CC4-5D6E-409C-BE32-E72D297353CC}">
                <c16:uniqueId val="{00000007-FD30-4D49-B532-26465DCD7AB1}"/>
              </c:ext>
            </c:extLst>
          </c:dPt>
          <c:dPt>
            <c:idx val="1"/>
            <c:invertIfNegative val="0"/>
            <c:bubble3D val="0"/>
            <c:spPr>
              <a:solidFill>
                <a:schemeClr val="accent3">
                  <a:lumMod val="40000"/>
                  <a:lumOff val="60000"/>
                </a:schemeClr>
              </a:solidFill>
            </c:spPr>
            <c:extLst>
              <c:ext xmlns:c16="http://schemas.microsoft.com/office/drawing/2014/chart" uri="{C3380CC4-5D6E-409C-BE32-E72D297353CC}">
                <c16:uniqueId val="{00000008-FD30-4D49-B532-26465DCD7AB1}"/>
              </c:ext>
            </c:extLst>
          </c:dPt>
          <c:dPt>
            <c:idx val="2"/>
            <c:invertIfNegative val="0"/>
            <c:bubble3D val="0"/>
            <c:spPr>
              <a:solidFill>
                <a:schemeClr val="accent4">
                  <a:lumMod val="40000"/>
                  <a:lumOff val="60000"/>
                </a:schemeClr>
              </a:solidFill>
            </c:spPr>
            <c:extLst>
              <c:ext xmlns:c16="http://schemas.microsoft.com/office/drawing/2014/chart" uri="{C3380CC4-5D6E-409C-BE32-E72D297353CC}">
                <c16:uniqueId val="{00000009-FD30-4D49-B532-26465DCD7AB1}"/>
              </c:ext>
            </c:extLst>
          </c:dPt>
          <c:dPt>
            <c:idx val="3"/>
            <c:invertIfNegative val="0"/>
            <c:bubble3D val="0"/>
            <c:spPr>
              <a:solidFill>
                <a:schemeClr val="accent5">
                  <a:lumMod val="40000"/>
                  <a:lumOff val="60000"/>
                </a:schemeClr>
              </a:solidFill>
            </c:spPr>
            <c:extLst>
              <c:ext xmlns:c16="http://schemas.microsoft.com/office/drawing/2014/chart" uri="{C3380CC4-5D6E-409C-BE32-E72D297353CC}">
                <c16:uniqueId val="{0000000A-FD30-4D49-B532-26465DCD7AB1}"/>
              </c:ext>
            </c:extLst>
          </c:dPt>
          <c:dPt>
            <c:idx val="4"/>
            <c:invertIfNegative val="0"/>
            <c:bubble3D val="0"/>
            <c:spPr>
              <a:solidFill>
                <a:schemeClr val="accent6">
                  <a:lumMod val="20000"/>
                  <a:lumOff val="80000"/>
                </a:schemeClr>
              </a:solidFill>
            </c:spPr>
            <c:extLst>
              <c:ext xmlns:c16="http://schemas.microsoft.com/office/drawing/2014/chart" uri="{C3380CC4-5D6E-409C-BE32-E72D297353CC}">
                <c16:uniqueId val="{0000000B-FD30-4D49-B532-26465DCD7AB1}"/>
              </c:ext>
            </c:extLst>
          </c:dPt>
          <c:dPt>
            <c:idx val="5"/>
            <c:invertIfNegative val="0"/>
            <c:bubble3D val="0"/>
            <c:spPr>
              <a:solidFill>
                <a:srgbClr val="9F5FCF"/>
              </a:solidFill>
            </c:spPr>
            <c:extLst>
              <c:ext xmlns:c16="http://schemas.microsoft.com/office/drawing/2014/chart" uri="{C3380CC4-5D6E-409C-BE32-E72D297353CC}">
                <c16:uniqueId val="{0000000C-FD30-4D49-B532-26465DCD7AB1}"/>
              </c:ext>
            </c:extLst>
          </c:dPt>
          <c:dLbls>
            <c:dLbl>
              <c:idx val="0"/>
              <c:numFmt formatCode="#,##0" sourceLinked="0"/>
              <c:spPr>
                <a:noFill/>
                <a:ln>
                  <a:noFill/>
                </a:ln>
                <a:effectLst/>
              </c:spPr>
              <c:txPr>
                <a:bodyPr/>
                <a:lstStyle/>
                <a:p>
                  <a:pPr>
                    <a:defRPr sz="1600">
                      <a:solidFill>
                        <a:schemeClr val="accent2">
                          <a:lumMod val="50000"/>
                        </a:schemeClr>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30-4D49-B532-26465DCD7AB1}"/>
                </c:ext>
              </c:extLst>
            </c:dLbl>
            <c:dLbl>
              <c:idx val="1"/>
              <c:numFmt formatCode="#,##0" sourceLinked="0"/>
              <c:spPr>
                <a:noFill/>
                <a:ln>
                  <a:noFill/>
                </a:ln>
                <a:effectLst/>
              </c:spPr>
              <c:txPr>
                <a:bodyPr/>
                <a:lstStyle/>
                <a:p>
                  <a:pPr>
                    <a:defRPr sz="1600">
                      <a:solidFill>
                        <a:schemeClr val="accent3">
                          <a:lumMod val="50000"/>
                        </a:schemeClr>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30-4D49-B532-26465DCD7AB1}"/>
                </c:ext>
              </c:extLst>
            </c:dLbl>
            <c:dLbl>
              <c:idx val="2"/>
              <c:numFmt formatCode="#,##0" sourceLinked="0"/>
              <c:spPr>
                <a:noFill/>
                <a:ln>
                  <a:noFill/>
                </a:ln>
                <a:effectLst/>
              </c:spPr>
              <c:txPr>
                <a:bodyPr/>
                <a:lstStyle/>
                <a:p>
                  <a:pPr>
                    <a:defRPr sz="1600">
                      <a:solidFill>
                        <a:schemeClr val="accent4"/>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30-4D49-B532-26465DCD7AB1}"/>
                </c:ext>
              </c:extLst>
            </c:dLbl>
            <c:dLbl>
              <c:idx val="3"/>
              <c:numFmt formatCode="#,##0" sourceLinked="0"/>
              <c:spPr>
                <a:noFill/>
                <a:ln>
                  <a:noFill/>
                </a:ln>
                <a:effectLst/>
              </c:spPr>
              <c:txPr>
                <a:bodyPr/>
                <a:lstStyle/>
                <a:p>
                  <a:pPr>
                    <a:defRPr sz="1600">
                      <a:solidFill>
                        <a:schemeClr val="accent5">
                          <a:lumMod val="75000"/>
                        </a:schemeClr>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30-4D49-B532-26465DCD7AB1}"/>
                </c:ext>
              </c:extLst>
            </c:dLbl>
            <c:dLbl>
              <c:idx val="4"/>
              <c:numFmt formatCode="#,##0" sourceLinked="0"/>
              <c:spPr>
                <a:noFill/>
                <a:ln>
                  <a:noFill/>
                </a:ln>
                <a:effectLst/>
              </c:spPr>
              <c:txPr>
                <a:bodyPr wrap="square" lIns="38100" tIns="19050" rIns="38100" bIns="19050" anchor="ctr">
                  <a:noAutofit/>
                </a:bodyPr>
                <a:lstStyle/>
                <a:p>
                  <a:pPr>
                    <a:defRPr sz="1600">
                      <a:solidFill>
                        <a:schemeClr val="accent6"/>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D30-4D49-B532-26465DCD7AB1}"/>
                </c:ext>
              </c:extLst>
            </c:dLbl>
            <c:numFmt formatCode="#,##0" sourceLinked="0"/>
            <c:spPr>
              <a:noFill/>
              <a:ln>
                <a:noFill/>
              </a:ln>
              <a:effectLst/>
            </c:spPr>
            <c:txPr>
              <a:bodyPr/>
              <a:lstStyle/>
              <a:p>
                <a:pPr>
                  <a:defRPr sz="1600">
                    <a:solidFill>
                      <a:schemeClr val="bg1"/>
                    </a:solidFill>
                  </a:defRPr>
                </a:pPr>
                <a:endParaRPr lang="cs-CZ"/>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Lit>
              <c:ptCount val="6"/>
              <c:pt idx="0">
                <c:v>3</c:v>
              </c:pt>
              <c:pt idx="1">
                <c:v>4</c:v>
              </c:pt>
              <c:pt idx="2">
                <c:v>5</c:v>
              </c:pt>
              <c:pt idx="3">
                <c:v>6</c:v>
              </c:pt>
              <c:pt idx="4">
                <c:v>7</c:v>
              </c:pt>
              <c:pt idx="5">
                <c:v>8</c:v>
              </c:pt>
              <c:extLst>
                <c:ext xmlns:c15="http://schemas.microsoft.com/office/drawing/2012/chart" uri="{02D57815-91ED-43cb-92C2-25804820EDAC}">
                  <c15:autoCat val="1"/>
                </c:ext>
              </c:extLst>
            </c:strLit>
          </c:cat>
          <c:val>
            <c:numRef>
              <c:f>bar_chart!$B$23:$I$23</c:f>
              <c:numCache>
                <c:formatCode>0</c:formatCode>
                <c:ptCount val="6"/>
                <c:pt idx="0">
                  <c:v>547385.47</c:v>
                </c:pt>
                <c:pt idx="1">
                  <c:v>1545273.7334801762</c:v>
                </c:pt>
                <c:pt idx="2">
                  <c:v>473534.91457286431</c:v>
                </c:pt>
                <c:pt idx="3">
                  <c:v>657727.94736842101</c:v>
                </c:pt>
                <c:pt idx="4">
                  <c:v>977414.28019323677</c:v>
                </c:pt>
                <c:pt idx="5">
                  <c:v>674403.01685393264</c:v>
                </c:pt>
              </c:numCache>
            </c:numRef>
          </c:val>
          <c:extLst>
            <c:ext xmlns:c16="http://schemas.microsoft.com/office/drawing/2014/chart" uri="{C3380CC4-5D6E-409C-BE32-E72D297353CC}">
              <c16:uniqueId val="{00000000-24E0-4146-9CA8-4E29D810CE85}"/>
            </c:ext>
          </c:extLst>
        </c:ser>
        <c:ser>
          <c:idx val="1"/>
          <c:order val="1"/>
          <c:tx>
            <c:strRef>
              <c:f>bar_chart!$A$24</c:f>
              <c:strCache>
                <c:ptCount val="1"/>
                <c:pt idx="0">
                  <c:v>Middle</c:v>
                </c:pt>
              </c:strCache>
            </c:strRef>
          </c:tx>
          <c:invertIfNegative val="0"/>
          <c:dPt>
            <c:idx val="0"/>
            <c:invertIfNegative val="0"/>
            <c:bubble3D val="0"/>
            <c:spPr>
              <a:solidFill>
                <a:schemeClr val="accent2">
                  <a:lumMod val="75000"/>
                </a:schemeClr>
              </a:solidFill>
            </c:spPr>
            <c:extLst>
              <c:ext xmlns:c16="http://schemas.microsoft.com/office/drawing/2014/chart" uri="{C3380CC4-5D6E-409C-BE32-E72D297353CC}">
                <c16:uniqueId val="{00000012-E9D2-4441-9C9F-09B55699F667}"/>
              </c:ext>
            </c:extLst>
          </c:dPt>
          <c:dPt>
            <c:idx val="1"/>
            <c:invertIfNegative val="0"/>
            <c:bubble3D val="0"/>
            <c:spPr>
              <a:solidFill>
                <a:schemeClr val="accent3">
                  <a:lumMod val="75000"/>
                </a:schemeClr>
              </a:solidFill>
            </c:spPr>
            <c:extLst>
              <c:ext xmlns:c16="http://schemas.microsoft.com/office/drawing/2014/chart" uri="{C3380CC4-5D6E-409C-BE32-E72D297353CC}">
                <c16:uniqueId val="{00000010-E9D2-4441-9C9F-09B55699F667}"/>
              </c:ext>
            </c:extLst>
          </c:dPt>
          <c:dPt>
            <c:idx val="2"/>
            <c:invertIfNegative val="0"/>
            <c:bubble3D val="0"/>
            <c:spPr>
              <a:solidFill>
                <a:schemeClr val="accent4">
                  <a:lumMod val="75000"/>
                </a:schemeClr>
              </a:solidFill>
            </c:spPr>
            <c:extLst>
              <c:ext xmlns:c16="http://schemas.microsoft.com/office/drawing/2014/chart" uri="{C3380CC4-5D6E-409C-BE32-E72D297353CC}">
                <c16:uniqueId val="{00000016-E9D2-4441-9C9F-09B55699F667}"/>
              </c:ext>
            </c:extLst>
          </c:dPt>
          <c:dPt>
            <c:idx val="3"/>
            <c:invertIfNegative val="0"/>
            <c:bubble3D val="0"/>
            <c:spPr>
              <a:solidFill>
                <a:srgbClr val="FF0000"/>
              </a:solidFill>
            </c:spPr>
            <c:extLst>
              <c:ext xmlns:c16="http://schemas.microsoft.com/office/drawing/2014/chart" uri="{C3380CC4-5D6E-409C-BE32-E72D297353CC}">
                <c16:uniqueId val="{00000018-E9D2-4441-9C9F-09B55699F667}"/>
              </c:ext>
            </c:extLst>
          </c:dPt>
          <c:dPt>
            <c:idx val="4"/>
            <c:invertIfNegative val="0"/>
            <c:bubble3D val="0"/>
            <c:spPr>
              <a:solidFill>
                <a:schemeClr val="accent6"/>
              </a:solidFill>
            </c:spPr>
            <c:extLst>
              <c:ext xmlns:c16="http://schemas.microsoft.com/office/drawing/2014/chart" uri="{C3380CC4-5D6E-409C-BE32-E72D297353CC}">
                <c16:uniqueId val="{0000001A-E9D2-4441-9C9F-09B55699F667}"/>
              </c:ext>
            </c:extLst>
          </c:dPt>
          <c:dPt>
            <c:idx val="5"/>
            <c:invertIfNegative val="0"/>
            <c:bubble3D val="0"/>
            <c:spPr>
              <a:solidFill>
                <a:srgbClr val="7030A0"/>
              </a:solidFill>
            </c:spPr>
            <c:extLst>
              <c:ext xmlns:c16="http://schemas.microsoft.com/office/drawing/2014/chart" uri="{C3380CC4-5D6E-409C-BE32-E72D297353CC}">
                <c16:uniqueId val="{0000001D-E9D2-4441-9C9F-09B55699F667}"/>
              </c:ext>
            </c:extLst>
          </c:dPt>
          <c:dLbls>
            <c:dLbl>
              <c:idx val="0"/>
              <c:numFmt formatCode="#,##0" sourceLinked="0"/>
              <c:spPr>
                <a:noFill/>
                <a:ln>
                  <a:noFill/>
                </a:ln>
                <a:effectLst/>
              </c:spPr>
              <c:txPr>
                <a:bodyPr wrap="square" lIns="38100" tIns="19050" rIns="38100" bIns="19050" anchor="ctr">
                  <a:no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9D2-4441-9C9F-09B55699F667}"/>
                </c:ext>
              </c:extLst>
            </c:dLbl>
            <c:numFmt formatCode="#,##0" sourceLinked="0"/>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6"/>
              <c:pt idx="0">
                <c:v>3</c:v>
              </c:pt>
              <c:pt idx="1">
                <c:v>4</c:v>
              </c:pt>
              <c:pt idx="2">
                <c:v>5</c:v>
              </c:pt>
              <c:pt idx="3">
                <c:v>6</c:v>
              </c:pt>
              <c:pt idx="4">
                <c:v>7</c:v>
              </c:pt>
              <c:pt idx="5">
                <c:v>8</c:v>
              </c:pt>
              <c:extLst>
                <c:ext xmlns:c15="http://schemas.microsoft.com/office/drawing/2012/chart" uri="{02D57815-91ED-43cb-92C2-25804820EDAC}">
                  <c15:autoCat val="1"/>
                </c:ext>
              </c:extLst>
            </c:strLit>
          </c:cat>
          <c:val>
            <c:numRef>
              <c:f>bar_chart!$B$24:$I$24</c:f>
              <c:numCache>
                <c:formatCode>0</c:formatCode>
                <c:ptCount val="6"/>
                <c:pt idx="0">
                  <c:v>117791.81000000001</c:v>
                </c:pt>
                <c:pt idx="1">
                  <c:v>1160672.2709251102</c:v>
                </c:pt>
                <c:pt idx="2">
                  <c:v>703338.62311557785</c:v>
                </c:pt>
                <c:pt idx="3">
                  <c:v>149779.63157894736</c:v>
                </c:pt>
                <c:pt idx="4">
                  <c:v>341425.53623188409</c:v>
                </c:pt>
                <c:pt idx="5">
                  <c:v>435977.70786516852</c:v>
                </c:pt>
              </c:numCache>
            </c:numRef>
          </c:val>
          <c:extLst>
            <c:ext xmlns:c16="http://schemas.microsoft.com/office/drawing/2014/chart" uri="{C3380CC4-5D6E-409C-BE32-E72D297353CC}">
              <c16:uniqueId val="{0000000E-E9D2-4441-9C9F-09B55699F667}"/>
            </c:ext>
          </c:extLst>
        </c:ser>
        <c:ser>
          <c:idx val="2"/>
          <c:order val="2"/>
          <c:tx>
            <c:strRef>
              <c:f>bar_chart!$A$25</c:f>
              <c:strCache>
                <c:ptCount val="1"/>
                <c:pt idx="0">
                  <c:v>Higher</c:v>
                </c:pt>
              </c:strCache>
            </c:strRef>
          </c:tx>
          <c:invertIfNegative val="0"/>
          <c:dPt>
            <c:idx val="0"/>
            <c:invertIfNegative val="0"/>
            <c:bubble3D val="0"/>
            <c:spPr>
              <a:solidFill>
                <a:schemeClr val="accent2">
                  <a:lumMod val="50000"/>
                </a:schemeClr>
              </a:solidFill>
            </c:spPr>
            <c:extLst>
              <c:ext xmlns:c16="http://schemas.microsoft.com/office/drawing/2014/chart" uri="{C3380CC4-5D6E-409C-BE32-E72D297353CC}">
                <c16:uniqueId val="{00000013-E9D2-4441-9C9F-09B55699F667}"/>
              </c:ext>
            </c:extLst>
          </c:dPt>
          <c:dPt>
            <c:idx val="1"/>
            <c:invertIfNegative val="0"/>
            <c:bubble3D val="0"/>
            <c:spPr>
              <a:solidFill>
                <a:schemeClr val="accent3">
                  <a:lumMod val="50000"/>
                </a:schemeClr>
              </a:solidFill>
            </c:spPr>
            <c:extLst>
              <c:ext xmlns:c16="http://schemas.microsoft.com/office/drawing/2014/chart" uri="{C3380CC4-5D6E-409C-BE32-E72D297353CC}">
                <c16:uniqueId val="{00000011-E9D2-4441-9C9F-09B55699F667}"/>
              </c:ext>
            </c:extLst>
          </c:dPt>
          <c:dPt>
            <c:idx val="2"/>
            <c:invertIfNegative val="0"/>
            <c:bubble3D val="0"/>
            <c:spPr>
              <a:solidFill>
                <a:schemeClr val="accent4">
                  <a:lumMod val="50000"/>
                </a:schemeClr>
              </a:solidFill>
            </c:spPr>
            <c:extLst>
              <c:ext xmlns:c16="http://schemas.microsoft.com/office/drawing/2014/chart" uri="{C3380CC4-5D6E-409C-BE32-E72D297353CC}">
                <c16:uniqueId val="{00000017-E9D2-4441-9C9F-09B55699F667}"/>
              </c:ext>
            </c:extLst>
          </c:dPt>
          <c:dPt>
            <c:idx val="3"/>
            <c:invertIfNegative val="0"/>
            <c:bubble3D val="0"/>
            <c:spPr>
              <a:solidFill>
                <a:schemeClr val="accent5">
                  <a:lumMod val="75000"/>
                </a:schemeClr>
              </a:solidFill>
            </c:spPr>
            <c:extLst>
              <c:ext xmlns:c16="http://schemas.microsoft.com/office/drawing/2014/chart" uri="{C3380CC4-5D6E-409C-BE32-E72D297353CC}">
                <c16:uniqueId val="{00000019-E9D2-4441-9C9F-09B55699F667}"/>
              </c:ext>
            </c:extLst>
          </c:dPt>
          <c:dPt>
            <c:idx val="4"/>
            <c:invertIfNegative val="0"/>
            <c:bubble3D val="0"/>
            <c:spPr>
              <a:solidFill>
                <a:schemeClr val="accent6">
                  <a:lumMod val="50000"/>
                </a:schemeClr>
              </a:solidFill>
            </c:spPr>
            <c:extLst>
              <c:ext xmlns:c16="http://schemas.microsoft.com/office/drawing/2014/chart" uri="{C3380CC4-5D6E-409C-BE32-E72D297353CC}">
                <c16:uniqueId val="{0000001B-E9D2-4441-9C9F-09B55699F667}"/>
              </c:ext>
            </c:extLst>
          </c:dPt>
          <c:dPt>
            <c:idx val="5"/>
            <c:invertIfNegative val="0"/>
            <c:bubble3D val="0"/>
            <c:spPr>
              <a:solidFill>
                <a:srgbClr val="4D009A"/>
              </a:solidFill>
            </c:spPr>
            <c:extLst>
              <c:ext xmlns:c16="http://schemas.microsoft.com/office/drawing/2014/chart" uri="{C3380CC4-5D6E-409C-BE32-E72D297353CC}">
                <c16:uniqueId val="{0000001C-E9D2-4441-9C9F-09B55699F667}"/>
              </c:ext>
            </c:extLst>
          </c:dPt>
          <c:dLbls>
            <c:dLbl>
              <c:idx val="0"/>
              <c:layout>
                <c:manualLayout>
                  <c:x val="3.4059954638576946E-3"/>
                  <c:y val="-3.3793060874340905E-2"/>
                </c:manualLayout>
              </c:layout>
              <c:numFmt formatCode="#,##0" sourceLinked="0"/>
              <c:spPr>
                <a:noFill/>
                <a:ln>
                  <a:noFill/>
                </a:ln>
                <a:effectLst/>
              </c:spPr>
              <c:txPr>
                <a:bodyPr wrap="square" lIns="38100" tIns="19050" rIns="38100" bIns="19050" anchor="ctr">
                  <a:sp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9D2-4441-9C9F-09B55699F667}"/>
                </c:ext>
              </c:extLst>
            </c:dLbl>
            <c:dLbl>
              <c:idx val="3"/>
              <c:layout>
                <c:manualLayout>
                  <c:x val="5.1089931957865424E-3"/>
                  <c:y val="-3.3793060874340905E-2"/>
                </c:manualLayout>
              </c:layout>
              <c:numFmt formatCode="#,##0" sourceLinked="0"/>
              <c:spPr>
                <a:noFill/>
                <a:ln>
                  <a:noFill/>
                </a:ln>
                <a:effectLst/>
              </c:spPr>
              <c:txPr>
                <a:bodyPr wrap="square" lIns="38100" tIns="19050" rIns="38100" bIns="19050" anchor="ctr">
                  <a:sp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9D2-4441-9C9F-09B55699F667}"/>
                </c:ext>
              </c:extLst>
            </c:dLbl>
            <c:dLbl>
              <c:idx val="4"/>
              <c:layout>
                <c:manualLayout>
                  <c:x val="-3.4059954638576946E-3"/>
                  <c:y val="-4.0551673049209147E-2"/>
                </c:manualLayout>
              </c:layout>
              <c:numFmt formatCode="#,##0" sourceLinked="0"/>
              <c:spPr>
                <a:noFill/>
                <a:ln>
                  <a:noFill/>
                </a:ln>
                <a:effectLst/>
              </c:spPr>
              <c:txPr>
                <a:bodyPr wrap="square" lIns="38100" tIns="19050" rIns="38100" bIns="19050" anchor="ctr">
                  <a:sp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9D2-4441-9C9F-09B55699F667}"/>
                </c:ext>
              </c:extLst>
            </c:dLbl>
            <c:dLbl>
              <c:idx val="5"/>
              <c:layout>
                <c:manualLayout>
                  <c:x val="3.4059954638576946E-3"/>
                  <c:y val="-4.3930979136643171E-2"/>
                </c:manualLayout>
              </c:layout>
              <c:numFmt formatCode="#,##0" sourceLinked="0"/>
              <c:spPr>
                <a:noFill/>
                <a:ln>
                  <a:noFill/>
                </a:ln>
                <a:effectLst/>
              </c:spPr>
              <c:txPr>
                <a:bodyPr wrap="square" lIns="38100" tIns="19050" rIns="38100" bIns="19050" anchor="ctr">
                  <a:sp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9D2-4441-9C9F-09B55699F667}"/>
                </c:ext>
              </c:extLst>
            </c:dLbl>
            <c:numFmt formatCode="#,##0" sourceLinked="0"/>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6"/>
              <c:pt idx="0">
                <c:v>3</c:v>
              </c:pt>
              <c:pt idx="1">
                <c:v>4</c:v>
              </c:pt>
              <c:pt idx="2">
                <c:v>5</c:v>
              </c:pt>
              <c:pt idx="3">
                <c:v>6</c:v>
              </c:pt>
              <c:pt idx="4">
                <c:v>7</c:v>
              </c:pt>
              <c:pt idx="5">
                <c:v>8</c:v>
              </c:pt>
              <c:extLst>
                <c:ext xmlns:c15="http://schemas.microsoft.com/office/drawing/2012/chart" uri="{02D57815-91ED-43cb-92C2-25804820EDAC}">
                  <c15:autoCat val="1"/>
                </c:ext>
              </c:extLst>
            </c:strLit>
          </c:cat>
          <c:val>
            <c:numRef>
              <c:f>bar_chart!$B$25:$I$25</c:f>
              <c:numCache>
                <c:formatCode>0</c:formatCode>
                <c:ptCount val="6"/>
                <c:pt idx="0">
                  <c:v>27715.72</c:v>
                </c:pt>
                <c:pt idx="1">
                  <c:v>412072.99559471366</c:v>
                </c:pt>
                <c:pt idx="2">
                  <c:v>208912.46231155776</c:v>
                </c:pt>
                <c:pt idx="3">
                  <c:v>58609.421052631573</c:v>
                </c:pt>
                <c:pt idx="4">
                  <c:v>60251.565217391304</c:v>
                </c:pt>
                <c:pt idx="5">
                  <c:v>102182.27528089887</c:v>
                </c:pt>
              </c:numCache>
            </c:numRef>
          </c:val>
          <c:extLst>
            <c:ext xmlns:c16="http://schemas.microsoft.com/office/drawing/2014/chart" uri="{C3380CC4-5D6E-409C-BE32-E72D297353CC}">
              <c16:uniqueId val="{0000000F-E9D2-4441-9C9F-09B55699F667}"/>
            </c:ext>
          </c:extLst>
        </c:ser>
        <c:dLbls>
          <c:showLegendKey val="0"/>
          <c:showVal val="0"/>
          <c:showCatName val="0"/>
          <c:showSerName val="0"/>
          <c:showPercent val="0"/>
          <c:showBubbleSize val="0"/>
        </c:dLbls>
        <c:gapWidth val="6"/>
        <c:overlap val="100"/>
        <c:axId val="582817488"/>
        <c:axId val="582826504"/>
      </c:barChart>
      <c:valAx>
        <c:axId val="582826504"/>
        <c:scaling>
          <c:orientation val="minMax"/>
        </c:scaling>
        <c:delete val="0"/>
        <c:axPos val="l"/>
        <c:numFmt formatCode="#,##0" sourceLinked="0"/>
        <c:majorTickMark val="out"/>
        <c:minorTickMark val="none"/>
        <c:tickLblPos val="nextTo"/>
        <c:crossAx val="582817488"/>
        <c:crosses val="autoZero"/>
        <c:crossBetween val="between"/>
      </c:valAx>
      <c:catAx>
        <c:axId val="582817488"/>
        <c:scaling>
          <c:orientation val="minMax"/>
        </c:scaling>
        <c:delete val="1"/>
        <c:axPos val="b"/>
        <c:numFmt formatCode="General" sourceLinked="1"/>
        <c:majorTickMark val="out"/>
        <c:minorTickMark val="none"/>
        <c:tickLblPos val="nextTo"/>
        <c:crossAx val="582826504"/>
        <c:crosses val="autoZero"/>
        <c:auto val="1"/>
        <c:lblAlgn val="ctr"/>
        <c:lblOffset val="100"/>
        <c:noMultiLvlLbl val="0"/>
      </c:cat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6736046391219"/>
          <c:y val="0.22844413482644091"/>
          <c:w val="0.55064668116392246"/>
          <c:h val="0.67109639163564427"/>
        </c:manualLayout>
      </c:layout>
      <c:doughnutChart>
        <c:varyColors val="1"/>
        <c:ser>
          <c:idx val="0"/>
          <c:order val="0"/>
          <c:spPr>
            <a:solidFill>
              <a:schemeClr val="bg1">
                <a:lumMod val="85000"/>
              </a:schemeClr>
            </a:solidFill>
          </c:spPr>
          <c:dPt>
            <c:idx val="0"/>
            <c:bubble3D val="0"/>
            <c:spPr>
              <a:solidFill>
                <a:schemeClr val="accent3">
                  <a:lumMod val="50000"/>
                </a:schemeClr>
              </a:solidFill>
            </c:spPr>
            <c:extLst>
              <c:ext xmlns:c16="http://schemas.microsoft.com/office/drawing/2014/chart" uri="{C3380CC4-5D6E-409C-BE32-E72D297353CC}">
                <c16:uniqueId val="{00000001-47F9-41EB-9667-D277DC57C1BA}"/>
              </c:ext>
            </c:extLst>
          </c:dPt>
          <c:dPt>
            <c:idx val="1"/>
            <c:bubble3D val="0"/>
            <c:extLst>
              <c:ext xmlns:c16="http://schemas.microsoft.com/office/drawing/2014/chart" uri="{C3380CC4-5D6E-409C-BE32-E72D297353CC}">
                <c16:uniqueId val="{00000003-47F9-41EB-9667-D277DC57C1BA}"/>
              </c:ext>
            </c:extLst>
          </c:dPt>
          <c:dPt>
            <c:idx val="2"/>
            <c:bubble3D val="0"/>
            <c:spPr>
              <a:solidFill>
                <a:schemeClr val="bg1">
                  <a:lumMod val="75000"/>
                </a:schemeClr>
              </a:solidFill>
            </c:spPr>
            <c:extLst>
              <c:ext xmlns:c16="http://schemas.microsoft.com/office/drawing/2014/chart" uri="{C3380CC4-5D6E-409C-BE32-E72D297353CC}">
                <c16:uniqueId val="{00000005-47F9-41EB-9667-D277DC57C1BA}"/>
              </c:ext>
            </c:extLst>
          </c:dPt>
          <c:dPt>
            <c:idx val="3"/>
            <c:bubble3D val="0"/>
            <c:spPr>
              <a:solidFill>
                <a:schemeClr val="bg1">
                  <a:lumMod val="65000"/>
                </a:schemeClr>
              </a:solidFill>
            </c:spPr>
            <c:extLst>
              <c:ext xmlns:c16="http://schemas.microsoft.com/office/drawing/2014/chart" uri="{C3380CC4-5D6E-409C-BE32-E72D297353CC}">
                <c16:uniqueId val="{00000007-47F9-41EB-9667-D277DC57C1BA}"/>
              </c:ext>
            </c:extLst>
          </c:dPt>
          <c:dPt>
            <c:idx val="4"/>
            <c:bubble3D val="0"/>
            <c:spPr>
              <a:solidFill>
                <a:srgbClr val="E74C3C"/>
              </a:solidFill>
            </c:spPr>
            <c:extLst>
              <c:ext xmlns:c16="http://schemas.microsoft.com/office/drawing/2014/chart" uri="{C3380CC4-5D6E-409C-BE32-E72D297353CC}">
                <c16:uniqueId val="{00000009-47F9-41EB-9667-D277DC57C1BA}"/>
              </c:ext>
            </c:extLst>
          </c:dPt>
          <c:dPt>
            <c:idx val="5"/>
            <c:bubble3D val="0"/>
            <c:spPr>
              <a:solidFill>
                <a:srgbClr val="D6C40F"/>
              </a:solidFill>
            </c:spPr>
            <c:extLst>
              <c:ext xmlns:c16="http://schemas.microsoft.com/office/drawing/2014/chart" uri="{C3380CC4-5D6E-409C-BE32-E72D297353CC}">
                <c16:uniqueId val="{0000000B-47F9-41EB-9667-D277DC57C1BA}"/>
              </c:ext>
            </c:extLst>
          </c:dPt>
          <c:dLbls>
            <c:delete val="1"/>
          </c:dLbls>
          <c:cat>
            <c:strRef>
              <c:f>pie_chart!$A$12:$A$15</c:f>
              <c:strCache>
                <c:ptCount val="4"/>
                <c:pt idx="0">
                  <c:v>Definitely yes</c:v>
                </c:pt>
                <c:pt idx="1">
                  <c:v>Rather yes</c:v>
                </c:pt>
                <c:pt idx="2">
                  <c:v>Rather not</c:v>
                </c:pt>
                <c:pt idx="3">
                  <c:v>Definitely not</c:v>
                </c:pt>
              </c:strCache>
            </c:strRef>
          </c:cat>
          <c:val>
            <c:numRef>
              <c:f>pie_chart!$B$12:$B$15</c:f>
              <c:numCache>
                <c:formatCode>0%</c:formatCode>
                <c:ptCount val="4"/>
                <c:pt idx="0">
                  <c:v>0.36784140969162998</c:v>
                </c:pt>
                <c:pt idx="1">
                  <c:v>0.38766519823788548</c:v>
                </c:pt>
                <c:pt idx="2">
                  <c:v>0.1894273127753304</c:v>
                </c:pt>
                <c:pt idx="3">
                  <c:v>5.5066079295154183E-2</c:v>
                </c:pt>
              </c:numCache>
            </c:numRef>
          </c:val>
          <c:extLst>
            <c:ext xmlns:c16="http://schemas.microsoft.com/office/drawing/2014/chart" uri="{C3380CC4-5D6E-409C-BE32-E72D297353CC}">
              <c16:uniqueId val="{0000000C-47F9-41EB-9667-D277DC57C1BA}"/>
            </c:ext>
          </c:extLst>
        </c:ser>
        <c:dLbls>
          <c:showLegendKey val="0"/>
          <c:showVal val="1"/>
          <c:showCatName val="0"/>
          <c:showSerName val="0"/>
          <c:showPercent val="0"/>
          <c:showBubbleSize val="0"/>
          <c:showLeaderLines val="1"/>
        </c:dLbls>
        <c:firstSliceAng val="0"/>
        <c:holeSize val="50"/>
      </c:doughnutChart>
    </c:plotArea>
    <c:legend>
      <c:legendPos val="t"/>
      <c:layout>
        <c:manualLayout>
          <c:xMode val="edge"/>
          <c:yMode val="edge"/>
          <c:x val="5.1272753505070073E-2"/>
          <c:y val="2.8048614653997148E-2"/>
          <c:w val="0.87540825308066683"/>
          <c:h val="0.16630241328513642"/>
        </c:manualLayout>
      </c:layout>
      <c:overlay val="0"/>
      <c:txPr>
        <a:bodyPr/>
        <a:lstStyle/>
        <a:p>
          <a:pPr>
            <a:defRPr sz="14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25225225225225"/>
          <c:y val="0.22043024492529886"/>
          <c:w val="0.55393445169307232"/>
          <c:h val="0.67510333658621524"/>
        </c:manualLayout>
      </c:layout>
      <c:doughnutChart>
        <c:varyColors val="1"/>
        <c:ser>
          <c:idx val="0"/>
          <c:order val="0"/>
          <c:spPr>
            <a:solidFill>
              <a:schemeClr val="bg1">
                <a:lumMod val="85000"/>
              </a:schemeClr>
            </a:solidFill>
          </c:spPr>
          <c:dPt>
            <c:idx val="0"/>
            <c:bubble3D val="0"/>
            <c:spPr>
              <a:solidFill>
                <a:schemeClr val="accent3">
                  <a:lumMod val="50000"/>
                </a:schemeClr>
              </a:solidFill>
            </c:spPr>
            <c:extLst>
              <c:ext xmlns:c16="http://schemas.microsoft.com/office/drawing/2014/chart" uri="{C3380CC4-5D6E-409C-BE32-E72D297353CC}">
                <c16:uniqueId val="{00000001-340E-41A6-882B-51F66281BC92}"/>
              </c:ext>
            </c:extLst>
          </c:dPt>
          <c:dPt>
            <c:idx val="1"/>
            <c:bubble3D val="0"/>
            <c:spPr>
              <a:solidFill>
                <a:schemeClr val="accent3">
                  <a:lumMod val="75000"/>
                </a:schemeClr>
              </a:solidFill>
            </c:spPr>
            <c:extLst>
              <c:ext xmlns:c16="http://schemas.microsoft.com/office/drawing/2014/chart" uri="{C3380CC4-5D6E-409C-BE32-E72D297353CC}">
                <c16:uniqueId val="{00000003-340E-41A6-882B-51F66281BC92}"/>
              </c:ext>
            </c:extLst>
          </c:dPt>
          <c:dPt>
            <c:idx val="2"/>
            <c:bubble3D val="0"/>
            <c:spPr>
              <a:solidFill>
                <a:schemeClr val="bg1">
                  <a:lumMod val="75000"/>
                </a:schemeClr>
              </a:solidFill>
            </c:spPr>
            <c:extLst>
              <c:ext xmlns:c16="http://schemas.microsoft.com/office/drawing/2014/chart" uri="{C3380CC4-5D6E-409C-BE32-E72D297353CC}">
                <c16:uniqueId val="{00000005-340E-41A6-882B-51F66281BC92}"/>
              </c:ext>
            </c:extLst>
          </c:dPt>
          <c:dPt>
            <c:idx val="3"/>
            <c:bubble3D val="0"/>
            <c:spPr>
              <a:solidFill>
                <a:schemeClr val="bg1">
                  <a:lumMod val="65000"/>
                </a:schemeClr>
              </a:solidFill>
            </c:spPr>
            <c:extLst>
              <c:ext xmlns:c16="http://schemas.microsoft.com/office/drawing/2014/chart" uri="{C3380CC4-5D6E-409C-BE32-E72D297353CC}">
                <c16:uniqueId val="{00000007-340E-41A6-882B-51F66281BC92}"/>
              </c:ext>
            </c:extLst>
          </c:dPt>
          <c:dPt>
            <c:idx val="4"/>
            <c:bubble3D val="0"/>
            <c:spPr>
              <a:solidFill>
                <a:srgbClr val="E74C3C"/>
              </a:solidFill>
            </c:spPr>
            <c:extLst>
              <c:ext xmlns:c16="http://schemas.microsoft.com/office/drawing/2014/chart" uri="{C3380CC4-5D6E-409C-BE32-E72D297353CC}">
                <c16:uniqueId val="{00000009-340E-41A6-882B-51F66281BC92}"/>
              </c:ext>
            </c:extLst>
          </c:dPt>
          <c:dPt>
            <c:idx val="5"/>
            <c:bubble3D val="0"/>
            <c:spPr>
              <a:solidFill>
                <a:srgbClr val="D6C40F"/>
              </a:solidFill>
            </c:spPr>
            <c:extLst>
              <c:ext xmlns:c16="http://schemas.microsoft.com/office/drawing/2014/chart" uri="{C3380CC4-5D6E-409C-BE32-E72D297353CC}">
                <c16:uniqueId val="{0000000B-340E-41A6-882B-51F66281BC92}"/>
              </c:ext>
            </c:extLst>
          </c:dPt>
          <c:dLbls>
            <c:delete val="1"/>
          </c:dLbls>
          <c:cat>
            <c:strRef>
              <c:f>pie_chart!$A$12:$A$15</c:f>
              <c:strCache>
                <c:ptCount val="4"/>
                <c:pt idx="0">
                  <c:v>Definitely yes</c:v>
                </c:pt>
                <c:pt idx="1">
                  <c:v>Rather yes</c:v>
                </c:pt>
                <c:pt idx="2">
                  <c:v>Rather not</c:v>
                </c:pt>
                <c:pt idx="3">
                  <c:v>Definitely not</c:v>
                </c:pt>
              </c:strCache>
            </c:strRef>
          </c:cat>
          <c:val>
            <c:numRef>
              <c:f>pie_chart!$B$12:$B$15</c:f>
              <c:numCache>
                <c:formatCode>0%</c:formatCode>
                <c:ptCount val="4"/>
                <c:pt idx="0">
                  <c:v>0.36784140969162998</c:v>
                </c:pt>
                <c:pt idx="1">
                  <c:v>0.38766519823788548</c:v>
                </c:pt>
                <c:pt idx="2">
                  <c:v>0.1894273127753304</c:v>
                </c:pt>
                <c:pt idx="3">
                  <c:v>5.5066079295154183E-2</c:v>
                </c:pt>
              </c:numCache>
            </c:numRef>
          </c:val>
          <c:extLst>
            <c:ext xmlns:c16="http://schemas.microsoft.com/office/drawing/2014/chart" uri="{C3380CC4-5D6E-409C-BE32-E72D297353CC}">
              <c16:uniqueId val="{0000000C-340E-41A6-882B-51F66281BC92}"/>
            </c:ext>
          </c:extLst>
        </c:ser>
        <c:dLbls>
          <c:showLegendKey val="0"/>
          <c:showVal val="1"/>
          <c:showCatName val="0"/>
          <c:showSerName val="0"/>
          <c:showPercent val="0"/>
          <c:showBubbleSize val="0"/>
          <c:showLeaderLines val="1"/>
        </c:dLbls>
        <c:firstSliceAng val="0"/>
        <c:holeSize val="50"/>
      </c:doughnutChart>
    </c:plotArea>
    <c:legend>
      <c:legendPos val="t"/>
      <c:layout>
        <c:manualLayout>
          <c:xMode val="edge"/>
          <c:yMode val="edge"/>
          <c:x val="5.1272753505070073E-2"/>
          <c:y val="2.8048614653997148E-2"/>
          <c:w val="0.87540825308066683"/>
          <c:h val="0.16630241328513642"/>
        </c:manualLayout>
      </c:layout>
      <c:overlay val="0"/>
      <c:txPr>
        <a:bodyPr/>
        <a:lstStyle/>
        <a:p>
          <a:pPr>
            <a:defRPr sz="14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046665175835"/>
          <c:y val="0.17514464847595709"/>
          <c:w val="0.61370058201424227"/>
          <c:h val="0.66137447188099507"/>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bar_chart!$B$35:$B$39</c:f>
              <c:numCache>
                <c:formatCode>0.00</c:formatCode>
                <c:ptCount val="5"/>
                <c:pt idx="0">
                  <c:v>2.7119110000000002</c:v>
                </c:pt>
                <c:pt idx="1">
                  <c:v>3.095116</c:v>
                </c:pt>
                <c:pt idx="2">
                  <c:v>3.0106250000000001</c:v>
                </c:pt>
                <c:pt idx="3">
                  <c:v>3.02217</c:v>
                </c:pt>
                <c:pt idx="4">
                  <c:v>2.1208339999999999</c:v>
                </c:pt>
              </c:numCache>
            </c:numRef>
          </c:val>
          <c:extLst>
            <c:ext xmlns:c16="http://schemas.microsoft.com/office/drawing/2014/chart" uri="{C3380CC4-5D6E-409C-BE32-E72D297353CC}">
              <c16:uniqueId val="{00000000-3B48-45FE-A81D-D3E749341A29}"/>
            </c:ext>
          </c:extLst>
        </c:ser>
        <c:ser>
          <c:idx val="3"/>
          <c:order val="1"/>
          <c:tx>
            <c:strRef>
              <c:f>bar_chart!$C$34</c:f>
              <c:strCache>
                <c:ptCount val="1"/>
                <c:pt idx="0">
                  <c:v>Ambivalent</c:v>
                </c:pt>
              </c:strCache>
            </c:strRef>
          </c:tx>
          <c:spPr>
            <a:ln>
              <a:solidFill>
                <a:schemeClr val="accent3"/>
              </a:solidFill>
            </a:ln>
          </c:spPr>
          <c:marker>
            <c:symbol val="none"/>
          </c:marker>
          <c:dLbls>
            <c:delete val="1"/>
          </c:dLbls>
          <c:cat>
            <c:strRef>
              <c:f>bar_chart!$A$35:$A$39</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bar_chart!$C$35:$C$39</c:f>
              <c:numCache>
                <c:formatCode>0.00</c:formatCode>
                <c:ptCount val="5"/>
                <c:pt idx="0">
                  <c:v>2.7160769999999999</c:v>
                </c:pt>
                <c:pt idx="1">
                  <c:v>3.1353930000000001</c:v>
                </c:pt>
                <c:pt idx="2">
                  <c:v>2.980734</c:v>
                </c:pt>
                <c:pt idx="3">
                  <c:v>3.0989330000000002</c:v>
                </c:pt>
                <c:pt idx="4">
                  <c:v>2.2554989999999999</c:v>
                </c:pt>
              </c:numCache>
            </c:numRef>
          </c:val>
          <c:extLst>
            <c:ext xmlns:c16="http://schemas.microsoft.com/office/drawing/2014/chart" uri="{C3380CC4-5D6E-409C-BE32-E72D297353CC}">
              <c16:uniqueId val="{00000001-3B48-45FE-A81D-D3E749341A29}"/>
            </c:ext>
          </c:extLst>
        </c:ser>
        <c:dLbls>
          <c:showLegendKey val="0"/>
          <c:showVal val="1"/>
          <c:showCatName val="0"/>
          <c:showSerName val="0"/>
          <c:showPercent val="0"/>
          <c:showBubbleSize val="0"/>
        </c:dLbls>
        <c:axId val="478821704"/>
        <c:axId val="478826800"/>
      </c:radarChart>
      <c:catAx>
        <c:axId val="478821704"/>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78826800"/>
        <c:crosses val="autoZero"/>
        <c:auto val="1"/>
        <c:lblAlgn val="ctr"/>
        <c:lblOffset val="100"/>
        <c:noMultiLvlLbl val="0"/>
      </c:catAx>
      <c:valAx>
        <c:axId val="478826800"/>
        <c:scaling>
          <c:orientation val="minMax"/>
          <c:max val="4"/>
          <c:min val="0"/>
        </c:scaling>
        <c:delete val="1"/>
        <c:axPos val="l"/>
        <c:majorGridlines/>
        <c:numFmt formatCode="0.00" sourceLinked="1"/>
        <c:majorTickMark val="out"/>
        <c:minorTickMark val="none"/>
        <c:tickLblPos val="nextTo"/>
        <c:crossAx val="478821704"/>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40316924251232"/>
          <c:y val="0.20056121577237968"/>
          <c:w val="0.57423864956852599"/>
          <c:h val="0.60856788411847418"/>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Post-1989 (Satisfaction)</c:v>
                </c:pt>
                <c:pt idx="1">
                  <c:v>Distrust</c:v>
                </c:pt>
                <c:pt idx="2">
                  <c:v>Christianity</c:v>
                </c:pt>
                <c:pt idx="3">
                  <c:v>Left-right (left)</c:v>
                </c:pt>
                <c:pt idx="4">
                  <c:v>Materialism</c:v>
                </c:pt>
              </c:strCache>
            </c:strRef>
          </c:cat>
          <c:val>
            <c:numRef>
              <c:f>bar_chart!$B$35:$B$39</c:f>
              <c:numCache>
                <c:formatCode>0.00</c:formatCode>
                <c:ptCount val="5"/>
                <c:pt idx="0">
                  <c:v>2.081121</c:v>
                </c:pt>
                <c:pt idx="1">
                  <c:v>3.2179289999999998</c:v>
                </c:pt>
                <c:pt idx="2">
                  <c:v>2.4749669999999999</c:v>
                </c:pt>
                <c:pt idx="3">
                  <c:v>2.871807</c:v>
                </c:pt>
                <c:pt idx="4">
                  <c:v>3.1353140000000002</c:v>
                </c:pt>
              </c:numCache>
            </c:numRef>
          </c:val>
          <c:extLst>
            <c:ext xmlns:c16="http://schemas.microsoft.com/office/drawing/2014/chart" uri="{C3380CC4-5D6E-409C-BE32-E72D297353CC}">
              <c16:uniqueId val="{00000000-56F1-4A5C-B62C-90D573D695A0}"/>
            </c:ext>
          </c:extLst>
        </c:ser>
        <c:ser>
          <c:idx val="3"/>
          <c:order val="1"/>
          <c:tx>
            <c:strRef>
              <c:f>bar_chart!$C$34</c:f>
              <c:strCache>
                <c:ptCount val="1"/>
                <c:pt idx="0">
                  <c:v>Ambivalent</c:v>
                </c:pt>
              </c:strCache>
            </c:strRef>
          </c:tx>
          <c:spPr>
            <a:ln>
              <a:solidFill>
                <a:schemeClr val="accent3"/>
              </a:solidFill>
            </a:ln>
          </c:spPr>
          <c:marker>
            <c:symbol val="none"/>
          </c:marker>
          <c:dLbls>
            <c:delete val="1"/>
          </c:dLbls>
          <c:cat>
            <c:strRef>
              <c:f>bar_chart!$A$35:$A$39</c:f>
              <c:strCache>
                <c:ptCount val="5"/>
                <c:pt idx="0">
                  <c:v>Post-1989 (Satisfaction)</c:v>
                </c:pt>
                <c:pt idx="1">
                  <c:v>Distrust</c:v>
                </c:pt>
                <c:pt idx="2">
                  <c:v>Christianity</c:v>
                </c:pt>
                <c:pt idx="3">
                  <c:v>Left-right (left)</c:v>
                </c:pt>
                <c:pt idx="4">
                  <c:v>Materialism</c:v>
                </c:pt>
              </c:strCache>
            </c:strRef>
          </c:cat>
          <c:val>
            <c:numRef>
              <c:f>bar_chart!$C$35:$C$39</c:f>
              <c:numCache>
                <c:formatCode>0.00</c:formatCode>
                <c:ptCount val="5"/>
                <c:pt idx="0">
                  <c:v>2.132479</c:v>
                </c:pt>
                <c:pt idx="1">
                  <c:v>3.1461380000000001</c:v>
                </c:pt>
                <c:pt idx="2">
                  <c:v>2.2985410000000002</c:v>
                </c:pt>
                <c:pt idx="3">
                  <c:v>2.747922</c:v>
                </c:pt>
                <c:pt idx="4">
                  <c:v>3.1220859999999999</c:v>
                </c:pt>
              </c:numCache>
            </c:numRef>
          </c:val>
          <c:extLst>
            <c:ext xmlns:c16="http://schemas.microsoft.com/office/drawing/2014/chart" uri="{C3380CC4-5D6E-409C-BE32-E72D297353CC}">
              <c16:uniqueId val="{00000001-56F1-4A5C-B62C-90D573D695A0}"/>
            </c:ext>
          </c:extLst>
        </c:ser>
        <c:dLbls>
          <c:showLegendKey val="0"/>
          <c:showVal val="1"/>
          <c:showCatName val="0"/>
          <c:showSerName val="0"/>
          <c:showPercent val="0"/>
          <c:showBubbleSize val="0"/>
        </c:dLbls>
        <c:axId val="478826016"/>
        <c:axId val="478824448"/>
      </c:radarChart>
      <c:catAx>
        <c:axId val="478826016"/>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78824448"/>
        <c:crosses val="autoZero"/>
        <c:auto val="1"/>
        <c:lblAlgn val="ctr"/>
        <c:lblOffset val="100"/>
        <c:noMultiLvlLbl val="0"/>
      </c:catAx>
      <c:valAx>
        <c:axId val="478824448"/>
        <c:scaling>
          <c:orientation val="minMax"/>
          <c:max val="4"/>
          <c:min val="0"/>
        </c:scaling>
        <c:delete val="1"/>
        <c:axPos val="l"/>
        <c:majorGridlines/>
        <c:numFmt formatCode="0.00" sourceLinked="1"/>
        <c:majorTickMark val="out"/>
        <c:minorTickMark val="none"/>
        <c:tickLblPos val="nextTo"/>
        <c:crossAx val="478826016"/>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046665175835"/>
          <c:y val="0.17514464847595709"/>
          <c:w val="0.61370058201424227"/>
          <c:h val="0.66137447188099507"/>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Globalization (in favour)</c:v>
                </c:pt>
                <c:pt idx="1">
                  <c:v>Immigration (threatens)</c:v>
                </c:pt>
                <c:pt idx="2">
                  <c:v>Abroad (in favour)</c:v>
                </c:pt>
                <c:pt idx="3">
                  <c:v>Nationalism</c:v>
                </c:pt>
                <c:pt idx="4">
                  <c:v>Interest in politics</c:v>
                </c:pt>
              </c:strCache>
            </c:strRef>
          </c:cat>
          <c:val>
            <c:numRef>
              <c:f>bar_chart!$B$35:$B$39</c:f>
              <c:numCache>
                <c:formatCode>0.00</c:formatCode>
                <c:ptCount val="5"/>
                <c:pt idx="0">
                  <c:v>2.0716969999999999</c:v>
                </c:pt>
                <c:pt idx="1">
                  <c:v>2.9082340000000002</c:v>
                </c:pt>
                <c:pt idx="2">
                  <c:v>2.7177980000000002</c:v>
                </c:pt>
                <c:pt idx="3">
                  <c:v>2.8732540000000002</c:v>
                </c:pt>
                <c:pt idx="4">
                  <c:v>2.7048009999999998</c:v>
                </c:pt>
              </c:numCache>
            </c:numRef>
          </c:val>
          <c:extLst>
            <c:ext xmlns:c16="http://schemas.microsoft.com/office/drawing/2014/chart" uri="{C3380CC4-5D6E-409C-BE32-E72D297353CC}">
              <c16:uniqueId val="{00000000-C95B-46AD-8D82-CF9067155D81}"/>
            </c:ext>
          </c:extLst>
        </c:ser>
        <c:ser>
          <c:idx val="3"/>
          <c:order val="1"/>
          <c:tx>
            <c:strRef>
              <c:f>bar_chart!$C$34</c:f>
              <c:strCache>
                <c:ptCount val="1"/>
                <c:pt idx="0">
                  <c:v>Ambivalent</c:v>
                </c:pt>
              </c:strCache>
            </c:strRef>
          </c:tx>
          <c:spPr>
            <a:ln>
              <a:solidFill>
                <a:schemeClr val="accent3"/>
              </a:solidFill>
            </a:ln>
          </c:spPr>
          <c:marker>
            <c:symbol val="none"/>
          </c:marker>
          <c:dLbls>
            <c:delete val="1"/>
          </c:dLbls>
          <c:cat>
            <c:strRef>
              <c:f>bar_chart!$A$35:$A$39</c:f>
              <c:strCache>
                <c:ptCount val="5"/>
                <c:pt idx="0">
                  <c:v>Globalization (in favour)</c:v>
                </c:pt>
                <c:pt idx="1">
                  <c:v>Immigration (threatens)</c:v>
                </c:pt>
                <c:pt idx="2">
                  <c:v>Abroad (in favour)</c:v>
                </c:pt>
                <c:pt idx="3">
                  <c:v>Nationalism</c:v>
                </c:pt>
                <c:pt idx="4">
                  <c:v>Interest in politics</c:v>
                </c:pt>
              </c:strCache>
            </c:strRef>
          </c:cat>
          <c:val>
            <c:numRef>
              <c:f>bar_chart!$C$35:$C$39</c:f>
              <c:numCache>
                <c:formatCode>0.00</c:formatCode>
                <c:ptCount val="5"/>
                <c:pt idx="0">
                  <c:v>2.1298569999999999</c:v>
                </c:pt>
                <c:pt idx="1">
                  <c:v>2.883724</c:v>
                </c:pt>
                <c:pt idx="2">
                  <c:v>2.697727</c:v>
                </c:pt>
                <c:pt idx="3">
                  <c:v>2.858803</c:v>
                </c:pt>
                <c:pt idx="4">
                  <c:v>2.675198</c:v>
                </c:pt>
              </c:numCache>
            </c:numRef>
          </c:val>
          <c:extLst>
            <c:ext xmlns:c16="http://schemas.microsoft.com/office/drawing/2014/chart" uri="{C3380CC4-5D6E-409C-BE32-E72D297353CC}">
              <c16:uniqueId val="{00000001-C95B-46AD-8D82-CF9067155D81}"/>
            </c:ext>
          </c:extLst>
        </c:ser>
        <c:dLbls>
          <c:showLegendKey val="0"/>
          <c:showVal val="1"/>
          <c:showCatName val="0"/>
          <c:showSerName val="0"/>
          <c:showPercent val="0"/>
          <c:showBubbleSize val="0"/>
        </c:dLbls>
        <c:axId val="478824056"/>
        <c:axId val="478824840"/>
      </c:radarChart>
      <c:catAx>
        <c:axId val="478824056"/>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78824840"/>
        <c:crosses val="autoZero"/>
        <c:auto val="1"/>
        <c:lblAlgn val="ctr"/>
        <c:lblOffset val="100"/>
        <c:noMultiLvlLbl val="0"/>
      </c:catAx>
      <c:valAx>
        <c:axId val="478824840"/>
        <c:scaling>
          <c:orientation val="minMax"/>
          <c:max val="4"/>
          <c:min val="0"/>
        </c:scaling>
        <c:delete val="1"/>
        <c:axPos val="l"/>
        <c:majorGridlines/>
        <c:numFmt formatCode="0.00" sourceLinked="1"/>
        <c:majorTickMark val="out"/>
        <c:minorTickMark val="none"/>
        <c:tickLblPos val="nextTo"/>
        <c:crossAx val="478824056"/>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2064683695122"/>
          <c:y val="3.3181799182417801E-2"/>
          <c:w val="0.66082991876366981"/>
          <c:h val="0.91383252104563584"/>
        </c:manualLayout>
      </c:layout>
      <c:pieChart>
        <c:varyColors val="1"/>
        <c:ser>
          <c:idx val="0"/>
          <c:order val="0"/>
          <c:spPr>
            <a:solidFill>
              <a:schemeClr val="bg1">
                <a:lumMod val="85000"/>
              </a:schemeClr>
            </a:solidFill>
          </c:spPr>
          <c:explosion val="7"/>
          <c:dPt>
            <c:idx val="0"/>
            <c:bubble3D val="0"/>
            <c:spPr>
              <a:solidFill>
                <a:schemeClr val="bg1">
                  <a:lumMod val="75000"/>
                </a:schemeClr>
              </a:solidFill>
            </c:spPr>
            <c:extLst>
              <c:ext xmlns:c16="http://schemas.microsoft.com/office/drawing/2014/chart" uri="{C3380CC4-5D6E-409C-BE32-E72D297353CC}">
                <c16:uniqueId val="{00000001-C678-42F5-82DD-865976790280}"/>
              </c:ext>
            </c:extLst>
          </c:dPt>
          <c:dPt>
            <c:idx val="1"/>
            <c:bubble3D val="0"/>
            <c:spPr>
              <a:solidFill>
                <a:schemeClr val="bg1">
                  <a:lumMod val="75000"/>
                </a:schemeClr>
              </a:solidFill>
            </c:spPr>
            <c:extLst>
              <c:ext xmlns:c16="http://schemas.microsoft.com/office/drawing/2014/chart" uri="{C3380CC4-5D6E-409C-BE32-E72D297353CC}">
                <c16:uniqueId val="{00000003-C678-42F5-82DD-865976790280}"/>
              </c:ext>
            </c:extLst>
          </c:dPt>
          <c:dPt>
            <c:idx val="2"/>
            <c:bubble3D val="0"/>
            <c:spPr>
              <a:solidFill>
                <a:schemeClr val="accent4"/>
              </a:solidFill>
            </c:spPr>
            <c:extLst>
              <c:ext xmlns:c16="http://schemas.microsoft.com/office/drawing/2014/chart" uri="{C3380CC4-5D6E-409C-BE32-E72D297353CC}">
                <c16:uniqueId val="{00000005-C678-42F5-82DD-865976790280}"/>
              </c:ext>
            </c:extLst>
          </c:dPt>
          <c:dPt>
            <c:idx val="3"/>
            <c:bubble3D val="0"/>
            <c:spPr>
              <a:solidFill>
                <a:schemeClr val="bg1">
                  <a:lumMod val="75000"/>
                </a:schemeClr>
              </a:solidFill>
            </c:spPr>
            <c:extLst>
              <c:ext xmlns:c16="http://schemas.microsoft.com/office/drawing/2014/chart" uri="{C3380CC4-5D6E-409C-BE32-E72D297353CC}">
                <c16:uniqueId val="{00000007-C678-42F5-82DD-865976790280}"/>
              </c:ext>
            </c:extLst>
          </c:dPt>
          <c:dPt>
            <c:idx val="4"/>
            <c:bubble3D val="0"/>
            <c:spPr>
              <a:solidFill>
                <a:schemeClr val="bg1">
                  <a:lumMod val="75000"/>
                </a:schemeClr>
              </a:solidFill>
            </c:spPr>
            <c:extLst>
              <c:ext xmlns:c16="http://schemas.microsoft.com/office/drawing/2014/chart" uri="{C3380CC4-5D6E-409C-BE32-E72D297353CC}">
                <c16:uniqueId val="{00000009-C678-42F5-82DD-865976790280}"/>
              </c:ext>
            </c:extLst>
          </c:dPt>
          <c:dPt>
            <c:idx val="5"/>
            <c:bubble3D val="0"/>
            <c:spPr>
              <a:solidFill>
                <a:schemeClr val="bg1">
                  <a:lumMod val="75000"/>
                </a:schemeClr>
              </a:solidFill>
            </c:spPr>
            <c:extLst>
              <c:ext xmlns:c16="http://schemas.microsoft.com/office/drawing/2014/chart" uri="{C3380CC4-5D6E-409C-BE32-E72D297353CC}">
                <c16:uniqueId val="{0000000B-C678-42F5-82DD-865976790280}"/>
              </c:ext>
            </c:extLst>
          </c:dPt>
          <c:dLbls>
            <c:delete val="1"/>
          </c:dLbls>
          <c:cat>
            <c:numRef>
              <c:f>pie_chart!$A$4:$A$9</c:f>
              <c:numCache>
                <c:formatCode>General</c:formatCode>
                <c:ptCount val="6"/>
                <c:pt idx="0">
                  <c:v>1</c:v>
                </c:pt>
                <c:pt idx="1">
                  <c:v>2</c:v>
                </c:pt>
                <c:pt idx="2">
                  <c:v>3</c:v>
                </c:pt>
                <c:pt idx="3">
                  <c:v>4</c:v>
                </c:pt>
                <c:pt idx="4">
                  <c:v>5</c:v>
                </c:pt>
                <c:pt idx="5">
                  <c:v>6</c:v>
                </c:pt>
              </c:numCache>
            </c:numRef>
          </c:cat>
          <c:val>
            <c:numRef>
              <c:f>pie_chart!$B$4:$B$9</c:f>
              <c:numCache>
                <c:formatCode>0%</c:formatCode>
                <c:ptCount val="6"/>
                <c:pt idx="0">
                  <c:v>7.8678206136900075E-2</c:v>
                </c:pt>
                <c:pt idx="1">
                  <c:v>0.35719905586152634</c:v>
                </c:pt>
                <c:pt idx="2">
                  <c:v>0.15656963021243114</c:v>
                </c:pt>
                <c:pt idx="3">
                  <c:v>0.10464201416207711</c:v>
                </c:pt>
                <c:pt idx="4">
                  <c:v>0.16286388670338317</c:v>
                </c:pt>
                <c:pt idx="5">
                  <c:v>0.14004720692368214</c:v>
                </c:pt>
              </c:numCache>
            </c:numRef>
          </c:val>
          <c:extLst>
            <c:ext xmlns:c16="http://schemas.microsoft.com/office/drawing/2014/chart" uri="{C3380CC4-5D6E-409C-BE32-E72D297353CC}">
              <c16:uniqueId val="{0000000C-C678-42F5-82DD-865976790280}"/>
            </c:ext>
          </c:extLst>
        </c:ser>
        <c:dLbls>
          <c:showLegendKey val="0"/>
          <c:showVal val="1"/>
          <c:showCatName val="0"/>
          <c:showSerName val="0"/>
          <c:showPercent val="0"/>
          <c:showBubbleSize val="0"/>
          <c:showLeaderLines val="1"/>
        </c:dLbls>
        <c:firstSliceAng val="360"/>
      </c:pieChart>
    </c:plotArea>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24298383258407"/>
          <c:y val="5.8890570585484581E-2"/>
          <c:w val="0.66082991876366981"/>
          <c:h val="0.91383252104563584"/>
        </c:manualLayout>
      </c:layout>
      <c:pieChart>
        <c:varyColors val="1"/>
        <c:ser>
          <c:idx val="0"/>
          <c:order val="0"/>
          <c:spPr>
            <a:solidFill>
              <a:schemeClr val="bg1">
                <a:lumMod val="85000"/>
              </a:schemeClr>
            </a:solidFill>
          </c:spPr>
          <c:dPt>
            <c:idx val="0"/>
            <c:bubble3D val="0"/>
            <c:spPr>
              <a:solidFill>
                <a:schemeClr val="accent4">
                  <a:lumMod val="40000"/>
                  <a:lumOff val="60000"/>
                </a:schemeClr>
              </a:solidFill>
            </c:spPr>
            <c:extLst>
              <c:ext xmlns:c16="http://schemas.microsoft.com/office/drawing/2014/chart" uri="{C3380CC4-5D6E-409C-BE32-E72D297353CC}">
                <c16:uniqueId val="{00000001-CD24-4F7C-9C30-57265B59771C}"/>
              </c:ext>
            </c:extLst>
          </c:dPt>
          <c:dPt>
            <c:idx val="1"/>
            <c:bubble3D val="0"/>
            <c:explosion val="21"/>
            <c:spPr>
              <a:solidFill>
                <a:schemeClr val="accent4">
                  <a:lumMod val="75000"/>
                </a:schemeClr>
              </a:solidFill>
            </c:spPr>
            <c:extLst>
              <c:ext xmlns:c16="http://schemas.microsoft.com/office/drawing/2014/chart" uri="{C3380CC4-5D6E-409C-BE32-E72D297353CC}">
                <c16:uniqueId val="{00000003-CD24-4F7C-9C30-57265B59771C}"/>
              </c:ext>
            </c:extLst>
          </c:dPt>
          <c:dPt>
            <c:idx val="2"/>
            <c:bubble3D val="0"/>
            <c:spPr>
              <a:solidFill>
                <a:schemeClr val="accent4">
                  <a:lumMod val="50000"/>
                </a:schemeClr>
              </a:solidFill>
            </c:spPr>
            <c:extLst>
              <c:ext xmlns:c16="http://schemas.microsoft.com/office/drawing/2014/chart" uri="{C3380CC4-5D6E-409C-BE32-E72D297353CC}">
                <c16:uniqueId val="{00000005-CD24-4F7C-9C30-57265B59771C}"/>
              </c:ext>
            </c:extLst>
          </c:dPt>
          <c:dPt>
            <c:idx val="3"/>
            <c:bubble3D val="0"/>
            <c:spPr>
              <a:solidFill>
                <a:schemeClr val="accent2">
                  <a:lumMod val="75000"/>
                </a:schemeClr>
              </a:solidFill>
            </c:spPr>
            <c:extLst>
              <c:ext xmlns:c16="http://schemas.microsoft.com/office/drawing/2014/chart" uri="{C3380CC4-5D6E-409C-BE32-E72D297353CC}">
                <c16:uniqueId val="{00000007-CD24-4F7C-9C30-57265B59771C}"/>
              </c:ext>
            </c:extLst>
          </c:dPt>
          <c:dPt>
            <c:idx val="4"/>
            <c:bubble3D val="0"/>
            <c:spPr>
              <a:solidFill>
                <a:schemeClr val="accent6"/>
              </a:solidFill>
            </c:spPr>
            <c:extLst>
              <c:ext xmlns:c16="http://schemas.microsoft.com/office/drawing/2014/chart" uri="{C3380CC4-5D6E-409C-BE32-E72D297353CC}">
                <c16:uniqueId val="{00000009-CD24-4F7C-9C30-57265B59771C}"/>
              </c:ext>
            </c:extLst>
          </c:dPt>
          <c:dPt>
            <c:idx val="5"/>
            <c:bubble3D val="0"/>
            <c:spPr>
              <a:solidFill>
                <a:schemeClr val="accent5">
                  <a:lumMod val="50000"/>
                </a:schemeClr>
              </a:solidFill>
            </c:spPr>
            <c:extLst>
              <c:ext xmlns:c16="http://schemas.microsoft.com/office/drawing/2014/chart" uri="{C3380CC4-5D6E-409C-BE32-E72D297353CC}">
                <c16:uniqueId val="{0000000B-CD24-4F7C-9C30-57265B59771C}"/>
              </c:ext>
            </c:extLst>
          </c:dPt>
          <c:dLbls>
            <c:dLbl>
              <c:idx val="0"/>
              <c:spPr>
                <a:noFill/>
                <a:ln>
                  <a:noFill/>
                </a:ln>
                <a:effectLst/>
              </c:spPr>
              <c:txPr>
                <a:bodyPr wrap="square" lIns="38100" tIns="19050" rIns="38100" bIns="19050" anchor="ctr">
                  <a:spAutoFit/>
                </a:bodyPr>
                <a:lstStyle/>
                <a:p>
                  <a:pPr>
                    <a:defRPr sz="1400" b="1">
                      <a:solidFill>
                        <a:schemeClr val="accent4">
                          <a:lumMod val="50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1-CD24-4F7C-9C30-57265B59771C}"/>
                </c:ext>
              </c:extLst>
            </c:dLbl>
            <c:dLbl>
              <c:idx val="1"/>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3-CD24-4F7C-9C30-57265B59771C}"/>
                </c:ext>
              </c:extLst>
            </c:dLbl>
            <c:dLbl>
              <c:idx val="2"/>
              <c:layout>
                <c:manualLayout>
                  <c:x val="-0.1178008076139733"/>
                  <c:y val="0.19878432424617512"/>
                </c:manualLayout>
              </c:layout>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24-4F7C-9C30-57265B59771C}"/>
                </c:ext>
              </c:extLst>
            </c:dLbl>
            <c:spPr>
              <a:noFill/>
              <a:ln>
                <a:noFill/>
              </a:ln>
              <a:effectLst/>
            </c:spPr>
            <c:txPr>
              <a:bodyPr wrap="square" lIns="38100" tIns="19050" rIns="38100" bIns="19050" anchor="ctr">
                <a:spAutoFit/>
              </a:bodyPr>
              <a:lstStyle/>
              <a:p>
                <a:pPr>
                  <a:defRPr b="1"/>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strRef>
              <c:f>pie_chart!$A$12:$A$14</c:f>
              <c:strCache>
                <c:ptCount val="3"/>
                <c:pt idx="0">
                  <c:v>Lower</c:v>
                </c:pt>
                <c:pt idx="1">
                  <c:v>Middle</c:v>
                </c:pt>
                <c:pt idx="2">
                  <c:v>Higher</c:v>
                </c:pt>
              </c:strCache>
            </c:strRef>
          </c:cat>
          <c:val>
            <c:numRef>
              <c:f>pie_chart!$B$12:$B$14</c:f>
              <c:numCache>
                <c:formatCode>0%</c:formatCode>
                <c:ptCount val="3"/>
                <c:pt idx="0">
                  <c:v>0.34170854271356782</c:v>
                </c:pt>
                <c:pt idx="1">
                  <c:v>0.50753768844221103</c:v>
                </c:pt>
                <c:pt idx="2">
                  <c:v>0.15075376884422109</c:v>
                </c:pt>
              </c:numCache>
            </c:numRef>
          </c:val>
          <c:extLst>
            <c:ext xmlns:c16="http://schemas.microsoft.com/office/drawing/2014/chart" uri="{C3380CC4-5D6E-409C-BE32-E72D297353CC}">
              <c16:uniqueId val="{0000000C-CD24-4F7C-9C30-57265B59771C}"/>
            </c:ext>
          </c:extLst>
        </c:ser>
        <c:dLbls>
          <c:showLegendKey val="0"/>
          <c:showVal val="1"/>
          <c:showCatName val="0"/>
          <c:showSerName val="0"/>
          <c:showPercent val="0"/>
          <c:showBubbleSize val="0"/>
          <c:showLeaderLines val="1"/>
        </c:dLbls>
        <c:firstSliceAng val="76"/>
      </c:pieChart>
    </c:plotArea>
    <c:legend>
      <c:legendPos val="r"/>
      <c:layout>
        <c:manualLayout>
          <c:xMode val="edge"/>
          <c:yMode val="edge"/>
          <c:x val="0.71554598034615391"/>
          <c:y val="0.17963533650164074"/>
          <c:w val="0.25882295561150437"/>
          <c:h val="0.64072865221877107"/>
        </c:manualLayout>
      </c:layout>
      <c:overlay val="0"/>
      <c:txPr>
        <a:bodyPr/>
        <a:lstStyle/>
        <a:p>
          <a:pPr>
            <a:defRPr sz="12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51796624210418"/>
          <c:y val="0.18036079541958866"/>
          <c:w val="0.5933876980428705"/>
          <c:h val="0.72318667599306763"/>
        </c:manualLayout>
      </c:layout>
      <c:doughnutChart>
        <c:varyColors val="1"/>
        <c:ser>
          <c:idx val="0"/>
          <c:order val="0"/>
          <c:spPr>
            <a:solidFill>
              <a:schemeClr val="bg1">
                <a:lumMod val="85000"/>
              </a:schemeClr>
            </a:solidFill>
          </c:spPr>
          <c:dPt>
            <c:idx val="0"/>
            <c:bubble3D val="0"/>
            <c:spPr>
              <a:solidFill>
                <a:schemeClr val="accent4">
                  <a:lumMod val="75000"/>
                </a:schemeClr>
              </a:solidFill>
            </c:spPr>
            <c:extLst>
              <c:ext xmlns:c16="http://schemas.microsoft.com/office/drawing/2014/chart" uri="{C3380CC4-5D6E-409C-BE32-E72D297353CC}">
                <c16:uniqueId val="{00000001-37E8-4468-AC95-EAFF7E93CE6A}"/>
              </c:ext>
            </c:extLst>
          </c:dPt>
          <c:dPt>
            <c:idx val="1"/>
            <c:bubble3D val="0"/>
            <c:extLst>
              <c:ext xmlns:c16="http://schemas.microsoft.com/office/drawing/2014/chart" uri="{C3380CC4-5D6E-409C-BE32-E72D297353CC}">
                <c16:uniqueId val="{00000003-37E8-4468-AC95-EAFF7E93CE6A}"/>
              </c:ext>
            </c:extLst>
          </c:dPt>
          <c:dPt>
            <c:idx val="2"/>
            <c:bubble3D val="0"/>
            <c:spPr>
              <a:solidFill>
                <a:schemeClr val="bg1">
                  <a:lumMod val="75000"/>
                </a:schemeClr>
              </a:solidFill>
            </c:spPr>
            <c:extLst>
              <c:ext xmlns:c16="http://schemas.microsoft.com/office/drawing/2014/chart" uri="{C3380CC4-5D6E-409C-BE32-E72D297353CC}">
                <c16:uniqueId val="{00000005-37E8-4468-AC95-EAFF7E93CE6A}"/>
              </c:ext>
            </c:extLst>
          </c:dPt>
          <c:dPt>
            <c:idx val="3"/>
            <c:bubble3D val="0"/>
            <c:spPr>
              <a:solidFill>
                <a:schemeClr val="bg1">
                  <a:lumMod val="65000"/>
                </a:schemeClr>
              </a:solidFill>
            </c:spPr>
            <c:extLst>
              <c:ext xmlns:c16="http://schemas.microsoft.com/office/drawing/2014/chart" uri="{C3380CC4-5D6E-409C-BE32-E72D297353CC}">
                <c16:uniqueId val="{00000007-37E8-4468-AC95-EAFF7E93CE6A}"/>
              </c:ext>
            </c:extLst>
          </c:dPt>
          <c:dPt>
            <c:idx val="4"/>
            <c:bubble3D val="0"/>
            <c:spPr>
              <a:solidFill>
                <a:srgbClr val="E74C3C"/>
              </a:solidFill>
            </c:spPr>
            <c:extLst>
              <c:ext xmlns:c16="http://schemas.microsoft.com/office/drawing/2014/chart" uri="{C3380CC4-5D6E-409C-BE32-E72D297353CC}">
                <c16:uniqueId val="{00000009-37E8-4468-AC95-EAFF7E93CE6A}"/>
              </c:ext>
            </c:extLst>
          </c:dPt>
          <c:dPt>
            <c:idx val="5"/>
            <c:bubble3D val="0"/>
            <c:spPr>
              <a:solidFill>
                <a:srgbClr val="D6C40F"/>
              </a:solidFill>
            </c:spPr>
            <c:extLst>
              <c:ext xmlns:c16="http://schemas.microsoft.com/office/drawing/2014/chart" uri="{C3380CC4-5D6E-409C-BE32-E72D297353CC}">
                <c16:uniqueId val="{0000000B-37E8-4468-AC95-EAFF7E93CE6A}"/>
              </c:ext>
            </c:extLst>
          </c:dPt>
          <c:dLbls>
            <c:delete val="1"/>
          </c:dLbls>
          <c:cat>
            <c:strRef>
              <c:f>pie_chart!$A$12:$A$15</c:f>
              <c:strCache>
                <c:ptCount val="4"/>
                <c:pt idx="0">
                  <c:v>Definitely yes</c:v>
                </c:pt>
                <c:pt idx="1">
                  <c:v>Rather yes</c:v>
                </c:pt>
                <c:pt idx="2">
                  <c:v>Rather not</c:v>
                </c:pt>
                <c:pt idx="3">
                  <c:v>Definitely not</c:v>
                </c:pt>
              </c:strCache>
            </c:strRef>
          </c:cat>
          <c:val>
            <c:numRef>
              <c:f>pie_chart!$B$12:$B$15</c:f>
              <c:numCache>
                <c:formatCode>0%</c:formatCode>
                <c:ptCount val="4"/>
                <c:pt idx="0">
                  <c:v>0.51758793969849248</c:v>
                </c:pt>
                <c:pt idx="1">
                  <c:v>0.34170854271356782</c:v>
                </c:pt>
                <c:pt idx="2">
                  <c:v>0.11055276381909548</c:v>
                </c:pt>
                <c:pt idx="3">
                  <c:v>3.5175879396984924E-2</c:v>
                </c:pt>
              </c:numCache>
            </c:numRef>
          </c:val>
          <c:extLst>
            <c:ext xmlns:c16="http://schemas.microsoft.com/office/drawing/2014/chart" uri="{C3380CC4-5D6E-409C-BE32-E72D297353CC}">
              <c16:uniqueId val="{0000000C-37E8-4468-AC95-EAFF7E93CE6A}"/>
            </c:ext>
          </c:extLst>
        </c:ser>
        <c:dLbls>
          <c:showLegendKey val="0"/>
          <c:showVal val="1"/>
          <c:showCatName val="0"/>
          <c:showSerName val="0"/>
          <c:showPercent val="0"/>
          <c:showBubbleSize val="0"/>
          <c:showLeaderLines val="1"/>
        </c:dLbls>
        <c:firstSliceAng val="0"/>
        <c:holeSize val="50"/>
      </c:doughnutChart>
    </c:plotArea>
    <c:legend>
      <c:legendPos val="t"/>
      <c:layout>
        <c:manualLayout>
          <c:xMode val="edge"/>
          <c:yMode val="edge"/>
          <c:x val="5.1272753505070073E-2"/>
          <c:y val="2.4041669703426128E-2"/>
          <c:w val="0.87212048255151708"/>
          <c:h val="0.14226074358171031"/>
        </c:manualLayout>
      </c:layout>
      <c:overlay val="0"/>
      <c:txPr>
        <a:bodyPr/>
        <a:lstStyle/>
        <a:p>
          <a:pPr>
            <a:defRPr sz="14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43812778295537"/>
          <c:y val="0.18436774037015968"/>
          <c:w val="0.5933876980428705"/>
          <c:h val="0.72318667599306763"/>
        </c:manualLayout>
      </c:layout>
      <c:doughnutChart>
        <c:varyColors val="1"/>
        <c:ser>
          <c:idx val="0"/>
          <c:order val="0"/>
          <c:spPr>
            <a:solidFill>
              <a:schemeClr val="bg1">
                <a:lumMod val="85000"/>
              </a:schemeClr>
            </a:solidFill>
          </c:spPr>
          <c:dPt>
            <c:idx val="0"/>
            <c:bubble3D val="0"/>
            <c:spPr>
              <a:solidFill>
                <a:schemeClr val="accent4">
                  <a:lumMod val="75000"/>
                </a:schemeClr>
              </a:solidFill>
            </c:spPr>
            <c:extLst>
              <c:ext xmlns:c16="http://schemas.microsoft.com/office/drawing/2014/chart" uri="{C3380CC4-5D6E-409C-BE32-E72D297353CC}">
                <c16:uniqueId val="{00000001-2248-45AA-AA7D-EC5D7E06E350}"/>
              </c:ext>
            </c:extLst>
          </c:dPt>
          <c:dPt>
            <c:idx val="1"/>
            <c:bubble3D val="0"/>
            <c:spPr>
              <a:solidFill>
                <a:schemeClr val="accent4">
                  <a:lumMod val="60000"/>
                  <a:lumOff val="40000"/>
                </a:schemeClr>
              </a:solidFill>
            </c:spPr>
            <c:extLst>
              <c:ext xmlns:c16="http://schemas.microsoft.com/office/drawing/2014/chart" uri="{C3380CC4-5D6E-409C-BE32-E72D297353CC}">
                <c16:uniqueId val="{00000003-2248-45AA-AA7D-EC5D7E06E350}"/>
              </c:ext>
            </c:extLst>
          </c:dPt>
          <c:dPt>
            <c:idx val="2"/>
            <c:bubble3D val="0"/>
            <c:spPr>
              <a:solidFill>
                <a:schemeClr val="bg1">
                  <a:lumMod val="75000"/>
                </a:schemeClr>
              </a:solidFill>
            </c:spPr>
            <c:extLst>
              <c:ext xmlns:c16="http://schemas.microsoft.com/office/drawing/2014/chart" uri="{C3380CC4-5D6E-409C-BE32-E72D297353CC}">
                <c16:uniqueId val="{00000005-2248-45AA-AA7D-EC5D7E06E350}"/>
              </c:ext>
            </c:extLst>
          </c:dPt>
          <c:dPt>
            <c:idx val="3"/>
            <c:bubble3D val="0"/>
            <c:spPr>
              <a:solidFill>
                <a:schemeClr val="bg1">
                  <a:lumMod val="65000"/>
                </a:schemeClr>
              </a:solidFill>
            </c:spPr>
            <c:extLst>
              <c:ext xmlns:c16="http://schemas.microsoft.com/office/drawing/2014/chart" uri="{C3380CC4-5D6E-409C-BE32-E72D297353CC}">
                <c16:uniqueId val="{00000007-2248-45AA-AA7D-EC5D7E06E350}"/>
              </c:ext>
            </c:extLst>
          </c:dPt>
          <c:dPt>
            <c:idx val="4"/>
            <c:bubble3D val="0"/>
            <c:spPr>
              <a:solidFill>
                <a:srgbClr val="E74C3C"/>
              </a:solidFill>
            </c:spPr>
            <c:extLst>
              <c:ext xmlns:c16="http://schemas.microsoft.com/office/drawing/2014/chart" uri="{C3380CC4-5D6E-409C-BE32-E72D297353CC}">
                <c16:uniqueId val="{00000009-2248-45AA-AA7D-EC5D7E06E350}"/>
              </c:ext>
            </c:extLst>
          </c:dPt>
          <c:dPt>
            <c:idx val="5"/>
            <c:bubble3D val="0"/>
            <c:spPr>
              <a:solidFill>
                <a:srgbClr val="D6C40F"/>
              </a:solidFill>
            </c:spPr>
            <c:extLst>
              <c:ext xmlns:c16="http://schemas.microsoft.com/office/drawing/2014/chart" uri="{C3380CC4-5D6E-409C-BE32-E72D297353CC}">
                <c16:uniqueId val="{0000000B-2248-45AA-AA7D-EC5D7E06E350}"/>
              </c:ext>
            </c:extLst>
          </c:dPt>
          <c:dLbls>
            <c:delete val="1"/>
          </c:dLbls>
          <c:cat>
            <c:strRef>
              <c:f>pie_chart!$A$12:$A$15</c:f>
              <c:strCache>
                <c:ptCount val="4"/>
                <c:pt idx="0">
                  <c:v>Definitely yes</c:v>
                </c:pt>
                <c:pt idx="1">
                  <c:v>Rather yes</c:v>
                </c:pt>
                <c:pt idx="2">
                  <c:v>Rather not</c:v>
                </c:pt>
                <c:pt idx="3">
                  <c:v>Definitely not</c:v>
                </c:pt>
              </c:strCache>
            </c:strRef>
          </c:cat>
          <c:val>
            <c:numRef>
              <c:f>pie_chart!$B$12:$B$15</c:f>
              <c:numCache>
                <c:formatCode>0%</c:formatCode>
                <c:ptCount val="4"/>
                <c:pt idx="0">
                  <c:v>0.51758793969849248</c:v>
                </c:pt>
                <c:pt idx="1">
                  <c:v>0.34170854271356782</c:v>
                </c:pt>
                <c:pt idx="2">
                  <c:v>0.11055276381909548</c:v>
                </c:pt>
                <c:pt idx="3">
                  <c:v>3.5175879396984924E-2</c:v>
                </c:pt>
              </c:numCache>
            </c:numRef>
          </c:val>
          <c:extLst>
            <c:ext xmlns:c16="http://schemas.microsoft.com/office/drawing/2014/chart" uri="{C3380CC4-5D6E-409C-BE32-E72D297353CC}">
              <c16:uniqueId val="{0000000C-2248-45AA-AA7D-EC5D7E06E350}"/>
            </c:ext>
          </c:extLst>
        </c:ser>
        <c:dLbls>
          <c:showLegendKey val="0"/>
          <c:showVal val="1"/>
          <c:showCatName val="0"/>
          <c:showSerName val="0"/>
          <c:showPercent val="0"/>
          <c:showBubbleSize val="0"/>
          <c:showLeaderLines val="1"/>
        </c:dLbls>
        <c:firstSliceAng val="0"/>
        <c:holeSize val="50"/>
      </c:doughnutChart>
    </c:plotArea>
    <c:legend>
      <c:legendPos val="t"/>
      <c:layout>
        <c:manualLayout>
          <c:xMode val="edge"/>
          <c:yMode val="edge"/>
          <c:x val="5.1272753505070073E-2"/>
          <c:y val="2.4041669703426128E-2"/>
          <c:w val="0.87212048255151708"/>
          <c:h val="0.14226074358171031"/>
        </c:manualLayout>
      </c:layout>
      <c:overlay val="0"/>
      <c:txPr>
        <a:bodyPr/>
        <a:lstStyle/>
        <a:p>
          <a:pPr>
            <a:defRPr sz="14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046665175835"/>
          <c:y val="0.17514464847595709"/>
          <c:w val="0.61370058201424227"/>
          <c:h val="0.66137447188099507"/>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bar_chart!$B$35:$B$39</c:f>
              <c:numCache>
                <c:formatCode>0.00</c:formatCode>
                <c:ptCount val="5"/>
                <c:pt idx="0">
                  <c:v>2.7119110000000002</c:v>
                </c:pt>
                <c:pt idx="1">
                  <c:v>3.095116</c:v>
                </c:pt>
                <c:pt idx="2">
                  <c:v>3.0106250000000001</c:v>
                </c:pt>
                <c:pt idx="3">
                  <c:v>3.02217</c:v>
                </c:pt>
                <c:pt idx="4">
                  <c:v>2.1208339999999999</c:v>
                </c:pt>
              </c:numCache>
            </c:numRef>
          </c:val>
          <c:extLst>
            <c:ext xmlns:c16="http://schemas.microsoft.com/office/drawing/2014/chart" uri="{C3380CC4-5D6E-409C-BE32-E72D297353CC}">
              <c16:uniqueId val="{00000000-3B48-45FE-A81D-D3E749341A29}"/>
            </c:ext>
          </c:extLst>
        </c:ser>
        <c:ser>
          <c:idx val="3"/>
          <c:order val="1"/>
          <c:tx>
            <c:strRef>
              <c:f>bar_chart!$C$34</c:f>
              <c:strCache>
                <c:ptCount val="1"/>
                <c:pt idx="0">
                  <c:v>Young liberals</c:v>
                </c:pt>
              </c:strCache>
            </c:strRef>
          </c:tx>
          <c:spPr>
            <a:ln>
              <a:solidFill>
                <a:schemeClr val="accent4"/>
              </a:solidFill>
            </a:ln>
          </c:spPr>
          <c:marker>
            <c:symbol val="none"/>
          </c:marker>
          <c:dLbls>
            <c:delete val="1"/>
          </c:dLbls>
          <c:cat>
            <c:strRef>
              <c:f>bar_chart!$A$35:$A$39</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bar_chart!$C$35:$C$39</c:f>
              <c:numCache>
                <c:formatCode>0.00</c:formatCode>
                <c:ptCount val="5"/>
                <c:pt idx="0">
                  <c:v>1.830085</c:v>
                </c:pt>
                <c:pt idx="1">
                  <c:v>2.5896819999999998</c:v>
                </c:pt>
                <c:pt idx="2">
                  <c:v>2.3160669999999999</c:v>
                </c:pt>
                <c:pt idx="3">
                  <c:v>3.238416</c:v>
                </c:pt>
                <c:pt idx="4">
                  <c:v>2.4047679999999998</c:v>
                </c:pt>
              </c:numCache>
            </c:numRef>
          </c:val>
          <c:extLst>
            <c:ext xmlns:c16="http://schemas.microsoft.com/office/drawing/2014/chart" uri="{C3380CC4-5D6E-409C-BE32-E72D297353CC}">
              <c16:uniqueId val="{00000001-3B48-45FE-A81D-D3E749341A29}"/>
            </c:ext>
          </c:extLst>
        </c:ser>
        <c:dLbls>
          <c:showLegendKey val="0"/>
          <c:showVal val="1"/>
          <c:showCatName val="0"/>
          <c:showSerName val="0"/>
          <c:showPercent val="0"/>
          <c:showBubbleSize val="0"/>
        </c:dLbls>
        <c:axId val="303542688"/>
        <c:axId val="303544256"/>
      </c:radarChart>
      <c:catAx>
        <c:axId val="303542688"/>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303544256"/>
        <c:crosses val="autoZero"/>
        <c:auto val="1"/>
        <c:lblAlgn val="ctr"/>
        <c:lblOffset val="100"/>
        <c:noMultiLvlLbl val="0"/>
      </c:catAx>
      <c:valAx>
        <c:axId val="303544256"/>
        <c:scaling>
          <c:orientation val="minMax"/>
          <c:max val="4"/>
          <c:min val="0"/>
        </c:scaling>
        <c:delete val="1"/>
        <c:axPos val="l"/>
        <c:majorGridlines/>
        <c:numFmt formatCode="0.00" sourceLinked="1"/>
        <c:majorTickMark val="out"/>
        <c:minorTickMark val="none"/>
        <c:tickLblPos val="nextTo"/>
        <c:crossAx val="303542688"/>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39508481429975E-2"/>
          <c:y val="1.5105468959237403E-2"/>
          <c:w val="0.92030364950058363"/>
          <c:h val="0.93071544980144238"/>
        </c:manualLayout>
      </c:layout>
      <c:scatterChart>
        <c:scatterStyle val="lineMarker"/>
        <c:varyColors val="0"/>
        <c:ser>
          <c:idx val="43"/>
          <c:order val="0"/>
          <c:tx>
            <c:strRef>
              <c:f>scatter_img!$B$27</c:f>
              <c:strCache>
                <c:ptCount val="1"/>
                <c:pt idx="0">
                  <c:v>OsaX</c:v>
                </c:pt>
              </c:strCache>
            </c:strRef>
          </c:tx>
          <c:spPr>
            <a:ln w="28575">
              <a:noFill/>
            </a:ln>
          </c:spPr>
          <c:marker>
            <c:symbol val="circle"/>
            <c:size val="31"/>
            <c:spPr>
              <a:solidFill>
                <a:schemeClr val="accent6">
                  <a:lumMod val="75000"/>
                </a:schemeClr>
              </a:solidFill>
              <a:ln w="19050">
                <a:solidFill>
                  <a:schemeClr val="bg1"/>
                </a:solidFill>
              </a:ln>
            </c:spPr>
          </c:marker>
          <c:dPt>
            <c:idx val="0"/>
            <c:marker>
              <c:spPr>
                <a:solidFill>
                  <a:schemeClr val="accent1">
                    <a:lumMod val="75000"/>
                  </a:schemeClr>
                </a:solidFill>
                <a:ln w="19050">
                  <a:solidFill>
                    <a:schemeClr val="bg1"/>
                  </a:solidFill>
                </a:ln>
              </c:spPr>
            </c:marker>
            <c:bubble3D val="0"/>
            <c:extLst>
              <c:ext xmlns:c16="http://schemas.microsoft.com/office/drawing/2014/chart" uri="{C3380CC4-5D6E-409C-BE32-E72D297353CC}">
                <c16:uniqueId val="{00000000-A8C7-4364-B5B2-3F3AAAD0AF98}"/>
              </c:ext>
            </c:extLst>
          </c:dPt>
          <c:dPt>
            <c:idx val="1"/>
            <c:marker>
              <c:spPr>
                <a:solidFill>
                  <a:schemeClr val="accent3"/>
                </a:solidFill>
                <a:ln w="19050">
                  <a:solidFill>
                    <a:schemeClr val="bg1"/>
                  </a:solidFill>
                </a:ln>
              </c:spPr>
            </c:marker>
            <c:bubble3D val="0"/>
            <c:extLst>
              <c:ext xmlns:c16="http://schemas.microsoft.com/office/drawing/2014/chart" uri="{C3380CC4-5D6E-409C-BE32-E72D297353CC}">
                <c16:uniqueId val="{00000001-A8C7-4364-B5B2-3F3AAAD0AF98}"/>
              </c:ext>
            </c:extLst>
          </c:dPt>
          <c:dPt>
            <c:idx val="2"/>
            <c:marker>
              <c:spPr>
                <a:solidFill>
                  <a:schemeClr val="accent4"/>
                </a:solidFill>
                <a:ln w="19050">
                  <a:solidFill>
                    <a:schemeClr val="bg1"/>
                  </a:solidFill>
                </a:ln>
              </c:spPr>
            </c:marker>
            <c:bubble3D val="0"/>
            <c:extLst>
              <c:ext xmlns:c16="http://schemas.microsoft.com/office/drawing/2014/chart" uri="{C3380CC4-5D6E-409C-BE32-E72D297353CC}">
                <c16:uniqueId val="{00000002-A8C7-4364-B5B2-3F3AAAD0AF98}"/>
              </c:ext>
            </c:extLst>
          </c:dPt>
          <c:dPt>
            <c:idx val="3"/>
            <c:marker>
              <c:spPr>
                <a:solidFill>
                  <a:schemeClr val="accent5"/>
                </a:solidFill>
                <a:ln w="19050">
                  <a:solidFill>
                    <a:schemeClr val="bg1"/>
                  </a:solidFill>
                </a:ln>
              </c:spPr>
            </c:marker>
            <c:bubble3D val="0"/>
            <c:extLst>
              <c:ext xmlns:c16="http://schemas.microsoft.com/office/drawing/2014/chart" uri="{C3380CC4-5D6E-409C-BE32-E72D297353CC}">
                <c16:uniqueId val="{00000003-A8C7-4364-B5B2-3F3AAAD0AF98}"/>
              </c:ext>
            </c:extLst>
          </c:dPt>
          <c:dPt>
            <c:idx val="4"/>
            <c:marker>
              <c:spPr>
                <a:solidFill>
                  <a:schemeClr val="accent6"/>
                </a:solidFill>
                <a:ln w="19050">
                  <a:solidFill>
                    <a:schemeClr val="bg1"/>
                  </a:solidFill>
                </a:ln>
              </c:spPr>
            </c:marker>
            <c:bubble3D val="0"/>
            <c:extLst>
              <c:ext xmlns:c16="http://schemas.microsoft.com/office/drawing/2014/chart" uri="{C3380CC4-5D6E-409C-BE32-E72D297353CC}">
                <c16:uniqueId val="{00000004-A8C7-4364-B5B2-3F3AAAD0AF98}"/>
              </c:ext>
            </c:extLst>
          </c:dPt>
          <c:dPt>
            <c:idx val="5"/>
            <c:marker>
              <c:spPr>
                <a:solidFill>
                  <a:srgbClr val="7030A0"/>
                </a:solidFill>
                <a:ln w="19050">
                  <a:solidFill>
                    <a:schemeClr val="bg1"/>
                  </a:solidFill>
                </a:ln>
              </c:spPr>
            </c:marker>
            <c:bubble3D val="0"/>
            <c:extLst>
              <c:ext xmlns:c16="http://schemas.microsoft.com/office/drawing/2014/chart" uri="{C3380CC4-5D6E-409C-BE32-E72D297353CC}">
                <c16:uniqueId val="{00000005-A8C7-4364-B5B2-3F3AAAD0AF98}"/>
              </c:ext>
            </c:extLst>
          </c:dPt>
          <c:dLbls>
            <c:dLbl>
              <c:idx val="0"/>
              <c:layout>
                <c:manualLayout>
                  <c:x val="-8.8135979846701934E-2"/>
                  <c:y val="6.5650578672020843E-2"/>
                </c:manualLayout>
              </c:layout>
              <c:tx>
                <c:strRef>
                  <c:f>scatter_img!$A$28</c:f>
                  <c:strCache>
                    <c:ptCount val="1"/>
                    <c:pt idx="0">
                      <c:v>Politically passive</c:v>
                    </c:pt>
                  </c:strCache>
                </c:strRef>
              </c:tx>
              <c:spPr>
                <a:noFill/>
                <a:ln>
                  <a:noFill/>
                </a:ln>
                <a:effectLst/>
              </c:spPr>
              <c:txPr>
                <a:bodyPr wrap="square" lIns="38100" tIns="19050" rIns="38100" bIns="19050" anchor="ctr">
                  <a:spAutoFit/>
                </a:bodyPr>
                <a:lstStyle/>
                <a:p>
                  <a:pPr>
                    <a:defRPr>
                      <a:solidFill>
                        <a:schemeClr val="accent1">
                          <a:lumMod val="75000"/>
                        </a:schemeClr>
                      </a:solidFill>
                    </a:defRPr>
                  </a:pPr>
                  <a:endParaRPr lang="cs-CZ"/>
                </a:p>
              </c:txPr>
              <c:dLblPos val="r"/>
              <c:showLegendKey val="0"/>
              <c:showVal val="1"/>
              <c:showCatName val="1"/>
              <c:showSerName val="0"/>
              <c:showPercent val="0"/>
              <c:showBubbleSize val="0"/>
              <c:extLst>
                <c:ext xmlns:c15="http://schemas.microsoft.com/office/drawing/2012/chart" uri="{CE6537A1-D6FC-4f65-9D91-7224C49458BB}">
                  <c15:dlblFieldTable>
                    <c15:dlblFTEntry>
                      <c15:txfldGUID>{EB859327-6D6B-4A47-966D-55BD05E68CB3}</c15:txfldGUID>
                      <c15:f>scatter_img!$A$28</c15:f>
                      <c15:dlblFieldTableCache>
                        <c:ptCount val="1"/>
                        <c:pt idx="0">
                          <c:v>Politically passive</c:v>
                        </c:pt>
                      </c15:dlblFieldTableCache>
                    </c15:dlblFTEntry>
                  </c15:dlblFieldTable>
                  <c15:showDataLabelsRange val="0"/>
                </c:ext>
                <c:ext xmlns:c16="http://schemas.microsoft.com/office/drawing/2014/chart" uri="{C3380CC4-5D6E-409C-BE32-E72D297353CC}">
                  <c16:uniqueId val="{00000000-A8C7-4364-B5B2-3F3AAAD0AF98}"/>
                </c:ext>
              </c:extLst>
            </c:dLbl>
            <c:dLbl>
              <c:idx val="1"/>
              <c:layout>
                <c:manualLayout>
                  <c:x val="-0.12901063716691152"/>
                  <c:y val="0"/>
                </c:manualLayout>
              </c:layout>
              <c:tx>
                <c:strRef>
                  <c:f>scatter_img!$A$29</c:f>
                  <c:strCache>
                    <c:ptCount val="1"/>
                    <c:pt idx="0">
                      <c:v>Ambivalent</c:v>
                    </c:pt>
                  </c:strCache>
                </c:strRef>
              </c:tx>
              <c:spPr>
                <a:noFill/>
                <a:ln>
                  <a:noFill/>
                </a:ln>
                <a:effectLst/>
              </c:spPr>
              <c:txPr>
                <a:bodyPr wrap="square" lIns="38100" tIns="19050" rIns="38100" bIns="19050" anchor="ctr">
                  <a:spAutoFit/>
                </a:bodyPr>
                <a:lstStyle/>
                <a:p>
                  <a:pPr>
                    <a:defRPr>
                      <a:solidFill>
                        <a:schemeClr val="accent3">
                          <a:lumMod val="75000"/>
                        </a:schemeClr>
                      </a:solidFill>
                    </a:defRPr>
                  </a:pPr>
                  <a:endParaRPr lang="cs-CZ"/>
                </a:p>
              </c:txPr>
              <c:dLblPos val="r"/>
              <c:showLegendKey val="0"/>
              <c:showVal val="1"/>
              <c:showCatName val="1"/>
              <c:showSerName val="0"/>
              <c:showPercent val="0"/>
              <c:showBubbleSize val="0"/>
              <c:extLst>
                <c:ext xmlns:c15="http://schemas.microsoft.com/office/drawing/2012/chart" uri="{CE6537A1-D6FC-4f65-9D91-7224C49458BB}">
                  <c15:dlblFieldTable>
                    <c15:dlblFTEntry>
                      <c15:txfldGUID>{A5A09D65-ECDD-4CDB-BA56-81AE6E32D9DD}</c15:txfldGUID>
                      <c15:f>scatter_img!$A$29</c15:f>
                      <c15:dlblFieldTableCache>
                        <c:ptCount val="1"/>
                        <c:pt idx="0">
                          <c:v>Ambivalent</c:v>
                        </c:pt>
                      </c15:dlblFieldTableCache>
                    </c15:dlblFTEntry>
                  </c15:dlblFieldTable>
                  <c15:showDataLabelsRange val="0"/>
                </c:ext>
                <c:ext xmlns:c16="http://schemas.microsoft.com/office/drawing/2014/chart" uri="{C3380CC4-5D6E-409C-BE32-E72D297353CC}">
                  <c16:uniqueId val="{00000001-A8C7-4364-B5B2-3F3AAAD0AF98}"/>
                </c:ext>
              </c:extLst>
            </c:dLbl>
            <c:dLbl>
              <c:idx val="2"/>
              <c:layout>
                <c:manualLayout>
                  <c:x val="-5.1093321650262456E-3"/>
                  <c:y val="-4.7745875397833343E-2"/>
                </c:manualLayout>
              </c:layout>
              <c:tx>
                <c:strRef>
                  <c:f>scatter_img!$A$30</c:f>
                  <c:strCache>
                    <c:ptCount val="1"/>
                    <c:pt idx="0">
                      <c:v>Young liberals</c:v>
                    </c:pt>
                  </c:strCache>
                </c:strRef>
              </c:tx>
              <c:spPr>
                <a:noFill/>
                <a:ln>
                  <a:noFill/>
                </a:ln>
                <a:effectLst/>
              </c:spPr>
              <c:txPr>
                <a:bodyPr wrap="square" lIns="38100" tIns="19050" rIns="38100" bIns="19050" anchor="ctr">
                  <a:spAutoFit/>
                </a:bodyPr>
                <a:lstStyle/>
                <a:p>
                  <a:pPr>
                    <a:defRPr>
                      <a:solidFill>
                        <a:schemeClr val="accent4"/>
                      </a:solidFill>
                    </a:defRPr>
                  </a:pPr>
                  <a:endParaRPr lang="cs-CZ"/>
                </a:p>
              </c:txPr>
              <c:dLblPos val="r"/>
              <c:showLegendKey val="0"/>
              <c:showVal val="1"/>
              <c:showCatName val="1"/>
              <c:showSerName val="0"/>
              <c:showPercent val="0"/>
              <c:showBubbleSize val="0"/>
              <c:extLst>
                <c:ext xmlns:c15="http://schemas.microsoft.com/office/drawing/2012/chart" uri="{CE6537A1-D6FC-4f65-9D91-7224C49458BB}">
                  <c15:dlblFieldTable>
                    <c15:dlblFTEntry>
                      <c15:txfldGUID>{378B4031-5281-415F-AEBD-469D4C08C998}</c15:txfldGUID>
                      <c15:f>scatter_img!$A$30</c15:f>
                      <c15:dlblFieldTableCache>
                        <c:ptCount val="1"/>
                        <c:pt idx="0">
                          <c:v>Young liberals</c:v>
                        </c:pt>
                      </c15:dlblFieldTableCache>
                    </c15:dlblFTEntry>
                  </c15:dlblFieldTable>
                  <c15:showDataLabelsRange val="0"/>
                </c:ext>
                <c:ext xmlns:c16="http://schemas.microsoft.com/office/drawing/2014/chart" uri="{C3380CC4-5D6E-409C-BE32-E72D297353CC}">
                  <c16:uniqueId val="{00000002-A8C7-4364-B5B2-3F3AAAD0AF98}"/>
                </c:ext>
              </c:extLst>
            </c:dLbl>
            <c:dLbl>
              <c:idx val="3"/>
              <c:layout>
                <c:manualLayout>
                  <c:x val="-9.3245312011728129E-2"/>
                  <c:y val="8.0571164733843709E-2"/>
                </c:manualLayout>
              </c:layout>
              <c:tx>
                <c:strRef>
                  <c:f>scatter_img!$A$31</c:f>
                  <c:strCache>
                    <c:ptCount val="1"/>
                    <c:pt idx="0">
                      <c:v>Ageing authoritarians</c:v>
                    </c:pt>
                  </c:strCache>
                </c:strRef>
              </c:tx>
              <c:spPr>
                <a:noFill/>
                <a:ln>
                  <a:noFill/>
                </a:ln>
                <a:effectLst/>
              </c:spPr>
              <c:txPr>
                <a:bodyPr wrap="square" lIns="38100" tIns="19050" rIns="38100" bIns="19050" anchor="ctr">
                  <a:spAutoFit/>
                </a:bodyPr>
                <a:lstStyle/>
                <a:p>
                  <a:pPr>
                    <a:defRPr>
                      <a:solidFill>
                        <a:schemeClr val="accent5"/>
                      </a:solidFill>
                    </a:defRPr>
                  </a:pPr>
                  <a:endParaRPr lang="cs-CZ"/>
                </a:p>
              </c:txPr>
              <c:dLblPos val="r"/>
              <c:showLegendKey val="0"/>
              <c:showVal val="1"/>
              <c:showCatName val="1"/>
              <c:showSerName val="0"/>
              <c:showPercent val="0"/>
              <c:showBubbleSize val="0"/>
              <c:extLst>
                <c:ext xmlns:c15="http://schemas.microsoft.com/office/drawing/2012/chart" uri="{CE6537A1-D6FC-4f65-9D91-7224C49458BB}">
                  <c15:dlblFieldTable>
                    <c15:dlblFTEntry>
                      <c15:txfldGUID>{973253F8-3BAA-4CF5-8DFB-F671E2F5255C}</c15:txfldGUID>
                      <c15:f>scatter_img!$A$31</c15:f>
                      <c15:dlblFieldTableCache>
                        <c:ptCount val="1"/>
                        <c:pt idx="0">
                          <c:v>Ageing authoritarians</c:v>
                        </c:pt>
                      </c15:dlblFieldTableCache>
                    </c15:dlblFTEntry>
                  </c15:dlblFieldTable>
                  <c15:showDataLabelsRange val="0"/>
                </c:ext>
                <c:ext xmlns:c16="http://schemas.microsoft.com/office/drawing/2014/chart" uri="{C3380CC4-5D6E-409C-BE32-E72D297353CC}">
                  <c16:uniqueId val="{00000003-A8C7-4364-B5B2-3F3AAAD0AF98}"/>
                </c:ext>
              </c:extLst>
            </c:dLbl>
            <c:dLbl>
              <c:idx val="4"/>
              <c:layout>
                <c:manualLayout>
                  <c:x val="-5.4925320774031734E-2"/>
                  <c:y val="6.5650578672020843E-2"/>
                </c:manualLayout>
              </c:layout>
              <c:tx>
                <c:strRef>
                  <c:f>scatter_img!$A$32</c:f>
                  <c:strCache>
                    <c:ptCount val="1"/>
                    <c:pt idx="0">
                      <c:v>Defenders</c:v>
                    </c:pt>
                  </c:strCache>
                </c:strRef>
              </c:tx>
              <c:spPr>
                <a:noFill/>
                <a:ln>
                  <a:noFill/>
                </a:ln>
                <a:effectLst/>
              </c:spPr>
              <c:txPr>
                <a:bodyPr wrap="square" lIns="38100" tIns="19050" rIns="38100" bIns="19050" anchor="ctr">
                  <a:spAutoFit/>
                </a:bodyPr>
                <a:lstStyle/>
                <a:p>
                  <a:pPr>
                    <a:defRPr>
                      <a:solidFill>
                        <a:schemeClr val="accent6"/>
                      </a:solidFill>
                    </a:defRPr>
                  </a:pPr>
                  <a:endParaRPr lang="cs-CZ"/>
                </a:p>
              </c:txPr>
              <c:dLblPos val="r"/>
              <c:showLegendKey val="0"/>
              <c:showVal val="1"/>
              <c:showCatName val="1"/>
              <c:showSerName val="0"/>
              <c:showPercent val="0"/>
              <c:showBubbleSize val="0"/>
              <c:extLst>
                <c:ext xmlns:c15="http://schemas.microsoft.com/office/drawing/2012/chart" uri="{CE6537A1-D6FC-4f65-9D91-7224C49458BB}">
                  <c15:dlblFieldTable>
                    <c15:dlblFTEntry>
                      <c15:txfldGUID>{C9D2AF29-6C01-4D69-B134-A0FDEAB9D1C6}</c15:txfldGUID>
                      <c15:f>scatter_img!$A$32</c15:f>
                      <c15:dlblFieldTableCache>
                        <c:ptCount val="1"/>
                        <c:pt idx="0">
                          <c:v>Defenders</c:v>
                        </c:pt>
                      </c15:dlblFieldTableCache>
                    </c15:dlblFTEntry>
                  </c15:dlblFieldTable>
                  <c15:showDataLabelsRange val="0"/>
                </c:ext>
                <c:ext xmlns:c16="http://schemas.microsoft.com/office/drawing/2014/chart" uri="{C3380CC4-5D6E-409C-BE32-E72D297353CC}">
                  <c16:uniqueId val="{00000004-A8C7-4364-B5B2-3F3AAAD0AF98}"/>
                </c:ext>
              </c:extLst>
            </c:dLbl>
            <c:dLbl>
              <c:idx val="5"/>
              <c:layout>
                <c:manualLayout>
                  <c:x val="-7.0253317269110147E-2"/>
                  <c:y val="-8.0571164733843764E-2"/>
                </c:manualLayout>
              </c:layout>
              <c:tx>
                <c:strRef>
                  <c:f>scatter_img!$A$33</c:f>
                  <c:strCache>
                    <c:ptCount val="1"/>
                    <c:pt idx="0">
                      <c:v>Tested workers</c:v>
                    </c:pt>
                  </c:strCache>
                </c:strRef>
              </c:tx>
              <c:spPr>
                <a:noFill/>
                <a:ln>
                  <a:noFill/>
                </a:ln>
                <a:effectLst/>
              </c:spPr>
              <c:txPr>
                <a:bodyPr wrap="square" lIns="38100" tIns="19050" rIns="38100" bIns="19050" anchor="ctr">
                  <a:spAutoFit/>
                </a:bodyPr>
                <a:lstStyle/>
                <a:p>
                  <a:pPr>
                    <a:defRPr>
                      <a:solidFill>
                        <a:srgbClr val="7030A0"/>
                      </a:solidFill>
                    </a:defRPr>
                  </a:pPr>
                  <a:endParaRPr lang="cs-CZ"/>
                </a:p>
              </c:txPr>
              <c:dLblPos val="r"/>
              <c:showLegendKey val="0"/>
              <c:showVal val="1"/>
              <c:showCatName val="1"/>
              <c:showSerName val="0"/>
              <c:showPercent val="0"/>
              <c:showBubbleSize val="0"/>
              <c:extLst>
                <c:ext xmlns:c15="http://schemas.microsoft.com/office/drawing/2012/chart" uri="{CE6537A1-D6FC-4f65-9D91-7224C49458BB}">
                  <c15:dlblFieldTable>
                    <c15:dlblFTEntry>
                      <c15:txfldGUID>{FFB7D894-B5E5-4C24-99DC-2F90307EE032}</c15:txfldGUID>
                      <c15:f>scatter_img!$A$33</c15:f>
                      <c15:dlblFieldTableCache>
                        <c:ptCount val="1"/>
                        <c:pt idx="0">
                          <c:v>Tested workers</c:v>
                        </c:pt>
                      </c15:dlblFieldTableCache>
                    </c15:dlblFTEntry>
                  </c15:dlblFieldTable>
                  <c15:showDataLabelsRange val="0"/>
                </c:ext>
                <c:ext xmlns:c16="http://schemas.microsoft.com/office/drawing/2014/chart" uri="{C3380CC4-5D6E-409C-BE32-E72D297353CC}">
                  <c16:uniqueId val="{00000005-A8C7-4364-B5B2-3F3AAAD0AF98}"/>
                </c:ext>
              </c:extLst>
            </c:dLbl>
            <c:dLbl>
              <c:idx val="6"/>
              <c:tx>
                <c:strRef>
                  <c:f>scatter_img!$A$34</c:f>
                  <c:strCache>
                    <c:ptCount val="1"/>
                  </c:strCache>
                </c:strRef>
              </c:tx>
              <c:dLblPos val="r"/>
              <c:showLegendKey val="0"/>
              <c:showVal val="1"/>
              <c:showCatName val="1"/>
              <c:showSerName val="0"/>
              <c:showPercent val="0"/>
              <c:showBubbleSize val="0"/>
              <c:extLst>
                <c:ext xmlns:c15="http://schemas.microsoft.com/office/drawing/2012/chart" uri="{CE6537A1-D6FC-4f65-9D91-7224C49458BB}">
                  <c15:dlblFieldTable>
                    <c15:dlblFTEntry>
                      <c15:txfldGUID>{7CEE72F9-73CE-4A65-A577-EC3B0DCE4882}</c15:txfldGUID>
                      <c15:f>scatter_img!$A$34</c15:f>
                      <c15:dlblFieldTableCache>
                        <c:ptCount val="1"/>
                      </c15:dlblFieldTableCache>
                    </c15:dlblFTEntry>
                  </c15:dlblFieldTable>
                  <c15:showDataLabelsRange val="0"/>
                </c:ext>
                <c:ext xmlns:c16="http://schemas.microsoft.com/office/drawing/2014/chart" uri="{C3380CC4-5D6E-409C-BE32-E72D297353CC}">
                  <c16:uniqueId val="{00000006-A8C7-4364-B5B2-3F3AAAD0AF98}"/>
                </c:ext>
              </c:extLst>
            </c:dLbl>
            <c:dLbl>
              <c:idx val="7"/>
              <c:tx>
                <c:strRef>
                  <c:f>scatter_img!$A$35</c:f>
                  <c:strCache>
                    <c:ptCount val="1"/>
                  </c:strCache>
                </c:strRef>
              </c:tx>
              <c:dLblPos val="r"/>
              <c:showLegendKey val="0"/>
              <c:showVal val="1"/>
              <c:showCatName val="1"/>
              <c:showSerName val="0"/>
              <c:showPercent val="0"/>
              <c:showBubbleSize val="0"/>
              <c:extLst>
                <c:ext xmlns:c15="http://schemas.microsoft.com/office/drawing/2012/chart" uri="{CE6537A1-D6FC-4f65-9D91-7224C49458BB}">
                  <c15:dlblFieldTable>
                    <c15:dlblFTEntry>
                      <c15:txfldGUID>{109325CE-E613-449D-BE45-52AC5CC17781}</c15:txfldGUID>
                      <c15:f>scatter_img!$A$35</c15:f>
                      <c15:dlblFieldTableCache>
                        <c:ptCount val="1"/>
                      </c15:dlblFieldTableCache>
                    </c15:dlblFTEntry>
                  </c15:dlblFieldTable>
                  <c15:showDataLabelsRange val="0"/>
                </c:ext>
                <c:ext xmlns:c16="http://schemas.microsoft.com/office/drawing/2014/chart" uri="{C3380CC4-5D6E-409C-BE32-E72D297353CC}">
                  <c16:uniqueId val="{00000007-A8C7-4364-B5B2-3F3AAAD0AF98}"/>
                </c:ext>
              </c:extLst>
            </c:dLbl>
            <c:dLbl>
              <c:idx val="8"/>
              <c:tx>
                <c:strRef>
                  <c:f>scatter_img!$A$36</c:f>
                  <c:strCache>
                    <c:ptCount val="1"/>
                  </c:strCache>
                </c:strRef>
              </c:tx>
              <c:dLblPos val="r"/>
              <c:showLegendKey val="0"/>
              <c:showVal val="1"/>
              <c:showCatName val="1"/>
              <c:showSerName val="0"/>
              <c:showPercent val="0"/>
              <c:showBubbleSize val="0"/>
              <c:extLst>
                <c:ext xmlns:c15="http://schemas.microsoft.com/office/drawing/2012/chart" uri="{CE6537A1-D6FC-4f65-9D91-7224C49458BB}">
                  <c15:dlblFieldTable>
                    <c15:dlblFTEntry>
                      <c15:txfldGUID>{02D3145F-AE3A-41E9-8E8D-F8E4D0E555A7}</c15:txfldGUID>
                      <c15:f>scatter_img!$A$36</c15:f>
                      <c15:dlblFieldTableCache>
                        <c:ptCount val="1"/>
                      </c15:dlblFieldTableCache>
                    </c15:dlblFTEntry>
                  </c15:dlblFieldTable>
                  <c15:showDataLabelsRange val="0"/>
                </c:ext>
                <c:ext xmlns:c16="http://schemas.microsoft.com/office/drawing/2014/chart" uri="{C3380CC4-5D6E-409C-BE32-E72D297353CC}">
                  <c16:uniqueId val="{00000008-A8C7-4364-B5B2-3F3AAAD0AF98}"/>
                </c:ext>
              </c:extLst>
            </c:dLbl>
            <c:dLbl>
              <c:idx val="9"/>
              <c:tx>
                <c:strRef>
                  <c:f>scatter_img!$A$37</c:f>
                  <c:strCache>
                    <c:ptCount val="1"/>
                  </c:strCache>
                </c:strRef>
              </c:tx>
              <c:dLblPos val="r"/>
              <c:showLegendKey val="0"/>
              <c:showVal val="1"/>
              <c:showCatName val="1"/>
              <c:showSerName val="0"/>
              <c:showPercent val="0"/>
              <c:showBubbleSize val="0"/>
              <c:extLst>
                <c:ext xmlns:c15="http://schemas.microsoft.com/office/drawing/2012/chart" uri="{CE6537A1-D6FC-4f65-9D91-7224C49458BB}">
                  <c15:dlblFieldTable>
                    <c15:dlblFTEntry>
                      <c15:txfldGUID>{D4316723-25AA-44DF-8BB5-CCD51DD22778}</c15:txfldGUID>
                      <c15:f>scatter_img!$A$37</c15:f>
                      <c15:dlblFieldTableCache>
                        <c:ptCount val="1"/>
                      </c15:dlblFieldTableCache>
                    </c15:dlblFTEntry>
                  </c15:dlblFieldTable>
                  <c15:showDataLabelsRange val="0"/>
                </c:ext>
                <c:ext xmlns:c16="http://schemas.microsoft.com/office/drawing/2014/chart" uri="{C3380CC4-5D6E-409C-BE32-E72D297353CC}">
                  <c16:uniqueId val="{00000009-A8C7-4364-B5B2-3F3AAAD0AF98}"/>
                </c:ext>
              </c:extLst>
            </c:dLbl>
            <c:dLbl>
              <c:idx val="10"/>
              <c:tx>
                <c:strRef>
                  <c:f>scatter_img!$A$38</c:f>
                  <c:strCache>
                    <c:ptCount val="1"/>
                  </c:strCache>
                </c:strRef>
              </c:tx>
              <c:dLblPos val="r"/>
              <c:showLegendKey val="0"/>
              <c:showVal val="1"/>
              <c:showCatName val="1"/>
              <c:showSerName val="0"/>
              <c:showPercent val="0"/>
              <c:showBubbleSize val="0"/>
              <c:extLst>
                <c:ext xmlns:c15="http://schemas.microsoft.com/office/drawing/2012/chart" uri="{CE6537A1-D6FC-4f65-9D91-7224C49458BB}">
                  <c15:dlblFieldTable>
                    <c15:dlblFTEntry>
                      <c15:txfldGUID>{3132BDB4-619A-4F6E-9E8D-68F41F088737}</c15:txfldGUID>
                      <c15:f>scatter_img!$A$38</c15:f>
                      <c15:dlblFieldTableCache>
                        <c:ptCount val="1"/>
                      </c15:dlblFieldTableCache>
                    </c15:dlblFTEntry>
                  </c15:dlblFieldTable>
                  <c15:showDataLabelsRange val="0"/>
                </c:ext>
                <c:ext xmlns:c16="http://schemas.microsoft.com/office/drawing/2014/chart" uri="{C3380CC4-5D6E-409C-BE32-E72D297353CC}">
                  <c16:uniqueId val="{0000000A-A8C7-4364-B5B2-3F3AAAD0AF98}"/>
                </c:ext>
              </c:extLst>
            </c:dLbl>
            <c:dLbl>
              <c:idx val="11"/>
              <c:tx>
                <c:strRef>
                  <c:f>scatter_img!$A$39</c:f>
                  <c:strCache>
                    <c:ptCount val="1"/>
                  </c:strCache>
                </c:strRef>
              </c:tx>
              <c:dLblPos val="r"/>
              <c:showLegendKey val="0"/>
              <c:showVal val="1"/>
              <c:showCatName val="1"/>
              <c:showSerName val="0"/>
              <c:showPercent val="0"/>
              <c:showBubbleSize val="0"/>
              <c:extLst>
                <c:ext xmlns:c15="http://schemas.microsoft.com/office/drawing/2012/chart" uri="{CE6537A1-D6FC-4f65-9D91-7224C49458BB}">
                  <c15:dlblFieldTable>
                    <c15:dlblFTEntry>
                      <c15:txfldGUID>{141D190D-5410-487C-ABE0-E105BA380F4B}</c15:txfldGUID>
                      <c15:f>scatter_img!$A$39</c15:f>
                      <c15:dlblFieldTableCache>
                        <c:ptCount val="1"/>
                      </c15:dlblFieldTableCache>
                    </c15:dlblFTEntry>
                  </c15:dlblFieldTable>
                  <c15:showDataLabelsRange val="0"/>
                </c:ext>
                <c:ext xmlns:c16="http://schemas.microsoft.com/office/drawing/2014/chart" uri="{C3380CC4-5D6E-409C-BE32-E72D297353CC}">
                  <c16:uniqueId val="{0000000B-A8C7-4364-B5B2-3F3AAAD0AF98}"/>
                </c:ext>
              </c:extLst>
            </c:dLbl>
            <c:dLbl>
              <c:idx val="12"/>
              <c:tx>
                <c:strRef>
                  <c:f>scatter_img!$A$40</c:f>
                  <c:strCache>
                    <c:ptCount val="1"/>
                  </c:strCache>
                </c:strRef>
              </c:tx>
              <c:dLblPos val="r"/>
              <c:showLegendKey val="0"/>
              <c:showVal val="1"/>
              <c:showCatName val="1"/>
              <c:showSerName val="0"/>
              <c:showPercent val="0"/>
              <c:showBubbleSize val="0"/>
              <c:extLst>
                <c:ext xmlns:c15="http://schemas.microsoft.com/office/drawing/2012/chart" uri="{CE6537A1-D6FC-4f65-9D91-7224C49458BB}">
                  <c15:dlblFieldTable>
                    <c15:dlblFTEntry>
                      <c15:txfldGUID>{4868E290-A87C-4E95-ABC5-D620125D49A4}</c15:txfldGUID>
                      <c15:f>scatter_img!$A$40</c15:f>
                      <c15:dlblFieldTableCache>
                        <c:ptCount val="1"/>
                      </c15:dlblFieldTableCache>
                    </c15:dlblFTEntry>
                  </c15:dlblFieldTable>
                  <c15:showDataLabelsRange val="0"/>
                </c:ext>
                <c:ext xmlns:c16="http://schemas.microsoft.com/office/drawing/2014/chart" uri="{C3380CC4-5D6E-409C-BE32-E72D297353CC}">
                  <c16:uniqueId val="{0000000C-A8C7-4364-B5B2-3F3AAAD0AF98}"/>
                </c:ext>
              </c:extLst>
            </c:dLbl>
            <c:dLbl>
              <c:idx val="13"/>
              <c:tx>
                <c:strRef>
                  <c:f>scatter_img!$A$41</c:f>
                  <c:strCache>
                    <c:ptCount val="1"/>
                  </c:strCache>
                </c:strRef>
              </c:tx>
              <c:dLblPos val="r"/>
              <c:showLegendKey val="0"/>
              <c:showVal val="1"/>
              <c:showCatName val="1"/>
              <c:showSerName val="0"/>
              <c:showPercent val="0"/>
              <c:showBubbleSize val="0"/>
              <c:extLst>
                <c:ext xmlns:c15="http://schemas.microsoft.com/office/drawing/2012/chart" uri="{CE6537A1-D6FC-4f65-9D91-7224C49458BB}">
                  <c15:dlblFieldTable>
                    <c15:dlblFTEntry>
                      <c15:txfldGUID>{38DB2C37-3AD6-4CEB-B8DD-C3462A00D8FE}</c15:txfldGUID>
                      <c15:f>scatter_img!$A$41</c15:f>
                      <c15:dlblFieldTableCache>
                        <c:ptCount val="1"/>
                      </c15:dlblFieldTableCache>
                    </c15:dlblFTEntry>
                  </c15:dlblFieldTable>
                  <c15:showDataLabelsRange val="0"/>
                </c:ext>
                <c:ext xmlns:c16="http://schemas.microsoft.com/office/drawing/2014/chart" uri="{C3380CC4-5D6E-409C-BE32-E72D297353CC}">
                  <c16:uniqueId val="{0000000D-A8C7-4364-B5B2-3F3AAAD0AF98}"/>
                </c:ext>
              </c:extLst>
            </c:dLbl>
            <c:dLbl>
              <c:idx val="14"/>
              <c:tx>
                <c:strRef>
                  <c:f>scatter_img!$A$42</c:f>
                  <c:strCache>
                    <c:ptCount val="1"/>
                  </c:strCache>
                </c:strRef>
              </c:tx>
              <c:dLblPos val="r"/>
              <c:showLegendKey val="0"/>
              <c:showVal val="1"/>
              <c:showCatName val="1"/>
              <c:showSerName val="0"/>
              <c:showPercent val="0"/>
              <c:showBubbleSize val="0"/>
              <c:extLst>
                <c:ext xmlns:c15="http://schemas.microsoft.com/office/drawing/2012/chart" uri="{CE6537A1-D6FC-4f65-9D91-7224C49458BB}">
                  <c15:dlblFieldTable>
                    <c15:dlblFTEntry>
                      <c15:txfldGUID>{15321FE9-F32A-43CE-AAB6-E26C41EA1B92}</c15:txfldGUID>
                      <c15:f>scatter_img!$A$42</c15:f>
                      <c15:dlblFieldTableCache>
                        <c:ptCount val="1"/>
                      </c15:dlblFieldTableCache>
                    </c15:dlblFTEntry>
                  </c15:dlblFieldTable>
                  <c15:showDataLabelsRange val="0"/>
                </c:ext>
                <c:ext xmlns:c16="http://schemas.microsoft.com/office/drawing/2014/chart" uri="{C3380CC4-5D6E-409C-BE32-E72D297353CC}">
                  <c16:uniqueId val="{0000000E-A8C7-4364-B5B2-3F3AAAD0AF98}"/>
                </c:ext>
              </c:extLst>
            </c:dLbl>
            <c:spPr>
              <a:noFill/>
              <a:ln>
                <a:noFill/>
              </a:ln>
              <a:effectLst/>
            </c:spPr>
            <c:txPr>
              <a:bodyPr wrap="square" lIns="38100" tIns="19050" rIns="38100" bIns="19050" anchor="ctr">
                <a:spAutoFit/>
              </a:bodyPr>
              <a:lstStyle/>
              <a:p>
                <a:pPr>
                  <a:defRPr>
                    <a:solidFill>
                      <a:schemeClr val="tx1"/>
                    </a:solidFill>
                  </a:defRPr>
                </a:pPr>
                <a:endParaRPr lang="cs-CZ"/>
              </a:p>
            </c:txPr>
            <c:dLblPos val="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xVal>
            <c:numRef>
              <c:f>scatter_img!$B$28:$B$43</c:f>
              <c:numCache>
                <c:formatCode>0.00</c:formatCode>
                <c:ptCount val="16"/>
                <c:pt idx="0">
                  <c:v>0.17130500000000001</c:v>
                </c:pt>
                <c:pt idx="1">
                  <c:v>0.22345799999999999</c:v>
                </c:pt>
                <c:pt idx="2">
                  <c:v>0.40325100000000003</c:v>
                </c:pt>
                <c:pt idx="3">
                  <c:v>0.54313500000000003</c:v>
                </c:pt>
                <c:pt idx="4">
                  <c:v>2.0425390000000001</c:v>
                </c:pt>
                <c:pt idx="5">
                  <c:v>2.5353110000000001</c:v>
                </c:pt>
              </c:numCache>
            </c:numRef>
          </c:xVal>
          <c:yVal>
            <c:numRef>
              <c:f>scatter_img!$C$28:$C$43</c:f>
              <c:numCache>
                <c:formatCode>0.00</c:formatCode>
                <c:ptCount val="16"/>
                <c:pt idx="0">
                  <c:v>1.7541580000000001</c:v>
                </c:pt>
                <c:pt idx="1">
                  <c:v>3.5031349999999999</c:v>
                </c:pt>
                <c:pt idx="2">
                  <c:v>3.6436920000000002</c:v>
                </c:pt>
                <c:pt idx="3">
                  <c:v>2.9279500000000001</c:v>
                </c:pt>
                <c:pt idx="4">
                  <c:v>2.8932169999999999</c:v>
                </c:pt>
                <c:pt idx="5">
                  <c:v>3.3204630000000002</c:v>
                </c:pt>
              </c:numCache>
            </c:numRef>
          </c:yVal>
          <c:smooth val="0"/>
          <c:extLst>
            <c:ext xmlns:c16="http://schemas.microsoft.com/office/drawing/2014/chart" uri="{C3380CC4-5D6E-409C-BE32-E72D297353CC}">
              <c16:uniqueId val="{0000000F-A8C7-4364-B5B2-3F3AAAD0AF98}"/>
            </c:ext>
          </c:extLst>
        </c:ser>
        <c:dLbls>
          <c:showLegendKey val="0"/>
          <c:showVal val="1"/>
          <c:showCatName val="0"/>
          <c:showSerName val="0"/>
          <c:showPercent val="0"/>
          <c:showBubbleSize val="0"/>
        </c:dLbls>
        <c:axId val="486714640"/>
        <c:axId val="486713072"/>
      </c:scatterChart>
      <c:valAx>
        <c:axId val="486714640"/>
        <c:scaling>
          <c:orientation val="minMax"/>
          <c:max val="2.8"/>
        </c:scaling>
        <c:delete val="0"/>
        <c:axPos val="b"/>
        <c:numFmt formatCode="0.00" sourceLinked="1"/>
        <c:majorTickMark val="none"/>
        <c:minorTickMark val="none"/>
        <c:tickLblPos val="none"/>
        <c:spPr>
          <a:ln w="15875">
            <a:solidFill>
              <a:schemeClr val="tx1"/>
            </a:solidFill>
            <a:prstDash val="dash"/>
          </a:ln>
        </c:spPr>
        <c:crossAx val="486713072"/>
        <c:crossesAt val="3.2"/>
        <c:crossBetween val="midCat"/>
      </c:valAx>
      <c:valAx>
        <c:axId val="486713072"/>
        <c:scaling>
          <c:orientation val="minMax"/>
          <c:max val="4"/>
          <c:min val="1.2"/>
        </c:scaling>
        <c:delete val="0"/>
        <c:axPos val="l"/>
        <c:numFmt formatCode="0%" sourceLinked="0"/>
        <c:majorTickMark val="none"/>
        <c:minorTickMark val="none"/>
        <c:tickLblPos val="none"/>
        <c:spPr>
          <a:ln w="22225">
            <a:solidFill>
              <a:schemeClr val="tx1"/>
            </a:solidFill>
            <a:prstDash val="dash"/>
          </a:ln>
        </c:spPr>
        <c:crossAx val="486714640"/>
        <c:crossesAt val="0.9"/>
        <c:crossBetween val="midCat"/>
      </c:valAx>
      <c:spPr>
        <a:noFill/>
      </c:spPr>
    </c:plotArea>
    <c:plotVisOnly val="1"/>
    <c:dispBlanksAs val="gap"/>
    <c:showDLblsOverMax val="0"/>
  </c:chart>
  <c:spPr>
    <a:noFill/>
    <a:ln>
      <a:noFill/>
    </a:ln>
  </c:spPr>
  <c:txPr>
    <a:bodyPr/>
    <a:lstStyle/>
    <a:p>
      <a:pPr>
        <a:defRPr sz="1200"/>
      </a:pPr>
      <a:endParaRPr lang="cs-CZ"/>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40316924251232"/>
          <c:y val="0.20056121577237968"/>
          <c:w val="0.57423864956852599"/>
          <c:h val="0.60856788411847418"/>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Post-1989 (Satisfaction)</c:v>
                </c:pt>
                <c:pt idx="1">
                  <c:v>Distrust</c:v>
                </c:pt>
                <c:pt idx="2">
                  <c:v>Christianity</c:v>
                </c:pt>
                <c:pt idx="3">
                  <c:v>Left-right (left)</c:v>
                </c:pt>
                <c:pt idx="4">
                  <c:v>Materialism</c:v>
                </c:pt>
              </c:strCache>
            </c:strRef>
          </c:cat>
          <c:val>
            <c:numRef>
              <c:f>bar_chart!$B$35:$B$39</c:f>
              <c:numCache>
                <c:formatCode>0.00</c:formatCode>
                <c:ptCount val="5"/>
                <c:pt idx="0">
                  <c:v>2.081121</c:v>
                </c:pt>
                <c:pt idx="1">
                  <c:v>3.2179289999999998</c:v>
                </c:pt>
                <c:pt idx="2">
                  <c:v>2.4749669999999999</c:v>
                </c:pt>
                <c:pt idx="3">
                  <c:v>2.871807</c:v>
                </c:pt>
                <c:pt idx="4">
                  <c:v>3.1353140000000002</c:v>
                </c:pt>
              </c:numCache>
            </c:numRef>
          </c:val>
          <c:extLst>
            <c:ext xmlns:c16="http://schemas.microsoft.com/office/drawing/2014/chart" uri="{C3380CC4-5D6E-409C-BE32-E72D297353CC}">
              <c16:uniqueId val="{00000000-56F1-4A5C-B62C-90D573D695A0}"/>
            </c:ext>
          </c:extLst>
        </c:ser>
        <c:ser>
          <c:idx val="3"/>
          <c:order val="1"/>
          <c:tx>
            <c:strRef>
              <c:f>bar_chart!$C$34</c:f>
              <c:strCache>
                <c:ptCount val="1"/>
                <c:pt idx="0">
                  <c:v>Young liberals</c:v>
                </c:pt>
              </c:strCache>
            </c:strRef>
          </c:tx>
          <c:spPr>
            <a:ln>
              <a:solidFill>
                <a:schemeClr val="accent4"/>
              </a:solidFill>
            </a:ln>
          </c:spPr>
          <c:marker>
            <c:symbol val="none"/>
          </c:marker>
          <c:dLbls>
            <c:delete val="1"/>
          </c:dLbls>
          <c:cat>
            <c:strRef>
              <c:f>bar_chart!$A$35:$A$39</c:f>
              <c:strCache>
                <c:ptCount val="5"/>
                <c:pt idx="0">
                  <c:v>Post-1989 (Satisfaction)</c:v>
                </c:pt>
                <c:pt idx="1">
                  <c:v>Distrust</c:v>
                </c:pt>
                <c:pt idx="2">
                  <c:v>Christianity</c:v>
                </c:pt>
                <c:pt idx="3">
                  <c:v>Left-right (left)</c:v>
                </c:pt>
                <c:pt idx="4">
                  <c:v>Materialism</c:v>
                </c:pt>
              </c:strCache>
            </c:strRef>
          </c:cat>
          <c:val>
            <c:numRef>
              <c:f>bar_chart!$C$35:$C$39</c:f>
              <c:numCache>
                <c:formatCode>0.00</c:formatCode>
                <c:ptCount val="5"/>
                <c:pt idx="0">
                  <c:v>2.7919160000000001</c:v>
                </c:pt>
                <c:pt idx="1">
                  <c:v>2.5795270000000001</c:v>
                </c:pt>
                <c:pt idx="2">
                  <c:v>2.5412750000000002</c:v>
                </c:pt>
                <c:pt idx="3">
                  <c:v>2.4732500000000002</c:v>
                </c:pt>
                <c:pt idx="4">
                  <c:v>2.6550060000000002</c:v>
                </c:pt>
              </c:numCache>
            </c:numRef>
          </c:val>
          <c:extLst>
            <c:ext xmlns:c16="http://schemas.microsoft.com/office/drawing/2014/chart" uri="{C3380CC4-5D6E-409C-BE32-E72D297353CC}">
              <c16:uniqueId val="{00000001-56F1-4A5C-B62C-90D573D695A0}"/>
            </c:ext>
          </c:extLst>
        </c:ser>
        <c:dLbls>
          <c:showLegendKey val="0"/>
          <c:showVal val="1"/>
          <c:showCatName val="0"/>
          <c:showSerName val="0"/>
          <c:showPercent val="0"/>
          <c:showBubbleSize val="0"/>
        </c:dLbls>
        <c:axId val="485449928"/>
        <c:axId val="485450320"/>
      </c:radarChart>
      <c:catAx>
        <c:axId val="485449928"/>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85450320"/>
        <c:crosses val="autoZero"/>
        <c:auto val="1"/>
        <c:lblAlgn val="ctr"/>
        <c:lblOffset val="100"/>
        <c:noMultiLvlLbl val="0"/>
      </c:catAx>
      <c:valAx>
        <c:axId val="485450320"/>
        <c:scaling>
          <c:orientation val="minMax"/>
          <c:max val="4"/>
          <c:min val="0"/>
        </c:scaling>
        <c:delete val="1"/>
        <c:axPos val="l"/>
        <c:majorGridlines/>
        <c:numFmt formatCode="0.00" sourceLinked="1"/>
        <c:majorTickMark val="out"/>
        <c:minorTickMark val="none"/>
        <c:tickLblPos val="nextTo"/>
        <c:crossAx val="485449928"/>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046665175835"/>
          <c:y val="0.17514464847595709"/>
          <c:w val="0.61370058201424227"/>
          <c:h val="0.66137447188099507"/>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Globalization (in favour)</c:v>
                </c:pt>
                <c:pt idx="1">
                  <c:v>Immigration (threatens)</c:v>
                </c:pt>
                <c:pt idx="2">
                  <c:v>Abroad (in favour)</c:v>
                </c:pt>
                <c:pt idx="3">
                  <c:v>Nationalism</c:v>
                </c:pt>
                <c:pt idx="4">
                  <c:v>Interest in politics</c:v>
                </c:pt>
              </c:strCache>
            </c:strRef>
          </c:cat>
          <c:val>
            <c:numRef>
              <c:f>bar_chart!$B$35:$B$39</c:f>
              <c:numCache>
                <c:formatCode>0.00</c:formatCode>
                <c:ptCount val="5"/>
                <c:pt idx="0">
                  <c:v>2.0716969999999999</c:v>
                </c:pt>
                <c:pt idx="1">
                  <c:v>2.9082340000000002</c:v>
                </c:pt>
                <c:pt idx="2">
                  <c:v>2.7177980000000002</c:v>
                </c:pt>
                <c:pt idx="3">
                  <c:v>2.8732540000000002</c:v>
                </c:pt>
                <c:pt idx="4">
                  <c:v>2.7048009999999998</c:v>
                </c:pt>
              </c:numCache>
            </c:numRef>
          </c:val>
          <c:extLst>
            <c:ext xmlns:c16="http://schemas.microsoft.com/office/drawing/2014/chart" uri="{C3380CC4-5D6E-409C-BE32-E72D297353CC}">
              <c16:uniqueId val="{00000000-C95B-46AD-8D82-CF9067155D81}"/>
            </c:ext>
          </c:extLst>
        </c:ser>
        <c:ser>
          <c:idx val="3"/>
          <c:order val="1"/>
          <c:tx>
            <c:strRef>
              <c:f>bar_chart!$C$34</c:f>
              <c:strCache>
                <c:ptCount val="1"/>
                <c:pt idx="0">
                  <c:v>Young liberals</c:v>
                </c:pt>
              </c:strCache>
            </c:strRef>
          </c:tx>
          <c:spPr>
            <a:ln>
              <a:solidFill>
                <a:schemeClr val="accent4"/>
              </a:solidFill>
            </a:ln>
          </c:spPr>
          <c:marker>
            <c:symbol val="none"/>
          </c:marker>
          <c:dLbls>
            <c:delete val="1"/>
          </c:dLbls>
          <c:cat>
            <c:strRef>
              <c:f>bar_chart!$A$35:$A$39</c:f>
              <c:strCache>
                <c:ptCount val="5"/>
                <c:pt idx="0">
                  <c:v>Globalization (in favour)</c:v>
                </c:pt>
                <c:pt idx="1">
                  <c:v>Immigration (threatens)</c:v>
                </c:pt>
                <c:pt idx="2">
                  <c:v>Abroad (in favour)</c:v>
                </c:pt>
                <c:pt idx="3">
                  <c:v>Nationalism</c:v>
                </c:pt>
                <c:pt idx="4">
                  <c:v>Interest in politics</c:v>
                </c:pt>
              </c:strCache>
            </c:strRef>
          </c:cat>
          <c:val>
            <c:numRef>
              <c:f>bar_chart!$C$35:$C$39</c:f>
              <c:numCache>
                <c:formatCode>0.00</c:formatCode>
                <c:ptCount val="5"/>
                <c:pt idx="0">
                  <c:v>2.4303119999999998</c:v>
                </c:pt>
                <c:pt idx="1">
                  <c:v>1.90072</c:v>
                </c:pt>
                <c:pt idx="2">
                  <c:v>3.3269039999999999</c:v>
                </c:pt>
                <c:pt idx="3">
                  <c:v>2.158601</c:v>
                </c:pt>
                <c:pt idx="4">
                  <c:v>2.8740510000000001</c:v>
                </c:pt>
              </c:numCache>
            </c:numRef>
          </c:val>
          <c:extLst>
            <c:ext xmlns:c16="http://schemas.microsoft.com/office/drawing/2014/chart" uri="{C3380CC4-5D6E-409C-BE32-E72D297353CC}">
              <c16:uniqueId val="{00000001-C95B-46AD-8D82-CF9067155D81}"/>
            </c:ext>
          </c:extLst>
        </c:ser>
        <c:dLbls>
          <c:showLegendKey val="0"/>
          <c:showVal val="1"/>
          <c:showCatName val="0"/>
          <c:showSerName val="0"/>
          <c:showPercent val="0"/>
          <c:showBubbleSize val="0"/>
        </c:dLbls>
        <c:axId val="489342176"/>
        <c:axId val="489339824"/>
      </c:radarChart>
      <c:catAx>
        <c:axId val="489342176"/>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89339824"/>
        <c:crosses val="autoZero"/>
        <c:auto val="1"/>
        <c:lblAlgn val="ctr"/>
        <c:lblOffset val="100"/>
        <c:noMultiLvlLbl val="0"/>
      </c:catAx>
      <c:valAx>
        <c:axId val="489339824"/>
        <c:scaling>
          <c:orientation val="minMax"/>
          <c:max val="4"/>
          <c:min val="0"/>
        </c:scaling>
        <c:delete val="1"/>
        <c:axPos val="l"/>
        <c:majorGridlines/>
        <c:numFmt formatCode="0.00" sourceLinked="1"/>
        <c:majorTickMark val="out"/>
        <c:minorTickMark val="none"/>
        <c:tickLblPos val="nextTo"/>
        <c:crossAx val="489342176"/>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2064683695122"/>
          <c:y val="3.3181799182417801E-2"/>
          <c:w val="0.66082991876366981"/>
          <c:h val="0.91383252104563584"/>
        </c:manualLayout>
      </c:layout>
      <c:pieChart>
        <c:varyColors val="1"/>
        <c:ser>
          <c:idx val="0"/>
          <c:order val="0"/>
          <c:spPr>
            <a:solidFill>
              <a:schemeClr val="bg1">
                <a:lumMod val="85000"/>
              </a:schemeClr>
            </a:solidFill>
          </c:spPr>
          <c:explosion val="7"/>
          <c:dPt>
            <c:idx val="0"/>
            <c:bubble3D val="0"/>
            <c:spPr>
              <a:solidFill>
                <a:schemeClr val="bg1">
                  <a:lumMod val="75000"/>
                </a:schemeClr>
              </a:solidFill>
            </c:spPr>
            <c:extLst>
              <c:ext xmlns:c16="http://schemas.microsoft.com/office/drawing/2014/chart" uri="{C3380CC4-5D6E-409C-BE32-E72D297353CC}">
                <c16:uniqueId val="{00000001-C678-42F5-82DD-865976790280}"/>
              </c:ext>
            </c:extLst>
          </c:dPt>
          <c:dPt>
            <c:idx val="1"/>
            <c:bubble3D val="0"/>
            <c:spPr>
              <a:solidFill>
                <a:schemeClr val="bg1">
                  <a:lumMod val="75000"/>
                </a:schemeClr>
              </a:solidFill>
            </c:spPr>
            <c:extLst>
              <c:ext xmlns:c16="http://schemas.microsoft.com/office/drawing/2014/chart" uri="{C3380CC4-5D6E-409C-BE32-E72D297353CC}">
                <c16:uniqueId val="{00000003-C678-42F5-82DD-865976790280}"/>
              </c:ext>
            </c:extLst>
          </c:dPt>
          <c:dPt>
            <c:idx val="2"/>
            <c:bubble3D val="0"/>
            <c:spPr>
              <a:solidFill>
                <a:schemeClr val="bg1">
                  <a:lumMod val="75000"/>
                </a:schemeClr>
              </a:solidFill>
            </c:spPr>
            <c:extLst>
              <c:ext xmlns:c16="http://schemas.microsoft.com/office/drawing/2014/chart" uri="{C3380CC4-5D6E-409C-BE32-E72D297353CC}">
                <c16:uniqueId val="{00000005-C678-42F5-82DD-865976790280}"/>
              </c:ext>
            </c:extLst>
          </c:dPt>
          <c:dPt>
            <c:idx val="3"/>
            <c:bubble3D val="0"/>
            <c:spPr>
              <a:solidFill>
                <a:schemeClr val="accent5"/>
              </a:solidFill>
            </c:spPr>
            <c:extLst>
              <c:ext xmlns:c16="http://schemas.microsoft.com/office/drawing/2014/chart" uri="{C3380CC4-5D6E-409C-BE32-E72D297353CC}">
                <c16:uniqueId val="{00000007-C678-42F5-82DD-865976790280}"/>
              </c:ext>
            </c:extLst>
          </c:dPt>
          <c:dPt>
            <c:idx val="4"/>
            <c:bubble3D val="0"/>
            <c:spPr>
              <a:solidFill>
                <a:schemeClr val="bg1">
                  <a:lumMod val="75000"/>
                </a:schemeClr>
              </a:solidFill>
            </c:spPr>
            <c:extLst>
              <c:ext xmlns:c16="http://schemas.microsoft.com/office/drawing/2014/chart" uri="{C3380CC4-5D6E-409C-BE32-E72D297353CC}">
                <c16:uniqueId val="{00000009-C678-42F5-82DD-865976790280}"/>
              </c:ext>
            </c:extLst>
          </c:dPt>
          <c:dPt>
            <c:idx val="5"/>
            <c:bubble3D val="0"/>
            <c:spPr>
              <a:solidFill>
                <a:schemeClr val="bg1">
                  <a:lumMod val="75000"/>
                </a:schemeClr>
              </a:solidFill>
            </c:spPr>
            <c:extLst>
              <c:ext xmlns:c16="http://schemas.microsoft.com/office/drawing/2014/chart" uri="{C3380CC4-5D6E-409C-BE32-E72D297353CC}">
                <c16:uniqueId val="{0000000B-C678-42F5-82DD-865976790280}"/>
              </c:ext>
            </c:extLst>
          </c:dPt>
          <c:dLbls>
            <c:delete val="1"/>
          </c:dLbls>
          <c:cat>
            <c:numRef>
              <c:f>pie_chart!$A$4:$A$9</c:f>
              <c:numCache>
                <c:formatCode>General</c:formatCode>
                <c:ptCount val="6"/>
                <c:pt idx="0">
                  <c:v>1</c:v>
                </c:pt>
                <c:pt idx="1">
                  <c:v>2</c:v>
                </c:pt>
                <c:pt idx="2">
                  <c:v>3</c:v>
                </c:pt>
                <c:pt idx="3">
                  <c:v>4</c:v>
                </c:pt>
                <c:pt idx="4">
                  <c:v>5</c:v>
                </c:pt>
                <c:pt idx="5">
                  <c:v>6</c:v>
                </c:pt>
              </c:numCache>
            </c:numRef>
          </c:cat>
          <c:val>
            <c:numRef>
              <c:f>pie_chart!$B$4:$B$9</c:f>
              <c:numCache>
                <c:formatCode>0%</c:formatCode>
                <c:ptCount val="6"/>
                <c:pt idx="0">
                  <c:v>7.8678206136900075E-2</c:v>
                </c:pt>
                <c:pt idx="1">
                  <c:v>0.35719905586152634</c:v>
                </c:pt>
                <c:pt idx="2">
                  <c:v>0.15656963021243114</c:v>
                </c:pt>
                <c:pt idx="3">
                  <c:v>0.10464201416207711</c:v>
                </c:pt>
                <c:pt idx="4">
                  <c:v>0.16286388670338317</c:v>
                </c:pt>
                <c:pt idx="5">
                  <c:v>0.14004720692368214</c:v>
                </c:pt>
              </c:numCache>
            </c:numRef>
          </c:val>
          <c:extLst>
            <c:ext xmlns:c16="http://schemas.microsoft.com/office/drawing/2014/chart" uri="{C3380CC4-5D6E-409C-BE32-E72D297353CC}">
              <c16:uniqueId val="{0000000C-C678-42F5-82DD-865976790280}"/>
            </c:ext>
          </c:extLst>
        </c:ser>
        <c:dLbls>
          <c:showLegendKey val="0"/>
          <c:showVal val="1"/>
          <c:showCatName val="0"/>
          <c:showSerName val="0"/>
          <c:showPercent val="0"/>
          <c:showBubbleSize val="0"/>
          <c:showLeaderLines val="1"/>
        </c:dLbls>
        <c:firstSliceAng val="360"/>
      </c:pieChart>
    </c:plotArea>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24298383258407"/>
          <c:y val="5.8890570585484581E-2"/>
          <c:w val="0.66082991876366981"/>
          <c:h val="0.91383252104563584"/>
        </c:manualLayout>
      </c:layout>
      <c:pieChart>
        <c:varyColors val="1"/>
        <c:ser>
          <c:idx val="0"/>
          <c:order val="0"/>
          <c:spPr>
            <a:solidFill>
              <a:schemeClr val="bg1">
                <a:lumMod val="85000"/>
              </a:schemeClr>
            </a:solidFill>
          </c:spPr>
          <c:dPt>
            <c:idx val="0"/>
            <c:bubble3D val="0"/>
            <c:spPr>
              <a:solidFill>
                <a:schemeClr val="accent5">
                  <a:lumMod val="40000"/>
                  <a:lumOff val="60000"/>
                </a:schemeClr>
              </a:solidFill>
            </c:spPr>
            <c:extLst>
              <c:ext xmlns:c16="http://schemas.microsoft.com/office/drawing/2014/chart" uri="{C3380CC4-5D6E-409C-BE32-E72D297353CC}">
                <c16:uniqueId val="{00000001-DBD7-45A4-B94B-2DF310F2CDC1}"/>
              </c:ext>
            </c:extLst>
          </c:dPt>
          <c:dPt>
            <c:idx val="1"/>
            <c:bubble3D val="0"/>
            <c:explosion val="21"/>
            <c:spPr>
              <a:solidFill>
                <a:srgbClr val="FF0000"/>
              </a:solidFill>
            </c:spPr>
            <c:extLst>
              <c:ext xmlns:c16="http://schemas.microsoft.com/office/drawing/2014/chart" uri="{C3380CC4-5D6E-409C-BE32-E72D297353CC}">
                <c16:uniqueId val="{00000003-DBD7-45A4-B94B-2DF310F2CDC1}"/>
              </c:ext>
            </c:extLst>
          </c:dPt>
          <c:dPt>
            <c:idx val="2"/>
            <c:bubble3D val="0"/>
            <c:spPr>
              <a:solidFill>
                <a:schemeClr val="accent5">
                  <a:lumMod val="75000"/>
                </a:schemeClr>
              </a:solidFill>
            </c:spPr>
            <c:extLst>
              <c:ext xmlns:c16="http://schemas.microsoft.com/office/drawing/2014/chart" uri="{C3380CC4-5D6E-409C-BE32-E72D297353CC}">
                <c16:uniqueId val="{00000005-DBD7-45A4-B94B-2DF310F2CDC1}"/>
              </c:ext>
            </c:extLst>
          </c:dPt>
          <c:dPt>
            <c:idx val="3"/>
            <c:bubble3D val="0"/>
            <c:spPr>
              <a:solidFill>
                <a:schemeClr val="accent2">
                  <a:lumMod val="75000"/>
                </a:schemeClr>
              </a:solidFill>
            </c:spPr>
            <c:extLst>
              <c:ext xmlns:c16="http://schemas.microsoft.com/office/drawing/2014/chart" uri="{C3380CC4-5D6E-409C-BE32-E72D297353CC}">
                <c16:uniqueId val="{00000007-DBD7-45A4-B94B-2DF310F2CDC1}"/>
              </c:ext>
            </c:extLst>
          </c:dPt>
          <c:dPt>
            <c:idx val="4"/>
            <c:bubble3D val="0"/>
            <c:spPr>
              <a:solidFill>
                <a:schemeClr val="accent6"/>
              </a:solidFill>
            </c:spPr>
            <c:extLst>
              <c:ext xmlns:c16="http://schemas.microsoft.com/office/drawing/2014/chart" uri="{C3380CC4-5D6E-409C-BE32-E72D297353CC}">
                <c16:uniqueId val="{00000009-DBD7-45A4-B94B-2DF310F2CDC1}"/>
              </c:ext>
            </c:extLst>
          </c:dPt>
          <c:dPt>
            <c:idx val="5"/>
            <c:bubble3D val="0"/>
            <c:spPr>
              <a:solidFill>
                <a:schemeClr val="accent5">
                  <a:lumMod val="50000"/>
                </a:schemeClr>
              </a:solidFill>
            </c:spPr>
            <c:extLst>
              <c:ext xmlns:c16="http://schemas.microsoft.com/office/drawing/2014/chart" uri="{C3380CC4-5D6E-409C-BE32-E72D297353CC}">
                <c16:uniqueId val="{0000000B-DBD7-45A4-B94B-2DF310F2CDC1}"/>
              </c:ext>
            </c:extLst>
          </c:dPt>
          <c:dLbls>
            <c:dLbl>
              <c:idx val="0"/>
              <c:spPr>
                <a:noFill/>
                <a:ln>
                  <a:noFill/>
                </a:ln>
                <a:effectLst/>
              </c:spPr>
              <c:txPr>
                <a:bodyPr wrap="square" lIns="38100" tIns="19050" rIns="38100" bIns="19050" anchor="ctr">
                  <a:spAutoFit/>
                </a:bodyPr>
                <a:lstStyle/>
                <a:p>
                  <a:pPr>
                    <a:defRPr sz="1400" b="1">
                      <a:solidFill>
                        <a:schemeClr val="accent5">
                          <a:lumMod val="75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1-DBD7-45A4-B94B-2DF310F2CDC1}"/>
                </c:ext>
              </c:extLst>
            </c:dLbl>
            <c:dLbl>
              <c:idx val="1"/>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3-DBD7-45A4-B94B-2DF310F2CDC1}"/>
                </c:ext>
              </c:extLst>
            </c:dLbl>
            <c:dLbl>
              <c:idx val="2"/>
              <c:delete val="1"/>
              <c:extLst>
                <c:ext xmlns:c15="http://schemas.microsoft.com/office/drawing/2012/chart" uri="{CE6537A1-D6FC-4f65-9D91-7224C49458BB}"/>
                <c:ext xmlns:c16="http://schemas.microsoft.com/office/drawing/2014/chart" uri="{C3380CC4-5D6E-409C-BE32-E72D297353CC}">
                  <c16:uniqueId val="{00000005-DBD7-45A4-B94B-2DF310F2CDC1}"/>
                </c:ext>
              </c:extLst>
            </c:dLbl>
            <c:spPr>
              <a:noFill/>
              <a:ln>
                <a:noFill/>
              </a:ln>
              <a:effectLst/>
            </c:spPr>
            <c:txPr>
              <a:bodyPr wrap="square" lIns="38100" tIns="19050" rIns="38100" bIns="19050" anchor="ctr">
                <a:spAutoFit/>
              </a:bodyPr>
              <a:lstStyle/>
              <a:p>
                <a:pPr>
                  <a:defRPr b="1"/>
                </a:pPr>
                <a:endParaRPr lang="cs-CZ"/>
              </a:p>
            </c:txPr>
            <c:showLegendKey val="0"/>
            <c:showVal val="1"/>
            <c:showCatName val="0"/>
            <c:showSerName val="0"/>
            <c:showPercent val="0"/>
            <c:showBubbleSize val="0"/>
            <c:showLeaderLines val="0"/>
            <c:extLst>
              <c:ext xmlns:c15="http://schemas.microsoft.com/office/drawing/2012/chart" uri="{CE6537A1-D6FC-4f65-9D91-7224C49458BB}"/>
            </c:extLst>
          </c:dLbls>
          <c:cat>
            <c:strRef>
              <c:f>pie_chart!$A$12:$A$14</c:f>
              <c:strCache>
                <c:ptCount val="3"/>
                <c:pt idx="0">
                  <c:v>Lower</c:v>
                </c:pt>
                <c:pt idx="1">
                  <c:v>Middle</c:v>
                </c:pt>
                <c:pt idx="2">
                  <c:v>Higher</c:v>
                </c:pt>
              </c:strCache>
            </c:strRef>
          </c:cat>
          <c:val>
            <c:numRef>
              <c:f>pie_chart!$B$12:$B$14</c:f>
              <c:numCache>
                <c:formatCode>0%</c:formatCode>
                <c:ptCount val="3"/>
                <c:pt idx="0">
                  <c:v>0.75939849624060152</c:v>
                </c:pt>
                <c:pt idx="1">
                  <c:v>0.17293233082706766</c:v>
                </c:pt>
                <c:pt idx="2">
                  <c:v>6.7669172932330823E-2</c:v>
                </c:pt>
              </c:numCache>
            </c:numRef>
          </c:val>
          <c:extLst>
            <c:ext xmlns:c16="http://schemas.microsoft.com/office/drawing/2014/chart" uri="{C3380CC4-5D6E-409C-BE32-E72D297353CC}">
              <c16:uniqueId val="{0000000C-DBD7-45A4-B94B-2DF310F2CDC1}"/>
            </c:ext>
          </c:extLst>
        </c:ser>
        <c:dLbls>
          <c:showLegendKey val="0"/>
          <c:showVal val="1"/>
          <c:showCatName val="0"/>
          <c:showSerName val="0"/>
          <c:showPercent val="0"/>
          <c:showBubbleSize val="0"/>
          <c:showLeaderLines val="0"/>
        </c:dLbls>
        <c:firstSliceAng val="360"/>
      </c:pieChart>
    </c:plotArea>
    <c:legend>
      <c:legendPos val="r"/>
      <c:layout>
        <c:manualLayout>
          <c:xMode val="edge"/>
          <c:yMode val="edge"/>
          <c:x val="0.71554598034615391"/>
          <c:y val="0.17963533650164074"/>
          <c:w val="0.25882295561150437"/>
          <c:h val="0.64072865221877107"/>
        </c:manualLayout>
      </c:layout>
      <c:overlay val="0"/>
      <c:txPr>
        <a:bodyPr/>
        <a:lstStyle/>
        <a:p>
          <a:pPr>
            <a:defRPr sz="12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93258776017394"/>
          <c:y val="0.18436774037015968"/>
          <c:w val="0.61640209174691929"/>
          <c:h val="0.75123529064706485"/>
        </c:manualLayout>
      </c:layout>
      <c:doughnutChart>
        <c:varyColors val="1"/>
        <c:ser>
          <c:idx val="0"/>
          <c:order val="0"/>
          <c:spPr>
            <a:solidFill>
              <a:schemeClr val="bg1">
                <a:lumMod val="85000"/>
              </a:schemeClr>
            </a:solidFill>
          </c:spPr>
          <c:dPt>
            <c:idx val="0"/>
            <c:bubble3D val="0"/>
            <c:spPr>
              <a:solidFill>
                <a:schemeClr val="accent5"/>
              </a:solidFill>
            </c:spPr>
            <c:extLst>
              <c:ext xmlns:c16="http://schemas.microsoft.com/office/drawing/2014/chart" uri="{C3380CC4-5D6E-409C-BE32-E72D297353CC}">
                <c16:uniqueId val="{00000001-E0E0-41AA-8498-B349426297F5}"/>
              </c:ext>
            </c:extLst>
          </c:dPt>
          <c:dPt>
            <c:idx val="1"/>
            <c:bubble3D val="0"/>
            <c:extLst>
              <c:ext xmlns:c16="http://schemas.microsoft.com/office/drawing/2014/chart" uri="{C3380CC4-5D6E-409C-BE32-E72D297353CC}">
                <c16:uniqueId val="{00000003-E0E0-41AA-8498-B349426297F5}"/>
              </c:ext>
            </c:extLst>
          </c:dPt>
          <c:dPt>
            <c:idx val="2"/>
            <c:bubble3D val="0"/>
            <c:spPr>
              <a:solidFill>
                <a:schemeClr val="bg1">
                  <a:lumMod val="75000"/>
                </a:schemeClr>
              </a:solidFill>
            </c:spPr>
            <c:extLst>
              <c:ext xmlns:c16="http://schemas.microsoft.com/office/drawing/2014/chart" uri="{C3380CC4-5D6E-409C-BE32-E72D297353CC}">
                <c16:uniqueId val="{00000005-E0E0-41AA-8498-B349426297F5}"/>
              </c:ext>
            </c:extLst>
          </c:dPt>
          <c:dPt>
            <c:idx val="3"/>
            <c:bubble3D val="0"/>
            <c:spPr>
              <a:solidFill>
                <a:schemeClr val="bg1">
                  <a:lumMod val="65000"/>
                </a:schemeClr>
              </a:solidFill>
            </c:spPr>
            <c:extLst>
              <c:ext xmlns:c16="http://schemas.microsoft.com/office/drawing/2014/chart" uri="{C3380CC4-5D6E-409C-BE32-E72D297353CC}">
                <c16:uniqueId val="{00000007-E0E0-41AA-8498-B349426297F5}"/>
              </c:ext>
            </c:extLst>
          </c:dPt>
          <c:dPt>
            <c:idx val="4"/>
            <c:bubble3D val="0"/>
            <c:spPr>
              <a:solidFill>
                <a:srgbClr val="E74C3C"/>
              </a:solidFill>
            </c:spPr>
            <c:extLst>
              <c:ext xmlns:c16="http://schemas.microsoft.com/office/drawing/2014/chart" uri="{C3380CC4-5D6E-409C-BE32-E72D297353CC}">
                <c16:uniqueId val="{00000009-E0E0-41AA-8498-B349426297F5}"/>
              </c:ext>
            </c:extLst>
          </c:dPt>
          <c:dPt>
            <c:idx val="5"/>
            <c:bubble3D val="0"/>
            <c:spPr>
              <a:solidFill>
                <a:srgbClr val="D6C40F"/>
              </a:solidFill>
            </c:spPr>
            <c:extLst>
              <c:ext xmlns:c16="http://schemas.microsoft.com/office/drawing/2014/chart" uri="{C3380CC4-5D6E-409C-BE32-E72D297353CC}">
                <c16:uniqueId val="{0000000B-E0E0-41AA-8498-B349426297F5}"/>
              </c:ext>
            </c:extLst>
          </c:dPt>
          <c:dLbls>
            <c:delete val="1"/>
          </c:dLbls>
          <c:cat>
            <c:strRef>
              <c:f>pie_chart!$A$12:$A$15</c:f>
              <c:strCache>
                <c:ptCount val="4"/>
                <c:pt idx="0">
                  <c:v>Definitely yes</c:v>
                </c:pt>
                <c:pt idx="1">
                  <c:v>Rather yes</c:v>
                </c:pt>
                <c:pt idx="2">
                  <c:v>Rather not</c:v>
                </c:pt>
                <c:pt idx="3">
                  <c:v>Definitely not</c:v>
                </c:pt>
              </c:strCache>
            </c:strRef>
          </c:cat>
          <c:val>
            <c:numRef>
              <c:f>pie_chart!$B$12:$B$15</c:f>
              <c:numCache>
                <c:formatCode>0%</c:formatCode>
                <c:ptCount val="4"/>
                <c:pt idx="0">
                  <c:v>0.2781954887218045</c:v>
                </c:pt>
                <c:pt idx="1">
                  <c:v>0.20300751879699247</c:v>
                </c:pt>
                <c:pt idx="2">
                  <c:v>0.31578947368421051</c:v>
                </c:pt>
                <c:pt idx="3">
                  <c:v>0.20300751879699247</c:v>
                </c:pt>
              </c:numCache>
            </c:numRef>
          </c:val>
          <c:extLst>
            <c:ext xmlns:c16="http://schemas.microsoft.com/office/drawing/2014/chart" uri="{C3380CC4-5D6E-409C-BE32-E72D297353CC}">
              <c16:uniqueId val="{0000000C-E0E0-41AA-8498-B349426297F5}"/>
            </c:ext>
          </c:extLst>
        </c:ser>
        <c:dLbls>
          <c:showLegendKey val="0"/>
          <c:showVal val="1"/>
          <c:showCatName val="0"/>
          <c:showSerName val="0"/>
          <c:showPercent val="0"/>
          <c:showBubbleSize val="0"/>
          <c:showLeaderLines val="1"/>
        </c:dLbls>
        <c:firstSliceAng val="0"/>
        <c:holeSize val="50"/>
      </c:doughnutChart>
    </c:plotArea>
    <c:legend>
      <c:legendPos val="t"/>
      <c:layout>
        <c:manualLayout>
          <c:xMode val="edge"/>
          <c:yMode val="edge"/>
          <c:x val="5.6145969313321692E-2"/>
          <c:y val="2.4041669703426128E-2"/>
          <c:w val="0.87869602360981669"/>
          <c:h val="0.14226074358171031"/>
        </c:manualLayout>
      </c:layout>
      <c:overlay val="0"/>
      <c:txPr>
        <a:bodyPr/>
        <a:lstStyle/>
        <a:p>
          <a:pPr>
            <a:defRPr sz="14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93258776017394"/>
          <c:y val="0.18436774037015968"/>
          <c:w val="0.61311432121776932"/>
          <c:h val="0.74722834569649366"/>
        </c:manualLayout>
      </c:layout>
      <c:doughnutChart>
        <c:varyColors val="1"/>
        <c:ser>
          <c:idx val="0"/>
          <c:order val="0"/>
          <c:spPr>
            <a:solidFill>
              <a:schemeClr val="bg1">
                <a:lumMod val="85000"/>
              </a:schemeClr>
            </a:solidFill>
          </c:spPr>
          <c:dPt>
            <c:idx val="0"/>
            <c:bubble3D val="0"/>
            <c:spPr>
              <a:solidFill>
                <a:schemeClr val="accent5"/>
              </a:solidFill>
            </c:spPr>
            <c:extLst>
              <c:ext xmlns:c16="http://schemas.microsoft.com/office/drawing/2014/chart" uri="{C3380CC4-5D6E-409C-BE32-E72D297353CC}">
                <c16:uniqueId val="{00000001-6F5C-4CE9-A242-8063562ECC4F}"/>
              </c:ext>
            </c:extLst>
          </c:dPt>
          <c:dPt>
            <c:idx val="1"/>
            <c:bubble3D val="0"/>
            <c:spPr>
              <a:solidFill>
                <a:schemeClr val="accent5">
                  <a:lumMod val="60000"/>
                  <a:lumOff val="40000"/>
                </a:schemeClr>
              </a:solidFill>
            </c:spPr>
            <c:extLst>
              <c:ext xmlns:c16="http://schemas.microsoft.com/office/drawing/2014/chart" uri="{C3380CC4-5D6E-409C-BE32-E72D297353CC}">
                <c16:uniqueId val="{00000003-6F5C-4CE9-A242-8063562ECC4F}"/>
              </c:ext>
            </c:extLst>
          </c:dPt>
          <c:dPt>
            <c:idx val="2"/>
            <c:bubble3D val="0"/>
            <c:spPr>
              <a:solidFill>
                <a:schemeClr val="bg1">
                  <a:lumMod val="75000"/>
                </a:schemeClr>
              </a:solidFill>
            </c:spPr>
            <c:extLst>
              <c:ext xmlns:c16="http://schemas.microsoft.com/office/drawing/2014/chart" uri="{C3380CC4-5D6E-409C-BE32-E72D297353CC}">
                <c16:uniqueId val="{00000005-6F5C-4CE9-A242-8063562ECC4F}"/>
              </c:ext>
            </c:extLst>
          </c:dPt>
          <c:dPt>
            <c:idx val="3"/>
            <c:bubble3D val="0"/>
            <c:spPr>
              <a:solidFill>
                <a:schemeClr val="bg1">
                  <a:lumMod val="65000"/>
                </a:schemeClr>
              </a:solidFill>
            </c:spPr>
            <c:extLst>
              <c:ext xmlns:c16="http://schemas.microsoft.com/office/drawing/2014/chart" uri="{C3380CC4-5D6E-409C-BE32-E72D297353CC}">
                <c16:uniqueId val="{00000007-6F5C-4CE9-A242-8063562ECC4F}"/>
              </c:ext>
            </c:extLst>
          </c:dPt>
          <c:dPt>
            <c:idx val="4"/>
            <c:bubble3D val="0"/>
            <c:spPr>
              <a:solidFill>
                <a:srgbClr val="E74C3C"/>
              </a:solidFill>
            </c:spPr>
            <c:extLst>
              <c:ext xmlns:c16="http://schemas.microsoft.com/office/drawing/2014/chart" uri="{C3380CC4-5D6E-409C-BE32-E72D297353CC}">
                <c16:uniqueId val="{00000009-6F5C-4CE9-A242-8063562ECC4F}"/>
              </c:ext>
            </c:extLst>
          </c:dPt>
          <c:dPt>
            <c:idx val="5"/>
            <c:bubble3D val="0"/>
            <c:spPr>
              <a:solidFill>
                <a:srgbClr val="D6C40F"/>
              </a:solidFill>
            </c:spPr>
            <c:extLst>
              <c:ext xmlns:c16="http://schemas.microsoft.com/office/drawing/2014/chart" uri="{C3380CC4-5D6E-409C-BE32-E72D297353CC}">
                <c16:uniqueId val="{0000000B-6F5C-4CE9-A242-8063562ECC4F}"/>
              </c:ext>
            </c:extLst>
          </c:dPt>
          <c:dLbls>
            <c:delete val="1"/>
          </c:dLbls>
          <c:cat>
            <c:strRef>
              <c:f>pie_chart!$A$12:$A$15</c:f>
              <c:strCache>
                <c:ptCount val="4"/>
                <c:pt idx="0">
                  <c:v>Definitely yes</c:v>
                </c:pt>
                <c:pt idx="1">
                  <c:v>Rather yes</c:v>
                </c:pt>
                <c:pt idx="2">
                  <c:v>Rather not</c:v>
                </c:pt>
                <c:pt idx="3">
                  <c:v>Definitely not</c:v>
                </c:pt>
              </c:strCache>
            </c:strRef>
          </c:cat>
          <c:val>
            <c:numRef>
              <c:f>pie_chart!$B$12:$B$15</c:f>
              <c:numCache>
                <c:formatCode>0%</c:formatCode>
                <c:ptCount val="4"/>
                <c:pt idx="0">
                  <c:v>0.2781954887218045</c:v>
                </c:pt>
                <c:pt idx="1">
                  <c:v>0.20300751879699247</c:v>
                </c:pt>
                <c:pt idx="2">
                  <c:v>0.31578947368421051</c:v>
                </c:pt>
                <c:pt idx="3">
                  <c:v>0.20300751879699247</c:v>
                </c:pt>
              </c:numCache>
            </c:numRef>
          </c:val>
          <c:extLst>
            <c:ext xmlns:c16="http://schemas.microsoft.com/office/drawing/2014/chart" uri="{C3380CC4-5D6E-409C-BE32-E72D297353CC}">
              <c16:uniqueId val="{0000000C-6F5C-4CE9-A242-8063562ECC4F}"/>
            </c:ext>
          </c:extLst>
        </c:ser>
        <c:dLbls>
          <c:showLegendKey val="0"/>
          <c:showVal val="1"/>
          <c:showCatName val="0"/>
          <c:showSerName val="0"/>
          <c:showPercent val="0"/>
          <c:showBubbleSize val="0"/>
          <c:showLeaderLines val="1"/>
        </c:dLbls>
        <c:firstSliceAng val="0"/>
        <c:holeSize val="50"/>
      </c:doughnutChart>
    </c:plotArea>
    <c:legend>
      <c:legendPos val="t"/>
      <c:layout>
        <c:manualLayout>
          <c:xMode val="edge"/>
          <c:yMode val="edge"/>
          <c:x val="5.6145969313321692E-2"/>
          <c:y val="2.4041669703426128E-2"/>
          <c:w val="0.87869602360981669"/>
          <c:h val="0.14226074358171031"/>
        </c:manualLayout>
      </c:layout>
      <c:overlay val="0"/>
      <c:txPr>
        <a:bodyPr/>
        <a:lstStyle/>
        <a:p>
          <a:pPr>
            <a:defRPr sz="14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046665175835"/>
          <c:y val="0.17514464847595709"/>
          <c:w val="0.61370058201424227"/>
          <c:h val="0.66137447188099507"/>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bar_chart!$B$35:$B$39</c:f>
              <c:numCache>
                <c:formatCode>0.00</c:formatCode>
                <c:ptCount val="5"/>
                <c:pt idx="0">
                  <c:v>2.7119110000000002</c:v>
                </c:pt>
                <c:pt idx="1">
                  <c:v>3.095116</c:v>
                </c:pt>
                <c:pt idx="2">
                  <c:v>3.0106250000000001</c:v>
                </c:pt>
                <c:pt idx="3">
                  <c:v>3.02217</c:v>
                </c:pt>
                <c:pt idx="4">
                  <c:v>2.1208339999999999</c:v>
                </c:pt>
              </c:numCache>
            </c:numRef>
          </c:val>
          <c:extLst>
            <c:ext xmlns:c16="http://schemas.microsoft.com/office/drawing/2014/chart" uri="{C3380CC4-5D6E-409C-BE32-E72D297353CC}">
              <c16:uniqueId val="{00000000-3B48-45FE-A81D-D3E749341A29}"/>
            </c:ext>
          </c:extLst>
        </c:ser>
        <c:ser>
          <c:idx val="3"/>
          <c:order val="1"/>
          <c:tx>
            <c:strRef>
              <c:f>bar_chart!$C$34</c:f>
              <c:strCache>
                <c:ptCount val="1"/>
                <c:pt idx="0">
                  <c:v>Ageing authoritarians</c:v>
                </c:pt>
              </c:strCache>
            </c:strRef>
          </c:tx>
          <c:spPr>
            <a:ln>
              <a:solidFill>
                <a:schemeClr val="accent5"/>
              </a:solidFill>
            </a:ln>
          </c:spPr>
          <c:marker>
            <c:symbol val="none"/>
          </c:marker>
          <c:dLbls>
            <c:delete val="1"/>
          </c:dLbls>
          <c:cat>
            <c:strRef>
              <c:f>bar_chart!$A$35:$A$39</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bar_chart!$C$35:$C$39</c:f>
              <c:numCache>
                <c:formatCode>0.00</c:formatCode>
                <c:ptCount val="5"/>
                <c:pt idx="0">
                  <c:v>3.512054</c:v>
                </c:pt>
                <c:pt idx="1">
                  <c:v>3.5687540000000002</c:v>
                </c:pt>
                <c:pt idx="2">
                  <c:v>3.426447</c:v>
                </c:pt>
                <c:pt idx="3">
                  <c:v>3.335801</c:v>
                </c:pt>
                <c:pt idx="4">
                  <c:v>2.149457</c:v>
                </c:pt>
              </c:numCache>
            </c:numRef>
          </c:val>
          <c:extLst>
            <c:ext xmlns:c16="http://schemas.microsoft.com/office/drawing/2014/chart" uri="{C3380CC4-5D6E-409C-BE32-E72D297353CC}">
              <c16:uniqueId val="{00000001-3B48-45FE-A81D-D3E749341A29}"/>
            </c:ext>
          </c:extLst>
        </c:ser>
        <c:dLbls>
          <c:showLegendKey val="0"/>
          <c:showVal val="1"/>
          <c:showCatName val="0"/>
          <c:showSerName val="0"/>
          <c:showPercent val="0"/>
          <c:showBubbleSize val="0"/>
        </c:dLbls>
        <c:axId val="489349624"/>
        <c:axId val="489277408"/>
      </c:radarChart>
      <c:catAx>
        <c:axId val="489349624"/>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89277408"/>
        <c:crosses val="autoZero"/>
        <c:auto val="1"/>
        <c:lblAlgn val="ctr"/>
        <c:lblOffset val="100"/>
        <c:noMultiLvlLbl val="0"/>
      </c:catAx>
      <c:valAx>
        <c:axId val="489277408"/>
        <c:scaling>
          <c:orientation val="minMax"/>
          <c:max val="4"/>
          <c:min val="0"/>
        </c:scaling>
        <c:delete val="1"/>
        <c:axPos val="l"/>
        <c:majorGridlines/>
        <c:numFmt formatCode="0.00" sourceLinked="1"/>
        <c:majorTickMark val="out"/>
        <c:minorTickMark val="none"/>
        <c:tickLblPos val="nextTo"/>
        <c:crossAx val="489349624"/>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40316924251232"/>
          <c:y val="0.20056121577237968"/>
          <c:w val="0.57423864956852599"/>
          <c:h val="0.60856788411847418"/>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Post-1989 (Satisfaction)</c:v>
                </c:pt>
                <c:pt idx="1">
                  <c:v>Distrust</c:v>
                </c:pt>
                <c:pt idx="2">
                  <c:v>Christianity</c:v>
                </c:pt>
                <c:pt idx="3">
                  <c:v>Left-right (left)</c:v>
                </c:pt>
                <c:pt idx="4">
                  <c:v>Materialism</c:v>
                </c:pt>
              </c:strCache>
            </c:strRef>
          </c:cat>
          <c:val>
            <c:numRef>
              <c:f>bar_chart!$B$35:$B$39</c:f>
              <c:numCache>
                <c:formatCode>0.00</c:formatCode>
                <c:ptCount val="5"/>
                <c:pt idx="0">
                  <c:v>2.081121</c:v>
                </c:pt>
                <c:pt idx="1">
                  <c:v>3.2179289999999998</c:v>
                </c:pt>
                <c:pt idx="2">
                  <c:v>2.4749669999999999</c:v>
                </c:pt>
                <c:pt idx="3">
                  <c:v>2.871807</c:v>
                </c:pt>
                <c:pt idx="4">
                  <c:v>3.1353140000000002</c:v>
                </c:pt>
              </c:numCache>
            </c:numRef>
          </c:val>
          <c:extLst>
            <c:ext xmlns:c16="http://schemas.microsoft.com/office/drawing/2014/chart" uri="{C3380CC4-5D6E-409C-BE32-E72D297353CC}">
              <c16:uniqueId val="{00000000-56F1-4A5C-B62C-90D573D695A0}"/>
            </c:ext>
          </c:extLst>
        </c:ser>
        <c:ser>
          <c:idx val="3"/>
          <c:order val="1"/>
          <c:tx>
            <c:strRef>
              <c:f>bar_chart!$C$34</c:f>
              <c:strCache>
                <c:ptCount val="1"/>
                <c:pt idx="0">
                  <c:v>Ageing authoritarians</c:v>
                </c:pt>
              </c:strCache>
            </c:strRef>
          </c:tx>
          <c:spPr>
            <a:ln>
              <a:solidFill>
                <a:schemeClr val="accent5"/>
              </a:solidFill>
            </a:ln>
          </c:spPr>
          <c:marker>
            <c:symbol val="none"/>
          </c:marker>
          <c:dLbls>
            <c:delete val="1"/>
          </c:dLbls>
          <c:cat>
            <c:strRef>
              <c:f>bar_chart!$A$35:$A$39</c:f>
              <c:strCache>
                <c:ptCount val="5"/>
                <c:pt idx="0">
                  <c:v>Post-1989 (Satisfaction)</c:v>
                </c:pt>
                <c:pt idx="1">
                  <c:v>Distrust</c:v>
                </c:pt>
                <c:pt idx="2">
                  <c:v>Christianity</c:v>
                </c:pt>
                <c:pt idx="3">
                  <c:v>Left-right (left)</c:v>
                </c:pt>
                <c:pt idx="4">
                  <c:v>Materialism</c:v>
                </c:pt>
              </c:strCache>
            </c:strRef>
          </c:cat>
          <c:val>
            <c:numRef>
              <c:f>bar_chart!$C$35:$C$39</c:f>
              <c:numCache>
                <c:formatCode>0.00</c:formatCode>
                <c:ptCount val="5"/>
                <c:pt idx="0">
                  <c:v>1.9329460000000001</c:v>
                </c:pt>
                <c:pt idx="1">
                  <c:v>3.6331760000000002</c:v>
                </c:pt>
                <c:pt idx="2">
                  <c:v>3.526116</c:v>
                </c:pt>
                <c:pt idx="3">
                  <c:v>3.2265250000000001</c:v>
                </c:pt>
                <c:pt idx="4">
                  <c:v>3.6578719999999998</c:v>
                </c:pt>
              </c:numCache>
            </c:numRef>
          </c:val>
          <c:extLst>
            <c:ext xmlns:c16="http://schemas.microsoft.com/office/drawing/2014/chart" uri="{C3380CC4-5D6E-409C-BE32-E72D297353CC}">
              <c16:uniqueId val="{00000001-56F1-4A5C-B62C-90D573D695A0}"/>
            </c:ext>
          </c:extLst>
        </c:ser>
        <c:dLbls>
          <c:showLegendKey val="0"/>
          <c:showVal val="1"/>
          <c:showCatName val="0"/>
          <c:showSerName val="0"/>
          <c:showPercent val="0"/>
          <c:showBubbleSize val="0"/>
        </c:dLbls>
        <c:axId val="489271136"/>
        <c:axId val="489277800"/>
      </c:radarChart>
      <c:catAx>
        <c:axId val="489271136"/>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89277800"/>
        <c:crosses val="autoZero"/>
        <c:auto val="1"/>
        <c:lblAlgn val="ctr"/>
        <c:lblOffset val="100"/>
        <c:noMultiLvlLbl val="0"/>
      </c:catAx>
      <c:valAx>
        <c:axId val="489277800"/>
        <c:scaling>
          <c:orientation val="minMax"/>
          <c:max val="4"/>
          <c:min val="0"/>
        </c:scaling>
        <c:delete val="1"/>
        <c:axPos val="l"/>
        <c:majorGridlines/>
        <c:numFmt formatCode="0.00" sourceLinked="1"/>
        <c:majorTickMark val="out"/>
        <c:minorTickMark val="none"/>
        <c:tickLblPos val="nextTo"/>
        <c:crossAx val="489271136"/>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046665175835"/>
          <c:y val="0.17514464847595709"/>
          <c:w val="0.61370058201424227"/>
          <c:h val="0.66137447188099507"/>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Globalization (in favour)</c:v>
                </c:pt>
                <c:pt idx="1">
                  <c:v>Immigration (threatens)</c:v>
                </c:pt>
                <c:pt idx="2">
                  <c:v>Abroad (in favour)</c:v>
                </c:pt>
                <c:pt idx="3">
                  <c:v>Nationalism</c:v>
                </c:pt>
                <c:pt idx="4">
                  <c:v>Interest in politics</c:v>
                </c:pt>
              </c:strCache>
            </c:strRef>
          </c:cat>
          <c:val>
            <c:numRef>
              <c:f>bar_chart!$B$35:$B$39</c:f>
              <c:numCache>
                <c:formatCode>0.00</c:formatCode>
                <c:ptCount val="5"/>
                <c:pt idx="0">
                  <c:v>2.0716969999999999</c:v>
                </c:pt>
                <c:pt idx="1">
                  <c:v>2.9082340000000002</c:v>
                </c:pt>
                <c:pt idx="2">
                  <c:v>2.7177980000000002</c:v>
                </c:pt>
                <c:pt idx="3">
                  <c:v>2.8732540000000002</c:v>
                </c:pt>
                <c:pt idx="4">
                  <c:v>2.7048009999999998</c:v>
                </c:pt>
              </c:numCache>
            </c:numRef>
          </c:val>
          <c:extLst>
            <c:ext xmlns:c16="http://schemas.microsoft.com/office/drawing/2014/chart" uri="{C3380CC4-5D6E-409C-BE32-E72D297353CC}">
              <c16:uniqueId val="{00000000-C95B-46AD-8D82-CF9067155D81}"/>
            </c:ext>
          </c:extLst>
        </c:ser>
        <c:ser>
          <c:idx val="3"/>
          <c:order val="1"/>
          <c:tx>
            <c:strRef>
              <c:f>bar_chart!$C$34</c:f>
              <c:strCache>
                <c:ptCount val="1"/>
                <c:pt idx="0">
                  <c:v>Ageing authoritarians</c:v>
                </c:pt>
              </c:strCache>
            </c:strRef>
          </c:tx>
          <c:spPr>
            <a:ln>
              <a:solidFill>
                <a:schemeClr val="accent5"/>
              </a:solidFill>
            </a:ln>
          </c:spPr>
          <c:marker>
            <c:symbol val="none"/>
          </c:marker>
          <c:dLbls>
            <c:delete val="1"/>
          </c:dLbls>
          <c:cat>
            <c:strRef>
              <c:f>bar_chart!$A$35:$A$39</c:f>
              <c:strCache>
                <c:ptCount val="5"/>
                <c:pt idx="0">
                  <c:v>Globalization (in favour)</c:v>
                </c:pt>
                <c:pt idx="1">
                  <c:v>Immigration (threatens)</c:v>
                </c:pt>
                <c:pt idx="2">
                  <c:v>Abroad (in favour)</c:v>
                </c:pt>
                <c:pt idx="3">
                  <c:v>Nationalism</c:v>
                </c:pt>
                <c:pt idx="4">
                  <c:v>Interest in politics</c:v>
                </c:pt>
              </c:strCache>
            </c:strRef>
          </c:cat>
          <c:val>
            <c:numRef>
              <c:f>bar_chart!$C$35:$C$39</c:f>
              <c:numCache>
                <c:formatCode>0.00</c:formatCode>
                <c:ptCount val="5"/>
                <c:pt idx="0">
                  <c:v>1.9239820000000001</c:v>
                </c:pt>
                <c:pt idx="1">
                  <c:v>3.455193</c:v>
                </c:pt>
                <c:pt idx="2">
                  <c:v>3.1164559999999999</c:v>
                </c:pt>
                <c:pt idx="3">
                  <c:v>3.4464139999999999</c:v>
                </c:pt>
                <c:pt idx="4">
                  <c:v>3.2559300000000002</c:v>
                </c:pt>
              </c:numCache>
            </c:numRef>
          </c:val>
          <c:extLst>
            <c:ext xmlns:c16="http://schemas.microsoft.com/office/drawing/2014/chart" uri="{C3380CC4-5D6E-409C-BE32-E72D297353CC}">
              <c16:uniqueId val="{00000001-C95B-46AD-8D82-CF9067155D81}"/>
            </c:ext>
          </c:extLst>
        </c:ser>
        <c:dLbls>
          <c:showLegendKey val="0"/>
          <c:showVal val="1"/>
          <c:showCatName val="0"/>
          <c:showSerName val="0"/>
          <c:showPercent val="0"/>
          <c:showBubbleSize val="0"/>
        </c:dLbls>
        <c:axId val="489277016"/>
        <c:axId val="489274664"/>
      </c:radarChart>
      <c:catAx>
        <c:axId val="489277016"/>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89274664"/>
        <c:crosses val="autoZero"/>
        <c:auto val="1"/>
        <c:lblAlgn val="ctr"/>
        <c:lblOffset val="100"/>
        <c:noMultiLvlLbl val="0"/>
      </c:catAx>
      <c:valAx>
        <c:axId val="489274664"/>
        <c:scaling>
          <c:orientation val="minMax"/>
          <c:max val="4"/>
          <c:min val="0"/>
        </c:scaling>
        <c:delete val="1"/>
        <c:axPos val="l"/>
        <c:majorGridlines/>
        <c:numFmt formatCode="0.00" sourceLinked="1"/>
        <c:majorTickMark val="out"/>
        <c:minorTickMark val="none"/>
        <c:tickLblPos val="nextTo"/>
        <c:crossAx val="489277016"/>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2064683695122"/>
          <c:y val="3.3181799182417801E-2"/>
          <c:w val="0.66082991876366981"/>
          <c:h val="0.91383252104563584"/>
        </c:manualLayout>
      </c:layout>
      <c:pieChart>
        <c:varyColors val="1"/>
        <c:ser>
          <c:idx val="0"/>
          <c:order val="0"/>
          <c:spPr>
            <a:solidFill>
              <a:schemeClr val="bg1">
                <a:lumMod val="85000"/>
              </a:schemeClr>
            </a:solidFill>
          </c:spPr>
          <c:explosion val="7"/>
          <c:dPt>
            <c:idx val="0"/>
            <c:bubble3D val="0"/>
            <c:spPr>
              <a:solidFill>
                <a:schemeClr val="bg1">
                  <a:lumMod val="75000"/>
                </a:schemeClr>
              </a:solidFill>
            </c:spPr>
            <c:extLst>
              <c:ext xmlns:c16="http://schemas.microsoft.com/office/drawing/2014/chart" uri="{C3380CC4-5D6E-409C-BE32-E72D297353CC}">
                <c16:uniqueId val="{00000001-C678-42F5-82DD-865976790280}"/>
              </c:ext>
            </c:extLst>
          </c:dPt>
          <c:dPt>
            <c:idx val="1"/>
            <c:bubble3D val="0"/>
            <c:spPr>
              <a:solidFill>
                <a:schemeClr val="bg1">
                  <a:lumMod val="75000"/>
                </a:schemeClr>
              </a:solidFill>
            </c:spPr>
            <c:extLst>
              <c:ext xmlns:c16="http://schemas.microsoft.com/office/drawing/2014/chart" uri="{C3380CC4-5D6E-409C-BE32-E72D297353CC}">
                <c16:uniqueId val="{00000003-C678-42F5-82DD-865976790280}"/>
              </c:ext>
            </c:extLst>
          </c:dPt>
          <c:dPt>
            <c:idx val="2"/>
            <c:bubble3D val="0"/>
            <c:spPr>
              <a:solidFill>
                <a:schemeClr val="bg1">
                  <a:lumMod val="75000"/>
                </a:schemeClr>
              </a:solidFill>
            </c:spPr>
            <c:extLst>
              <c:ext xmlns:c16="http://schemas.microsoft.com/office/drawing/2014/chart" uri="{C3380CC4-5D6E-409C-BE32-E72D297353CC}">
                <c16:uniqueId val="{00000005-C678-42F5-82DD-865976790280}"/>
              </c:ext>
            </c:extLst>
          </c:dPt>
          <c:dPt>
            <c:idx val="3"/>
            <c:bubble3D val="0"/>
            <c:spPr>
              <a:solidFill>
                <a:schemeClr val="bg1">
                  <a:lumMod val="75000"/>
                </a:schemeClr>
              </a:solidFill>
            </c:spPr>
            <c:extLst>
              <c:ext xmlns:c16="http://schemas.microsoft.com/office/drawing/2014/chart" uri="{C3380CC4-5D6E-409C-BE32-E72D297353CC}">
                <c16:uniqueId val="{00000007-C678-42F5-82DD-865976790280}"/>
              </c:ext>
            </c:extLst>
          </c:dPt>
          <c:dPt>
            <c:idx val="4"/>
            <c:bubble3D val="0"/>
            <c:spPr>
              <a:solidFill>
                <a:schemeClr val="accent6"/>
              </a:solidFill>
            </c:spPr>
            <c:extLst>
              <c:ext xmlns:c16="http://schemas.microsoft.com/office/drawing/2014/chart" uri="{C3380CC4-5D6E-409C-BE32-E72D297353CC}">
                <c16:uniqueId val="{00000009-C678-42F5-82DD-865976790280}"/>
              </c:ext>
            </c:extLst>
          </c:dPt>
          <c:dPt>
            <c:idx val="5"/>
            <c:bubble3D val="0"/>
            <c:spPr>
              <a:solidFill>
                <a:schemeClr val="bg1">
                  <a:lumMod val="75000"/>
                </a:schemeClr>
              </a:solidFill>
            </c:spPr>
            <c:extLst>
              <c:ext xmlns:c16="http://schemas.microsoft.com/office/drawing/2014/chart" uri="{C3380CC4-5D6E-409C-BE32-E72D297353CC}">
                <c16:uniqueId val="{0000000B-C678-42F5-82DD-865976790280}"/>
              </c:ext>
            </c:extLst>
          </c:dPt>
          <c:dLbls>
            <c:delete val="1"/>
          </c:dLbls>
          <c:cat>
            <c:numRef>
              <c:f>pie_chart!$A$4:$A$9</c:f>
              <c:numCache>
                <c:formatCode>General</c:formatCode>
                <c:ptCount val="6"/>
                <c:pt idx="0">
                  <c:v>1</c:v>
                </c:pt>
                <c:pt idx="1">
                  <c:v>2</c:v>
                </c:pt>
                <c:pt idx="2">
                  <c:v>3</c:v>
                </c:pt>
                <c:pt idx="3">
                  <c:v>4</c:v>
                </c:pt>
                <c:pt idx="4">
                  <c:v>5</c:v>
                </c:pt>
                <c:pt idx="5">
                  <c:v>6</c:v>
                </c:pt>
              </c:numCache>
            </c:numRef>
          </c:cat>
          <c:val>
            <c:numRef>
              <c:f>pie_chart!$B$4:$B$9</c:f>
              <c:numCache>
                <c:formatCode>0%</c:formatCode>
                <c:ptCount val="6"/>
                <c:pt idx="0">
                  <c:v>7.8678206136900075E-2</c:v>
                </c:pt>
                <c:pt idx="1">
                  <c:v>0.35719905586152634</c:v>
                </c:pt>
                <c:pt idx="2">
                  <c:v>0.15656963021243114</c:v>
                </c:pt>
                <c:pt idx="3">
                  <c:v>0.10464201416207711</c:v>
                </c:pt>
                <c:pt idx="4">
                  <c:v>0.16286388670338317</c:v>
                </c:pt>
                <c:pt idx="5">
                  <c:v>0.14004720692368214</c:v>
                </c:pt>
              </c:numCache>
            </c:numRef>
          </c:val>
          <c:extLst>
            <c:ext xmlns:c16="http://schemas.microsoft.com/office/drawing/2014/chart" uri="{C3380CC4-5D6E-409C-BE32-E72D297353CC}">
              <c16:uniqueId val="{0000000C-C678-42F5-82DD-865976790280}"/>
            </c:ext>
          </c:extLst>
        </c:ser>
        <c:dLbls>
          <c:showLegendKey val="0"/>
          <c:showVal val="1"/>
          <c:showCatName val="0"/>
          <c:showSerName val="0"/>
          <c:showPercent val="0"/>
          <c:showBubbleSize val="0"/>
          <c:showLeaderLines val="1"/>
        </c:dLbls>
        <c:firstSliceAng val="360"/>
      </c:pieChart>
    </c:plotArea>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31370269861948"/>
          <c:y val="0.11808417328189415"/>
          <c:w val="0.67313747673469371"/>
          <c:h val="0.76646541146587599"/>
        </c:manualLayout>
      </c:layout>
      <c:radarChart>
        <c:radarStyle val="marker"/>
        <c:varyColors val="0"/>
        <c:ser>
          <c:idx val="2"/>
          <c:order val="0"/>
          <c:tx>
            <c:strRef>
              <c:f>bar_chart!$B$25</c:f>
              <c:strCache>
                <c:ptCount val="1"/>
                <c:pt idx="0">
                  <c:v>Total</c:v>
                </c:pt>
              </c:strCache>
            </c:strRef>
          </c:tx>
          <c:spPr>
            <a:ln>
              <a:solidFill>
                <a:schemeClr val="tx1"/>
              </a:solidFill>
              <a:prstDash val="dash"/>
            </a:ln>
          </c:spPr>
          <c:marker>
            <c:symbol val="none"/>
          </c:marker>
          <c:dLbls>
            <c:delete val="1"/>
          </c:dLbls>
          <c:cat>
            <c:strRef>
              <c:f>bar_chart!$A$26:$A$30</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bar_chart!$B$26:$B$30</c:f>
              <c:numCache>
                <c:formatCode>0.00</c:formatCode>
                <c:ptCount val="5"/>
                <c:pt idx="0">
                  <c:v>2.7119110000000002</c:v>
                </c:pt>
                <c:pt idx="1">
                  <c:v>3.095116</c:v>
                </c:pt>
                <c:pt idx="2">
                  <c:v>3.0106250000000001</c:v>
                </c:pt>
                <c:pt idx="3">
                  <c:v>3.02217</c:v>
                </c:pt>
                <c:pt idx="4">
                  <c:v>2.1208339999999999</c:v>
                </c:pt>
              </c:numCache>
            </c:numRef>
          </c:val>
          <c:extLst>
            <c:ext xmlns:c16="http://schemas.microsoft.com/office/drawing/2014/chart" uri="{C3380CC4-5D6E-409C-BE32-E72D297353CC}">
              <c16:uniqueId val="{00000000-3B48-45FE-A81D-D3E749341A29}"/>
            </c:ext>
          </c:extLst>
        </c:ser>
        <c:ser>
          <c:idx val="3"/>
          <c:order val="1"/>
          <c:tx>
            <c:strRef>
              <c:f>bar_chart!$C$25</c:f>
              <c:strCache>
                <c:ptCount val="1"/>
                <c:pt idx="0">
                  <c:v>Politically passive</c:v>
                </c:pt>
              </c:strCache>
            </c:strRef>
          </c:tx>
          <c:spPr>
            <a:ln w="15875">
              <a:solidFill>
                <a:schemeClr val="accent1"/>
              </a:solidFill>
            </a:ln>
          </c:spPr>
          <c:marker>
            <c:symbol val="none"/>
          </c:marker>
          <c:dLbls>
            <c:delete val="1"/>
          </c:dLbls>
          <c:cat>
            <c:strRef>
              <c:f>bar_chart!$A$26:$A$30</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bar_chart!$C$26:$C$30</c:f>
              <c:numCache>
                <c:formatCode>0.00</c:formatCode>
                <c:ptCount val="5"/>
                <c:pt idx="0">
                  <c:v>2.8312629999999999</c:v>
                </c:pt>
                <c:pt idx="1">
                  <c:v>3.1243509999999999</c:v>
                </c:pt>
                <c:pt idx="2">
                  <c:v>3.243636</c:v>
                </c:pt>
                <c:pt idx="3">
                  <c:v>3.021347</c:v>
                </c:pt>
                <c:pt idx="4">
                  <c:v>1.6862189999999999</c:v>
                </c:pt>
              </c:numCache>
            </c:numRef>
          </c:val>
          <c:extLst>
            <c:ext xmlns:c16="http://schemas.microsoft.com/office/drawing/2014/chart" uri="{C3380CC4-5D6E-409C-BE32-E72D297353CC}">
              <c16:uniqueId val="{00000001-3B48-45FE-A81D-D3E749341A29}"/>
            </c:ext>
          </c:extLst>
        </c:ser>
        <c:ser>
          <c:idx val="0"/>
          <c:order val="2"/>
          <c:tx>
            <c:strRef>
              <c:f>bar_chart!$D$25</c:f>
              <c:strCache>
                <c:ptCount val="1"/>
                <c:pt idx="0">
                  <c:v>Ambivalent</c:v>
                </c:pt>
              </c:strCache>
            </c:strRef>
          </c:tx>
          <c:spPr>
            <a:ln w="15875">
              <a:solidFill>
                <a:schemeClr val="accent3">
                  <a:lumMod val="75000"/>
                </a:schemeClr>
              </a:solidFill>
            </a:ln>
          </c:spPr>
          <c:marker>
            <c:symbol val="none"/>
          </c:marker>
          <c:dLbls>
            <c:delete val="1"/>
          </c:dLbls>
          <c:cat>
            <c:strRef>
              <c:f>bar_chart!$A$26:$A$30</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bar_chart!$D$26:$D$30</c:f>
              <c:numCache>
                <c:formatCode>0.00</c:formatCode>
                <c:ptCount val="5"/>
                <c:pt idx="0">
                  <c:v>2.7160769999999999</c:v>
                </c:pt>
                <c:pt idx="1">
                  <c:v>3.1353930000000001</c:v>
                </c:pt>
                <c:pt idx="2">
                  <c:v>2.980734</c:v>
                </c:pt>
                <c:pt idx="3">
                  <c:v>3.0989330000000002</c:v>
                </c:pt>
                <c:pt idx="4">
                  <c:v>2.2554989999999999</c:v>
                </c:pt>
              </c:numCache>
            </c:numRef>
          </c:val>
          <c:extLst>
            <c:ext xmlns:c16="http://schemas.microsoft.com/office/drawing/2014/chart" uri="{C3380CC4-5D6E-409C-BE32-E72D297353CC}">
              <c16:uniqueId val="{00000000-D661-468B-8A11-C0B480FDFC3E}"/>
            </c:ext>
          </c:extLst>
        </c:ser>
        <c:ser>
          <c:idx val="1"/>
          <c:order val="3"/>
          <c:tx>
            <c:strRef>
              <c:f>bar_chart!$E$25</c:f>
              <c:strCache>
                <c:ptCount val="1"/>
                <c:pt idx="0">
                  <c:v>Young liberals</c:v>
                </c:pt>
              </c:strCache>
            </c:strRef>
          </c:tx>
          <c:spPr>
            <a:ln w="22225">
              <a:solidFill>
                <a:schemeClr val="accent4"/>
              </a:solidFill>
            </a:ln>
          </c:spPr>
          <c:marker>
            <c:symbol val="none"/>
          </c:marker>
          <c:dLbls>
            <c:delete val="1"/>
          </c:dLbls>
          <c:cat>
            <c:strRef>
              <c:f>bar_chart!$A$26:$A$30</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bar_chart!$E$26:$E$30</c:f>
              <c:numCache>
                <c:formatCode>0.00</c:formatCode>
                <c:ptCount val="5"/>
                <c:pt idx="0">
                  <c:v>1.830085</c:v>
                </c:pt>
                <c:pt idx="1">
                  <c:v>2.5896819999999998</c:v>
                </c:pt>
                <c:pt idx="2">
                  <c:v>2.3160669999999999</c:v>
                </c:pt>
                <c:pt idx="3">
                  <c:v>3.238416</c:v>
                </c:pt>
                <c:pt idx="4">
                  <c:v>2.4047679999999998</c:v>
                </c:pt>
              </c:numCache>
            </c:numRef>
          </c:val>
          <c:extLst>
            <c:ext xmlns:c16="http://schemas.microsoft.com/office/drawing/2014/chart" uri="{C3380CC4-5D6E-409C-BE32-E72D297353CC}">
              <c16:uniqueId val="{00000001-D661-468B-8A11-C0B480FDFC3E}"/>
            </c:ext>
          </c:extLst>
        </c:ser>
        <c:ser>
          <c:idx val="4"/>
          <c:order val="4"/>
          <c:tx>
            <c:strRef>
              <c:f>bar_chart!$F$25</c:f>
              <c:strCache>
                <c:ptCount val="1"/>
                <c:pt idx="0">
                  <c:v>Ageing authoritarians</c:v>
                </c:pt>
              </c:strCache>
            </c:strRef>
          </c:tx>
          <c:spPr>
            <a:ln w="15875"/>
          </c:spPr>
          <c:marker>
            <c:symbol val="none"/>
          </c:marker>
          <c:dLbls>
            <c:delete val="1"/>
          </c:dLbls>
          <c:cat>
            <c:strRef>
              <c:f>bar_chart!$A$26:$A$30</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bar_chart!$F$26:$F$30</c:f>
              <c:numCache>
                <c:formatCode>0.00</c:formatCode>
                <c:ptCount val="5"/>
                <c:pt idx="0">
                  <c:v>3.512054</c:v>
                </c:pt>
                <c:pt idx="1">
                  <c:v>3.5687540000000002</c:v>
                </c:pt>
                <c:pt idx="2">
                  <c:v>3.426447</c:v>
                </c:pt>
                <c:pt idx="3">
                  <c:v>3.335801</c:v>
                </c:pt>
                <c:pt idx="4">
                  <c:v>2.149457</c:v>
                </c:pt>
              </c:numCache>
            </c:numRef>
          </c:val>
          <c:extLst>
            <c:ext xmlns:c16="http://schemas.microsoft.com/office/drawing/2014/chart" uri="{C3380CC4-5D6E-409C-BE32-E72D297353CC}">
              <c16:uniqueId val="{00000002-D661-468B-8A11-C0B480FDFC3E}"/>
            </c:ext>
          </c:extLst>
        </c:ser>
        <c:ser>
          <c:idx val="5"/>
          <c:order val="5"/>
          <c:tx>
            <c:strRef>
              <c:f>bar_chart!$G$25</c:f>
              <c:strCache>
                <c:ptCount val="1"/>
                <c:pt idx="0">
                  <c:v>Defenders</c:v>
                </c:pt>
              </c:strCache>
            </c:strRef>
          </c:tx>
          <c:spPr>
            <a:ln w="15875"/>
          </c:spPr>
          <c:marker>
            <c:symbol val="none"/>
          </c:marker>
          <c:dLbls>
            <c:delete val="1"/>
          </c:dLbls>
          <c:cat>
            <c:strRef>
              <c:f>bar_chart!$A$26:$A$30</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bar_chart!$G$26:$G$30</c:f>
              <c:numCache>
                <c:formatCode>0.00</c:formatCode>
                <c:ptCount val="5"/>
                <c:pt idx="0">
                  <c:v>3.1791749999999999</c:v>
                </c:pt>
                <c:pt idx="1">
                  <c:v>3.334352</c:v>
                </c:pt>
                <c:pt idx="2">
                  <c:v>3.515234</c:v>
                </c:pt>
                <c:pt idx="3">
                  <c:v>2.6656659999999999</c:v>
                </c:pt>
                <c:pt idx="4">
                  <c:v>1.5945069999999999</c:v>
                </c:pt>
              </c:numCache>
            </c:numRef>
          </c:val>
          <c:extLst>
            <c:ext xmlns:c16="http://schemas.microsoft.com/office/drawing/2014/chart" uri="{C3380CC4-5D6E-409C-BE32-E72D297353CC}">
              <c16:uniqueId val="{00000003-D661-468B-8A11-C0B480FDFC3E}"/>
            </c:ext>
          </c:extLst>
        </c:ser>
        <c:ser>
          <c:idx val="6"/>
          <c:order val="6"/>
          <c:tx>
            <c:strRef>
              <c:f>bar_chart!$H$25</c:f>
              <c:strCache>
                <c:ptCount val="1"/>
                <c:pt idx="0">
                  <c:v>Tested worker</c:v>
                </c:pt>
              </c:strCache>
            </c:strRef>
          </c:tx>
          <c:spPr>
            <a:ln w="15875">
              <a:solidFill>
                <a:srgbClr val="7030A0"/>
              </a:solidFill>
            </a:ln>
          </c:spPr>
          <c:marker>
            <c:symbol val="none"/>
          </c:marker>
          <c:dLbls>
            <c:delete val="1"/>
          </c:dLbls>
          <c:cat>
            <c:strRef>
              <c:f>bar_chart!$A$26:$A$30</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bar_chart!$H$26:$H$30</c:f>
              <c:numCache>
                <c:formatCode>0.00</c:formatCode>
                <c:ptCount val="5"/>
                <c:pt idx="0">
                  <c:v>2.4640870000000001</c:v>
                </c:pt>
                <c:pt idx="1">
                  <c:v>2.9063080000000001</c:v>
                </c:pt>
                <c:pt idx="2">
                  <c:v>2.8204750000000001</c:v>
                </c:pt>
                <c:pt idx="3">
                  <c:v>2.7511899999999998</c:v>
                </c:pt>
                <c:pt idx="4">
                  <c:v>2.3078569999999998</c:v>
                </c:pt>
              </c:numCache>
            </c:numRef>
          </c:val>
          <c:extLst>
            <c:ext xmlns:c16="http://schemas.microsoft.com/office/drawing/2014/chart" uri="{C3380CC4-5D6E-409C-BE32-E72D297353CC}">
              <c16:uniqueId val="{00000004-D661-468B-8A11-C0B480FDFC3E}"/>
            </c:ext>
          </c:extLst>
        </c:ser>
        <c:dLbls>
          <c:showLegendKey val="0"/>
          <c:showVal val="1"/>
          <c:showCatName val="0"/>
          <c:showSerName val="0"/>
          <c:showPercent val="0"/>
          <c:showBubbleSize val="0"/>
        </c:dLbls>
        <c:axId val="486716600"/>
        <c:axId val="486713464"/>
      </c:radarChart>
      <c:catAx>
        <c:axId val="486716600"/>
        <c:scaling>
          <c:orientation val="minMax"/>
        </c:scaling>
        <c:delete val="0"/>
        <c:axPos val="b"/>
        <c:majorGridlines/>
        <c:numFmt formatCode="General" sourceLinked="1"/>
        <c:majorTickMark val="out"/>
        <c:minorTickMark val="none"/>
        <c:tickLblPos val="nextTo"/>
        <c:spPr>
          <a:ln>
            <a:noFill/>
          </a:ln>
        </c:spPr>
        <c:txPr>
          <a:bodyPr/>
          <a:lstStyle/>
          <a:p>
            <a:pPr>
              <a:defRPr sz="1100"/>
            </a:pPr>
            <a:endParaRPr lang="cs-CZ"/>
          </a:p>
        </c:txPr>
        <c:crossAx val="486713464"/>
        <c:crosses val="autoZero"/>
        <c:auto val="1"/>
        <c:lblAlgn val="ctr"/>
        <c:lblOffset val="100"/>
        <c:noMultiLvlLbl val="0"/>
      </c:catAx>
      <c:valAx>
        <c:axId val="486713464"/>
        <c:scaling>
          <c:orientation val="minMax"/>
          <c:max val="4"/>
          <c:min val="0"/>
        </c:scaling>
        <c:delete val="1"/>
        <c:axPos val="l"/>
        <c:majorGridlines>
          <c:spPr>
            <a:ln>
              <a:solidFill>
                <a:schemeClr val="bg1">
                  <a:lumMod val="85000"/>
                </a:schemeClr>
              </a:solidFill>
            </a:ln>
          </c:spPr>
        </c:majorGridlines>
        <c:numFmt formatCode="0.00" sourceLinked="1"/>
        <c:majorTickMark val="out"/>
        <c:minorTickMark val="none"/>
        <c:tickLblPos val="nextTo"/>
        <c:crossAx val="486716600"/>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24298383258407"/>
          <c:y val="5.8890570585484581E-2"/>
          <c:w val="0.66082991876366981"/>
          <c:h val="0.91383252104563584"/>
        </c:manualLayout>
      </c:layout>
      <c:pieChart>
        <c:varyColors val="1"/>
        <c:ser>
          <c:idx val="0"/>
          <c:order val="0"/>
          <c:spPr>
            <a:solidFill>
              <a:schemeClr val="bg1">
                <a:lumMod val="85000"/>
              </a:schemeClr>
            </a:solidFill>
          </c:spPr>
          <c:dPt>
            <c:idx val="0"/>
            <c:bubble3D val="0"/>
            <c:spPr>
              <a:solidFill>
                <a:schemeClr val="accent6">
                  <a:lumMod val="20000"/>
                  <a:lumOff val="80000"/>
                </a:schemeClr>
              </a:solidFill>
            </c:spPr>
            <c:extLst>
              <c:ext xmlns:c16="http://schemas.microsoft.com/office/drawing/2014/chart" uri="{C3380CC4-5D6E-409C-BE32-E72D297353CC}">
                <c16:uniqueId val="{00000001-1C8C-49B2-8711-72C4008C3533}"/>
              </c:ext>
            </c:extLst>
          </c:dPt>
          <c:dPt>
            <c:idx val="1"/>
            <c:bubble3D val="0"/>
            <c:explosion val="21"/>
            <c:spPr>
              <a:solidFill>
                <a:schemeClr val="accent6"/>
              </a:solidFill>
            </c:spPr>
            <c:extLst>
              <c:ext xmlns:c16="http://schemas.microsoft.com/office/drawing/2014/chart" uri="{C3380CC4-5D6E-409C-BE32-E72D297353CC}">
                <c16:uniqueId val="{00000003-1C8C-49B2-8711-72C4008C3533}"/>
              </c:ext>
            </c:extLst>
          </c:dPt>
          <c:dPt>
            <c:idx val="2"/>
            <c:bubble3D val="0"/>
            <c:spPr>
              <a:solidFill>
                <a:schemeClr val="accent6">
                  <a:lumMod val="50000"/>
                </a:schemeClr>
              </a:solidFill>
            </c:spPr>
            <c:extLst>
              <c:ext xmlns:c16="http://schemas.microsoft.com/office/drawing/2014/chart" uri="{C3380CC4-5D6E-409C-BE32-E72D297353CC}">
                <c16:uniqueId val="{00000005-1C8C-49B2-8711-72C4008C3533}"/>
              </c:ext>
            </c:extLst>
          </c:dPt>
          <c:dPt>
            <c:idx val="3"/>
            <c:bubble3D val="0"/>
            <c:spPr>
              <a:solidFill>
                <a:schemeClr val="accent2">
                  <a:lumMod val="75000"/>
                </a:schemeClr>
              </a:solidFill>
            </c:spPr>
            <c:extLst>
              <c:ext xmlns:c16="http://schemas.microsoft.com/office/drawing/2014/chart" uri="{C3380CC4-5D6E-409C-BE32-E72D297353CC}">
                <c16:uniqueId val="{00000007-1C8C-49B2-8711-72C4008C3533}"/>
              </c:ext>
            </c:extLst>
          </c:dPt>
          <c:dPt>
            <c:idx val="4"/>
            <c:bubble3D val="0"/>
            <c:spPr>
              <a:solidFill>
                <a:schemeClr val="accent6"/>
              </a:solidFill>
            </c:spPr>
            <c:extLst>
              <c:ext xmlns:c16="http://schemas.microsoft.com/office/drawing/2014/chart" uri="{C3380CC4-5D6E-409C-BE32-E72D297353CC}">
                <c16:uniqueId val="{00000009-1C8C-49B2-8711-72C4008C3533}"/>
              </c:ext>
            </c:extLst>
          </c:dPt>
          <c:dPt>
            <c:idx val="5"/>
            <c:bubble3D val="0"/>
            <c:spPr>
              <a:solidFill>
                <a:schemeClr val="accent5">
                  <a:lumMod val="50000"/>
                </a:schemeClr>
              </a:solidFill>
            </c:spPr>
            <c:extLst>
              <c:ext xmlns:c16="http://schemas.microsoft.com/office/drawing/2014/chart" uri="{C3380CC4-5D6E-409C-BE32-E72D297353CC}">
                <c16:uniqueId val="{0000000B-1C8C-49B2-8711-72C4008C3533}"/>
              </c:ext>
            </c:extLst>
          </c:dPt>
          <c:dLbls>
            <c:dLbl>
              <c:idx val="0"/>
              <c:spPr>
                <a:noFill/>
                <a:ln>
                  <a:noFill/>
                </a:ln>
                <a:effectLst/>
              </c:spPr>
              <c:txPr>
                <a:bodyPr wrap="square" lIns="38100" tIns="19050" rIns="38100" bIns="19050" anchor="ctr">
                  <a:spAutoFit/>
                </a:bodyPr>
                <a:lstStyle/>
                <a:p>
                  <a:pPr>
                    <a:defRPr sz="1400" b="1">
                      <a:solidFill>
                        <a:schemeClr val="accent6"/>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1-1C8C-49B2-8711-72C4008C3533}"/>
                </c:ext>
              </c:extLst>
            </c:dLbl>
            <c:dLbl>
              <c:idx val="1"/>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3-1C8C-49B2-8711-72C4008C3533}"/>
                </c:ext>
              </c:extLst>
            </c:dLbl>
            <c:dLbl>
              <c:idx val="2"/>
              <c:delete val="1"/>
              <c:extLst>
                <c:ext xmlns:c15="http://schemas.microsoft.com/office/drawing/2012/chart" uri="{CE6537A1-D6FC-4f65-9D91-7224C49458BB}"/>
                <c:ext xmlns:c16="http://schemas.microsoft.com/office/drawing/2014/chart" uri="{C3380CC4-5D6E-409C-BE32-E72D297353CC}">
                  <c16:uniqueId val="{00000005-1C8C-49B2-8711-72C4008C3533}"/>
                </c:ext>
              </c:extLst>
            </c:dLbl>
            <c:spPr>
              <a:noFill/>
              <a:ln>
                <a:noFill/>
              </a:ln>
              <a:effectLst/>
            </c:spPr>
            <c:txPr>
              <a:bodyPr wrap="square" lIns="38100" tIns="19050" rIns="38100" bIns="19050" anchor="ctr">
                <a:spAutoFit/>
              </a:bodyPr>
              <a:lstStyle/>
              <a:p>
                <a:pPr>
                  <a:defRPr b="1"/>
                </a:pPr>
                <a:endParaRPr lang="cs-CZ"/>
              </a:p>
            </c:txPr>
            <c:showLegendKey val="0"/>
            <c:showVal val="1"/>
            <c:showCatName val="0"/>
            <c:showSerName val="0"/>
            <c:showPercent val="0"/>
            <c:showBubbleSize val="0"/>
            <c:showLeaderLines val="0"/>
            <c:extLst>
              <c:ext xmlns:c15="http://schemas.microsoft.com/office/drawing/2012/chart" uri="{CE6537A1-D6FC-4f65-9D91-7224C49458BB}"/>
            </c:extLst>
          </c:dLbls>
          <c:cat>
            <c:strRef>
              <c:f>pie_chart!$A$12:$A$14</c:f>
              <c:strCache>
                <c:ptCount val="3"/>
                <c:pt idx="0">
                  <c:v>Lower</c:v>
                </c:pt>
                <c:pt idx="1">
                  <c:v>Middle</c:v>
                </c:pt>
                <c:pt idx="2">
                  <c:v>Higher</c:v>
                </c:pt>
              </c:strCache>
            </c:strRef>
          </c:cat>
          <c:val>
            <c:numRef>
              <c:f>pie_chart!$B$12:$B$14</c:f>
              <c:numCache>
                <c:formatCode>0%</c:formatCode>
                <c:ptCount val="3"/>
                <c:pt idx="0">
                  <c:v>0.70531400966183577</c:v>
                </c:pt>
                <c:pt idx="1">
                  <c:v>0.24637681159420291</c:v>
                </c:pt>
                <c:pt idx="2">
                  <c:v>4.3478260869565216E-2</c:v>
                </c:pt>
              </c:numCache>
            </c:numRef>
          </c:val>
          <c:extLst>
            <c:ext xmlns:c16="http://schemas.microsoft.com/office/drawing/2014/chart" uri="{C3380CC4-5D6E-409C-BE32-E72D297353CC}">
              <c16:uniqueId val="{0000000C-1C8C-49B2-8711-72C4008C3533}"/>
            </c:ext>
          </c:extLst>
        </c:ser>
        <c:dLbls>
          <c:showLegendKey val="0"/>
          <c:showVal val="1"/>
          <c:showCatName val="0"/>
          <c:showSerName val="0"/>
          <c:showPercent val="0"/>
          <c:showBubbleSize val="0"/>
          <c:showLeaderLines val="0"/>
        </c:dLbls>
        <c:firstSliceAng val="360"/>
      </c:pieChart>
    </c:plotArea>
    <c:legend>
      <c:legendPos val="r"/>
      <c:layout>
        <c:manualLayout>
          <c:xMode val="edge"/>
          <c:yMode val="edge"/>
          <c:x val="0.71554598034615391"/>
          <c:y val="0.17963533650164074"/>
          <c:w val="0.25882295561150437"/>
          <c:h val="0.64072865221877107"/>
        </c:manualLayout>
      </c:layout>
      <c:overlay val="0"/>
      <c:txPr>
        <a:bodyPr/>
        <a:lstStyle/>
        <a:p>
          <a:pPr>
            <a:defRPr sz="12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40121155638396"/>
          <c:y val="0.19238163027130173"/>
          <c:w val="0.60325100963031997"/>
          <c:h val="0.73520751084478075"/>
        </c:manualLayout>
      </c:layout>
      <c:doughnutChart>
        <c:varyColors val="1"/>
        <c:ser>
          <c:idx val="0"/>
          <c:order val="0"/>
          <c:spPr>
            <a:solidFill>
              <a:schemeClr val="bg1">
                <a:lumMod val="85000"/>
              </a:schemeClr>
            </a:solidFill>
          </c:spPr>
          <c:dPt>
            <c:idx val="0"/>
            <c:bubble3D val="0"/>
            <c:spPr>
              <a:solidFill>
                <a:schemeClr val="accent6">
                  <a:lumMod val="75000"/>
                </a:schemeClr>
              </a:solidFill>
            </c:spPr>
            <c:extLst>
              <c:ext xmlns:c16="http://schemas.microsoft.com/office/drawing/2014/chart" uri="{C3380CC4-5D6E-409C-BE32-E72D297353CC}">
                <c16:uniqueId val="{00000001-1107-41E5-951C-0FF02C649B88}"/>
              </c:ext>
            </c:extLst>
          </c:dPt>
          <c:dPt>
            <c:idx val="1"/>
            <c:bubble3D val="0"/>
            <c:extLst>
              <c:ext xmlns:c16="http://schemas.microsoft.com/office/drawing/2014/chart" uri="{C3380CC4-5D6E-409C-BE32-E72D297353CC}">
                <c16:uniqueId val="{00000003-1107-41E5-951C-0FF02C649B88}"/>
              </c:ext>
            </c:extLst>
          </c:dPt>
          <c:dPt>
            <c:idx val="2"/>
            <c:bubble3D val="0"/>
            <c:spPr>
              <a:solidFill>
                <a:schemeClr val="bg1">
                  <a:lumMod val="75000"/>
                </a:schemeClr>
              </a:solidFill>
            </c:spPr>
            <c:extLst>
              <c:ext xmlns:c16="http://schemas.microsoft.com/office/drawing/2014/chart" uri="{C3380CC4-5D6E-409C-BE32-E72D297353CC}">
                <c16:uniqueId val="{00000005-1107-41E5-951C-0FF02C649B88}"/>
              </c:ext>
            </c:extLst>
          </c:dPt>
          <c:dPt>
            <c:idx val="3"/>
            <c:bubble3D val="0"/>
            <c:spPr>
              <a:solidFill>
                <a:schemeClr val="bg1">
                  <a:lumMod val="65000"/>
                </a:schemeClr>
              </a:solidFill>
            </c:spPr>
            <c:extLst>
              <c:ext xmlns:c16="http://schemas.microsoft.com/office/drawing/2014/chart" uri="{C3380CC4-5D6E-409C-BE32-E72D297353CC}">
                <c16:uniqueId val="{00000007-1107-41E5-951C-0FF02C649B88}"/>
              </c:ext>
            </c:extLst>
          </c:dPt>
          <c:dPt>
            <c:idx val="4"/>
            <c:bubble3D val="0"/>
            <c:spPr>
              <a:solidFill>
                <a:srgbClr val="E74C3C"/>
              </a:solidFill>
            </c:spPr>
            <c:extLst>
              <c:ext xmlns:c16="http://schemas.microsoft.com/office/drawing/2014/chart" uri="{C3380CC4-5D6E-409C-BE32-E72D297353CC}">
                <c16:uniqueId val="{00000009-1107-41E5-951C-0FF02C649B88}"/>
              </c:ext>
            </c:extLst>
          </c:dPt>
          <c:dPt>
            <c:idx val="5"/>
            <c:bubble3D val="0"/>
            <c:spPr>
              <a:solidFill>
                <a:srgbClr val="D6C40F"/>
              </a:solidFill>
            </c:spPr>
            <c:extLst>
              <c:ext xmlns:c16="http://schemas.microsoft.com/office/drawing/2014/chart" uri="{C3380CC4-5D6E-409C-BE32-E72D297353CC}">
                <c16:uniqueId val="{0000000B-1107-41E5-951C-0FF02C649B88}"/>
              </c:ext>
            </c:extLst>
          </c:dPt>
          <c:dLbls>
            <c:delete val="1"/>
          </c:dLbls>
          <c:cat>
            <c:strRef>
              <c:f>pie_chart!$A$12:$A$15</c:f>
              <c:strCache>
                <c:ptCount val="4"/>
                <c:pt idx="0">
                  <c:v>Definitely yes</c:v>
                </c:pt>
                <c:pt idx="1">
                  <c:v>Rather yes</c:v>
                </c:pt>
                <c:pt idx="2">
                  <c:v>Rather not</c:v>
                </c:pt>
                <c:pt idx="3">
                  <c:v>Definitely not</c:v>
                </c:pt>
              </c:strCache>
            </c:strRef>
          </c:cat>
          <c:val>
            <c:numRef>
              <c:f>pie_chart!$B$12:$B$15</c:f>
              <c:numCache>
                <c:formatCode>0%</c:formatCode>
                <c:ptCount val="4"/>
                <c:pt idx="0">
                  <c:v>0.17391304347826086</c:v>
                </c:pt>
                <c:pt idx="1">
                  <c:v>0.29468599033816423</c:v>
                </c:pt>
                <c:pt idx="2">
                  <c:v>0.32850241545893721</c:v>
                </c:pt>
                <c:pt idx="3">
                  <c:v>0.20289855072463769</c:v>
                </c:pt>
              </c:numCache>
            </c:numRef>
          </c:val>
          <c:extLst>
            <c:ext xmlns:c16="http://schemas.microsoft.com/office/drawing/2014/chart" uri="{C3380CC4-5D6E-409C-BE32-E72D297353CC}">
              <c16:uniqueId val="{0000000C-1107-41E5-951C-0FF02C649B88}"/>
            </c:ext>
          </c:extLst>
        </c:ser>
        <c:dLbls>
          <c:showLegendKey val="0"/>
          <c:showVal val="1"/>
          <c:showCatName val="0"/>
          <c:showSerName val="0"/>
          <c:showPercent val="0"/>
          <c:showBubbleSize val="0"/>
          <c:showLeaderLines val="1"/>
        </c:dLbls>
        <c:firstSliceAng val="0"/>
        <c:holeSize val="50"/>
      </c:doughnutChart>
    </c:plotArea>
    <c:legend>
      <c:legendPos val="t"/>
      <c:layout>
        <c:manualLayout>
          <c:xMode val="edge"/>
          <c:yMode val="edge"/>
          <c:x val="0"/>
          <c:y val="2.4041669703426128E-2"/>
          <c:w val="0.88855933519726615"/>
          <c:h val="0.15428157843342336"/>
        </c:manualLayout>
      </c:layout>
      <c:overlay val="0"/>
      <c:txPr>
        <a:bodyPr/>
        <a:lstStyle/>
        <a:p>
          <a:pPr>
            <a:defRPr sz="14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40121155638396"/>
          <c:y val="0.19238163027130173"/>
          <c:w val="0.60653878015946971"/>
          <c:h val="0.73921445579535161"/>
        </c:manualLayout>
      </c:layout>
      <c:doughnutChart>
        <c:varyColors val="1"/>
        <c:ser>
          <c:idx val="0"/>
          <c:order val="0"/>
          <c:spPr>
            <a:solidFill>
              <a:schemeClr val="bg1">
                <a:lumMod val="85000"/>
              </a:schemeClr>
            </a:solidFill>
          </c:spPr>
          <c:dPt>
            <c:idx val="0"/>
            <c:bubble3D val="0"/>
            <c:spPr>
              <a:solidFill>
                <a:schemeClr val="accent6">
                  <a:lumMod val="75000"/>
                </a:schemeClr>
              </a:solidFill>
            </c:spPr>
            <c:extLst>
              <c:ext xmlns:c16="http://schemas.microsoft.com/office/drawing/2014/chart" uri="{C3380CC4-5D6E-409C-BE32-E72D297353CC}">
                <c16:uniqueId val="{00000001-9BDA-42AD-9F14-F7A440DDAF19}"/>
              </c:ext>
            </c:extLst>
          </c:dPt>
          <c:dPt>
            <c:idx val="1"/>
            <c:bubble3D val="0"/>
            <c:spPr>
              <a:solidFill>
                <a:schemeClr val="accent6">
                  <a:lumMod val="60000"/>
                  <a:lumOff val="40000"/>
                </a:schemeClr>
              </a:solidFill>
            </c:spPr>
            <c:extLst>
              <c:ext xmlns:c16="http://schemas.microsoft.com/office/drawing/2014/chart" uri="{C3380CC4-5D6E-409C-BE32-E72D297353CC}">
                <c16:uniqueId val="{00000003-9BDA-42AD-9F14-F7A440DDAF19}"/>
              </c:ext>
            </c:extLst>
          </c:dPt>
          <c:dPt>
            <c:idx val="2"/>
            <c:bubble3D val="0"/>
            <c:spPr>
              <a:solidFill>
                <a:schemeClr val="bg1">
                  <a:lumMod val="75000"/>
                </a:schemeClr>
              </a:solidFill>
            </c:spPr>
            <c:extLst>
              <c:ext xmlns:c16="http://schemas.microsoft.com/office/drawing/2014/chart" uri="{C3380CC4-5D6E-409C-BE32-E72D297353CC}">
                <c16:uniqueId val="{00000005-9BDA-42AD-9F14-F7A440DDAF19}"/>
              </c:ext>
            </c:extLst>
          </c:dPt>
          <c:dPt>
            <c:idx val="3"/>
            <c:bubble3D val="0"/>
            <c:spPr>
              <a:solidFill>
                <a:schemeClr val="bg1">
                  <a:lumMod val="65000"/>
                </a:schemeClr>
              </a:solidFill>
            </c:spPr>
            <c:extLst>
              <c:ext xmlns:c16="http://schemas.microsoft.com/office/drawing/2014/chart" uri="{C3380CC4-5D6E-409C-BE32-E72D297353CC}">
                <c16:uniqueId val="{00000007-9BDA-42AD-9F14-F7A440DDAF19}"/>
              </c:ext>
            </c:extLst>
          </c:dPt>
          <c:dPt>
            <c:idx val="4"/>
            <c:bubble3D val="0"/>
            <c:spPr>
              <a:solidFill>
                <a:srgbClr val="E74C3C"/>
              </a:solidFill>
            </c:spPr>
            <c:extLst>
              <c:ext xmlns:c16="http://schemas.microsoft.com/office/drawing/2014/chart" uri="{C3380CC4-5D6E-409C-BE32-E72D297353CC}">
                <c16:uniqueId val="{00000009-9BDA-42AD-9F14-F7A440DDAF19}"/>
              </c:ext>
            </c:extLst>
          </c:dPt>
          <c:dPt>
            <c:idx val="5"/>
            <c:bubble3D val="0"/>
            <c:spPr>
              <a:solidFill>
                <a:srgbClr val="D6C40F"/>
              </a:solidFill>
            </c:spPr>
            <c:extLst>
              <c:ext xmlns:c16="http://schemas.microsoft.com/office/drawing/2014/chart" uri="{C3380CC4-5D6E-409C-BE32-E72D297353CC}">
                <c16:uniqueId val="{0000000B-9BDA-42AD-9F14-F7A440DDAF19}"/>
              </c:ext>
            </c:extLst>
          </c:dPt>
          <c:dLbls>
            <c:delete val="1"/>
          </c:dLbls>
          <c:cat>
            <c:strRef>
              <c:f>pie_chart!$A$12:$A$15</c:f>
              <c:strCache>
                <c:ptCount val="4"/>
                <c:pt idx="0">
                  <c:v>Definitely yes</c:v>
                </c:pt>
                <c:pt idx="1">
                  <c:v>Rather yes</c:v>
                </c:pt>
                <c:pt idx="2">
                  <c:v>Rather not</c:v>
                </c:pt>
                <c:pt idx="3">
                  <c:v>Definitely not</c:v>
                </c:pt>
              </c:strCache>
            </c:strRef>
          </c:cat>
          <c:val>
            <c:numRef>
              <c:f>pie_chart!$B$12:$B$15</c:f>
              <c:numCache>
                <c:formatCode>0%</c:formatCode>
                <c:ptCount val="4"/>
                <c:pt idx="0">
                  <c:v>0.17391304347826086</c:v>
                </c:pt>
                <c:pt idx="1">
                  <c:v>0.29468599033816423</c:v>
                </c:pt>
                <c:pt idx="2">
                  <c:v>0.32850241545893721</c:v>
                </c:pt>
                <c:pt idx="3">
                  <c:v>0.20289855072463769</c:v>
                </c:pt>
              </c:numCache>
            </c:numRef>
          </c:val>
          <c:extLst>
            <c:ext xmlns:c16="http://schemas.microsoft.com/office/drawing/2014/chart" uri="{C3380CC4-5D6E-409C-BE32-E72D297353CC}">
              <c16:uniqueId val="{0000000C-9BDA-42AD-9F14-F7A440DDAF19}"/>
            </c:ext>
          </c:extLst>
        </c:ser>
        <c:dLbls>
          <c:showLegendKey val="0"/>
          <c:showVal val="1"/>
          <c:showCatName val="0"/>
          <c:showSerName val="0"/>
          <c:showPercent val="0"/>
          <c:showBubbleSize val="0"/>
          <c:showLeaderLines val="1"/>
        </c:dLbls>
        <c:firstSliceAng val="0"/>
        <c:holeSize val="50"/>
      </c:doughnutChart>
    </c:plotArea>
    <c:legend>
      <c:legendPos val="t"/>
      <c:layout>
        <c:manualLayout>
          <c:xMode val="edge"/>
          <c:yMode val="edge"/>
          <c:x val="0"/>
          <c:y val="2.4041669703426128E-2"/>
          <c:w val="0.88855933519726615"/>
          <c:h val="0.15428157843342336"/>
        </c:manualLayout>
      </c:layout>
      <c:overlay val="0"/>
      <c:txPr>
        <a:bodyPr/>
        <a:lstStyle/>
        <a:p>
          <a:pPr>
            <a:defRPr sz="14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046665175835"/>
          <c:y val="0.17514464847595709"/>
          <c:w val="0.61370058201424227"/>
          <c:h val="0.66137447188099507"/>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bar_chart!$B$35:$B$39</c:f>
              <c:numCache>
                <c:formatCode>0.00</c:formatCode>
                <c:ptCount val="5"/>
                <c:pt idx="0">
                  <c:v>2.7119110000000002</c:v>
                </c:pt>
                <c:pt idx="1">
                  <c:v>3.095116</c:v>
                </c:pt>
                <c:pt idx="2">
                  <c:v>3.0106250000000001</c:v>
                </c:pt>
                <c:pt idx="3">
                  <c:v>3.02217</c:v>
                </c:pt>
                <c:pt idx="4">
                  <c:v>2.1208339999999999</c:v>
                </c:pt>
              </c:numCache>
            </c:numRef>
          </c:val>
          <c:extLst>
            <c:ext xmlns:c16="http://schemas.microsoft.com/office/drawing/2014/chart" uri="{C3380CC4-5D6E-409C-BE32-E72D297353CC}">
              <c16:uniqueId val="{00000000-3B48-45FE-A81D-D3E749341A29}"/>
            </c:ext>
          </c:extLst>
        </c:ser>
        <c:ser>
          <c:idx val="3"/>
          <c:order val="1"/>
          <c:tx>
            <c:strRef>
              <c:f>bar_chart!$C$34</c:f>
              <c:strCache>
                <c:ptCount val="1"/>
                <c:pt idx="0">
                  <c:v>Defenders</c:v>
                </c:pt>
              </c:strCache>
            </c:strRef>
          </c:tx>
          <c:spPr>
            <a:ln>
              <a:solidFill>
                <a:schemeClr val="accent6"/>
              </a:solidFill>
            </a:ln>
          </c:spPr>
          <c:marker>
            <c:symbol val="none"/>
          </c:marker>
          <c:dLbls>
            <c:delete val="1"/>
          </c:dLbls>
          <c:cat>
            <c:strRef>
              <c:f>bar_chart!$A$35:$A$39</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bar_chart!$C$35:$C$39</c:f>
              <c:numCache>
                <c:formatCode>0.00</c:formatCode>
                <c:ptCount val="5"/>
                <c:pt idx="0">
                  <c:v>3.1791749999999999</c:v>
                </c:pt>
                <c:pt idx="1">
                  <c:v>3.334352</c:v>
                </c:pt>
                <c:pt idx="2">
                  <c:v>3.515234</c:v>
                </c:pt>
                <c:pt idx="3">
                  <c:v>2.6656659999999999</c:v>
                </c:pt>
                <c:pt idx="4">
                  <c:v>1.5945069999999999</c:v>
                </c:pt>
              </c:numCache>
            </c:numRef>
          </c:val>
          <c:extLst>
            <c:ext xmlns:c16="http://schemas.microsoft.com/office/drawing/2014/chart" uri="{C3380CC4-5D6E-409C-BE32-E72D297353CC}">
              <c16:uniqueId val="{00000001-3B48-45FE-A81D-D3E749341A29}"/>
            </c:ext>
          </c:extLst>
        </c:ser>
        <c:dLbls>
          <c:showLegendKey val="0"/>
          <c:showVal val="1"/>
          <c:showCatName val="0"/>
          <c:showSerName val="0"/>
          <c:showPercent val="0"/>
          <c:showBubbleSize val="0"/>
        </c:dLbls>
        <c:axId val="489274272"/>
        <c:axId val="489270744"/>
      </c:radarChart>
      <c:catAx>
        <c:axId val="489274272"/>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89270744"/>
        <c:crosses val="autoZero"/>
        <c:auto val="1"/>
        <c:lblAlgn val="ctr"/>
        <c:lblOffset val="100"/>
        <c:noMultiLvlLbl val="0"/>
      </c:catAx>
      <c:valAx>
        <c:axId val="489270744"/>
        <c:scaling>
          <c:orientation val="minMax"/>
          <c:max val="4"/>
          <c:min val="0"/>
        </c:scaling>
        <c:delete val="1"/>
        <c:axPos val="l"/>
        <c:majorGridlines/>
        <c:numFmt formatCode="0.00" sourceLinked="1"/>
        <c:majorTickMark val="out"/>
        <c:minorTickMark val="none"/>
        <c:tickLblPos val="nextTo"/>
        <c:crossAx val="489274272"/>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40316924251232"/>
          <c:y val="0.20056121577237968"/>
          <c:w val="0.57423864956852599"/>
          <c:h val="0.60856788411847418"/>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Post-1989 (Satisfaction)</c:v>
                </c:pt>
                <c:pt idx="1">
                  <c:v>Distrust</c:v>
                </c:pt>
                <c:pt idx="2">
                  <c:v>Christianity</c:v>
                </c:pt>
                <c:pt idx="3">
                  <c:v>Left-right (left)</c:v>
                </c:pt>
                <c:pt idx="4">
                  <c:v>Material / Indi (material)</c:v>
                </c:pt>
              </c:strCache>
            </c:strRef>
          </c:cat>
          <c:val>
            <c:numRef>
              <c:f>bar_chart!$B$35:$B$39</c:f>
              <c:numCache>
                <c:formatCode>0.00</c:formatCode>
                <c:ptCount val="5"/>
                <c:pt idx="0">
                  <c:v>2.081121</c:v>
                </c:pt>
                <c:pt idx="1">
                  <c:v>3.2179289999999998</c:v>
                </c:pt>
                <c:pt idx="2">
                  <c:v>2.4749669999999999</c:v>
                </c:pt>
                <c:pt idx="3">
                  <c:v>2.871807</c:v>
                </c:pt>
                <c:pt idx="4">
                  <c:v>3.1353140000000002</c:v>
                </c:pt>
              </c:numCache>
            </c:numRef>
          </c:val>
          <c:extLst>
            <c:ext xmlns:c16="http://schemas.microsoft.com/office/drawing/2014/chart" uri="{C3380CC4-5D6E-409C-BE32-E72D297353CC}">
              <c16:uniqueId val="{00000000-56F1-4A5C-B62C-90D573D695A0}"/>
            </c:ext>
          </c:extLst>
        </c:ser>
        <c:ser>
          <c:idx val="3"/>
          <c:order val="1"/>
          <c:tx>
            <c:strRef>
              <c:f>bar_chart!$C$34</c:f>
              <c:strCache>
                <c:ptCount val="1"/>
                <c:pt idx="0">
                  <c:v>Defenders</c:v>
                </c:pt>
              </c:strCache>
            </c:strRef>
          </c:tx>
          <c:spPr>
            <a:ln>
              <a:solidFill>
                <a:schemeClr val="accent6"/>
              </a:solidFill>
            </a:ln>
          </c:spPr>
          <c:marker>
            <c:symbol val="none"/>
          </c:marker>
          <c:dLbls>
            <c:delete val="1"/>
          </c:dLbls>
          <c:cat>
            <c:strRef>
              <c:f>bar_chart!$A$35:$A$39</c:f>
              <c:strCache>
                <c:ptCount val="5"/>
                <c:pt idx="0">
                  <c:v>Post-1989 (Satisfaction)</c:v>
                </c:pt>
                <c:pt idx="1">
                  <c:v>Distrust</c:v>
                </c:pt>
                <c:pt idx="2">
                  <c:v>Christianity</c:v>
                </c:pt>
                <c:pt idx="3">
                  <c:v>Left-right (left)</c:v>
                </c:pt>
                <c:pt idx="4">
                  <c:v>Material / Indi (material)</c:v>
                </c:pt>
              </c:strCache>
            </c:strRef>
          </c:cat>
          <c:val>
            <c:numRef>
              <c:f>bar_chart!$C$35:$C$39</c:f>
              <c:numCache>
                <c:formatCode>0.00</c:formatCode>
                <c:ptCount val="5"/>
                <c:pt idx="0">
                  <c:v>1.4148579999999999</c:v>
                </c:pt>
                <c:pt idx="1">
                  <c:v>3.6968899999999998</c:v>
                </c:pt>
                <c:pt idx="2">
                  <c:v>2.2065619999999999</c:v>
                </c:pt>
                <c:pt idx="3">
                  <c:v>3.2852389999999998</c:v>
                </c:pt>
                <c:pt idx="4">
                  <c:v>3.3302489999999998</c:v>
                </c:pt>
              </c:numCache>
            </c:numRef>
          </c:val>
          <c:extLst>
            <c:ext xmlns:c16="http://schemas.microsoft.com/office/drawing/2014/chart" uri="{C3380CC4-5D6E-409C-BE32-E72D297353CC}">
              <c16:uniqueId val="{00000001-56F1-4A5C-B62C-90D573D695A0}"/>
            </c:ext>
          </c:extLst>
        </c:ser>
        <c:dLbls>
          <c:showLegendKey val="0"/>
          <c:showVal val="1"/>
          <c:showCatName val="0"/>
          <c:showSerName val="0"/>
          <c:showPercent val="0"/>
          <c:showBubbleSize val="0"/>
        </c:dLbls>
        <c:axId val="489278976"/>
        <c:axId val="489280544"/>
      </c:radarChart>
      <c:catAx>
        <c:axId val="489278976"/>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89280544"/>
        <c:crosses val="autoZero"/>
        <c:auto val="1"/>
        <c:lblAlgn val="ctr"/>
        <c:lblOffset val="100"/>
        <c:noMultiLvlLbl val="0"/>
      </c:catAx>
      <c:valAx>
        <c:axId val="489280544"/>
        <c:scaling>
          <c:orientation val="minMax"/>
          <c:max val="4"/>
          <c:min val="0"/>
        </c:scaling>
        <c:delete val="1"/>
        <c:axPos val="l"/>
        <c:majorGridlines/>
        <c:numFmt formatCode="0.00" sourceLinked="1"/>
        <c:majorTickMark val="out"/>
        <c:minorTickMark val="none"/>
        <c:tickLblPos val="nextTo"/>
        <c:crossAx val="489278976"/>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046665175835"/>
          <c:y val="0.17514464847595709"/>
          <c:w val="0.61370058201424227"/>
          <c:h val="0.66137447188099507"/>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Globalization (in favour)</c:v>
                </c:pt>
                <c:pt idx="1">
                  <c:v>Immigration (threatens)</c:v>
                </c:pt>
                <c:pt idx="2">
                  <c:v>Abroad (in favour)</c:v>
                </c:pt>
                <c:pt idx="3">
                  <c:v>Nationalism</c:v>
                </c:pt>
                <c:pt idx="4">
                  <c:v>Interest in politics</c:v>
                </c:pt>
              </c:strCache>
            </c:strRef>
          </c:cat>
          <c:val>
            <c:numRef>
              <c:f>bar_chart!$B$35:$B$39</c:f>
              <c:numCache>
                <c:formatCode>0.00</c:formatCode>
                <c:ptCount val="5"/>
                <c:pt idx="0">
                  <c:v>2.0716969999999999</c:v>
                </c:pt>
                <c:pt idx="1">
                  <c:v>2.9082340000000002</c:v>
                </c:pt>
                <c:pt idx="2">
                  <c:v>2.7177980000000002</c:v>
                </c:pt>
                <c:pt idx="3">
                  <c:v>2.8732540000000002</c:v>
                </c:pt>
                <c:pt idx="4">
                  <c:v>2.7048009999999998</c:v>
                </c:pt>
              </c:numCache>
            </c:numRef>
          </c:val>
          <c:extLst>
            <c:ext xmlns:c16="http://schemas.microsoft.com/office/drawing/2014/chart" uri="{C3380CC4-5D6E-409C-BE32-E72D297353CC}">
              <c16:uniqueId val="{00000000-C95B-46AD-8D82-CF9067155D81}"/>
            </c:ext>
          </c:extLst>
        </c:ser>
        <c:ser>
          <c:idx val="3"/>
          <c:order val="1"/>
          <c:tx>
            <c:strRef>
              <c:f>bar_chart!$C$34</c:f>
              <c:strCache>
                <c:ptCount val="1"/>
                <c:pt idx="0">
                  <c:v>Defenders</c:v>
                </c:pt>
              </c:strCache>
            </c:strRef>
          </c:tx>
          <c:spPr>
            <a:ln>
              <a:solidFill>
                <a:schemeClr val="accent6"/>
              </a:solidFill>
            </a:ln>
          </c:spPr>
          <c:marker>
            <c:symbol val="none"/>
          </c:marker>
          <c:dLbls>
            <c:delete val="1"/>
          </c:dLbls>
          <c:cat>
            <c:strRef>
              <c:f>bar_chart!$A$35:$A$39</c:f>
              <c:strCache>
                <c:ptCount val="5"/>
                <c:pt idx="0">
                  <c:v>Globalization (in favour)</c:v>
                </c:pt>
                <c:pt idx="1">
                  <c:v>Immigration (threatens)</c:v>
                </c:pt>
                <c:pt idx="2">
                  <c:v>Abroad (in favour)</c:v>
                </c:pt>
                <c:pt idx="3">
                  <c:v>Nationalism</c:v>
                </c:pt>
                <c:pt idx="4">
                  <c:v>Interest in politics</c:v>
                </c:pt>
              </c:strCache>
            </c:strRef>
          </c:cat>
          <c:val>
            <c:numRef>
              <c:f>bar_chart!$C$35:$C$39</c:f>
              <c:numCache>
                <c:formatCode>0.00</c:formatCode>
                <c:ptCount val="5"/>
                <c:pt idx="0">
                  <c:v>1.7888790000000001</c:v>
                </c:pt>
                <c:pt idx="1">
                  <c:v>3.6262430000000001</c:v>
                </c:pt>
                <c:pt idx="2">
                  <c:v>2.0500449999999999</c:v>
                </c:pt>
                <c:pt idx="3">
                  <c:v>3.2821289999999999</c:v>
                </c:pt>
                <c:pt idx="4">
                  <c:v>2.5904389999999999</c:v>
                </c:pt>
              </c:numCache>
            </c:numRef>
          </c:val>
          <c:extLst>
            <c:ext xmlns:c16="http://schemas.microsoft.com/office/drawing/2014/chart" uri="{C3380CC4-5D6E-409C-BE32-E72D297353CC}">
              <c16:uniqueId val="{00000001-C95B-46AD-8D82-CF9067155D81}"/>
            </c:ext>
          </c:extLst>
        </c:ser>
        <c:dLbls>
          <c:showLegendKey val="0"/>
          <c:showVal val="1"/>
          <c:showCatName val="0"/>
          <c:showSerName val="0"/>
          <c:showPercent val="0"/>
          <c:showBubbleSize val="0"/>
        </c:dLbls>
        <c:axId val="489279368"/>
        <c:axId val="489281328"/>
      </c:radarChart>
      <c:catAx>
        <c:axId val="489279368"/>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89281328"/>
        <c:crosses val="autoZero"/>
        <c:auto val="1"/>
        <c:lblAlgn val="ctr"/>
        <c:lblOffset val="100"/>
        <c:noMultiLvlLbl val="0"/>
      </c:catAx>
      <c:valAx>
        <c:axId val="489281328"/>
        <c:scaling>
          <c:orientation val="minMax"/>
          <c:max val="4"/>
          <c:min val="0"/>
        </c:scaling>
        <c:delete val="1"/>
        <c:axPos val="l"/>
        <c:majorGridlines/>
        <c:numFmt formatCode="0.00" sourceLinked="1"/>
        <c:majorTickMark val="out"/>
        <c:minorTickMark val="none"/>
        <c:tickLblPos val="nextTo"/>
        <c:crossAx val="489279368"/>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2064683695122"/>
          <c:y val="3.3181799182417801E-2"/>
          <c:w val="0.66082991876366981"/>
          <c:h val="0.91383252104563584"/>
        </c:manualLayout>
      </c:layout>
      <c:pieChart>
        <c:varyColors val="1"/>
        <c:ser>
          <c:idx val="0"/>
          <c:order val="0"/>
          <c:spPr>
            <a:solidFill>
              <a:schemeClr val="bg1">
                <a:lumMod val="85000"/>
              </a:schemeClr>
            </a:solidFill>
          </c:spPr>
          <c:explosion val="7"/>
          <c:dPt>
            <c:idx val="0"/>
            <c:bubble3D val="0"/>
            <c:spPr>
              <a:solidFill>
                <a:schemeClr val="bg1">
                  <a:lumMod val="75000"/>
                </a:schemeClr>
              </a:solidFill>
            </c:spPr>
            <c:extLst>
              <c:ext xmlns:c16="http://schemas.microsoft.com/office/drawing/2014/chart" uri="{C3380CC4-5D6E-409C-BE32-E72D297353CC}">
                <c16:uniqueId val="{00000001-C678-42F5-82DD-865976790280}"/>
              </c:ext>
            </c:extLst>
          </c:dPt>
          <c:dPt>
            <c:idx val="1"/>
            <c:bubble3D val="0"/>
            <c:spPr>
              <a:solidFill>
                <a:schemeClr val="bg1">
                  <a:lumMod val="75000"/>
                </a:schemeClr>
              </a:solidFill>
            </c:spPr>
            <c:extLst>
              <c:ext xmlns:c16="http://schemas.microsoft.com/office/drawing/2014/chart" uri="{C3380CC4-5D6E-409C-BE32-E72D297353CC}">
                <c16:uniqueId val="{00000003-C678-42F5-82DD-865976790280}"/>
              </c:ext>
            </c:extLst>
          </c:dPt>
          <c:dPt>
            <c:idx val="2"/>
            <c:bubble3D val="0"/>
            <c:spPr>
              <a:solidFill>
                <a:schemeClr val="bg1">
                  <a:lumMod val="75000"/>
                </a:schemeClr>
              </a:solidFill>
            </c:spPr>
            <c:extLst>
              <c:ext xmlns:c16="http://schemas.microsoft.com/office/drawing/2014/chart" uri="{C3380CC4-5D6E-409C-BE32-E72D297353CC}">
                <c16:uniqueId val="{00000005-C678-42F5-82DD-865976790280}"/>
              </c:ext>
            </c:extLst>
          </c:dPt>
          <c:dPt>
            <c:idx val="3"/>
            <c:bubble3D val="0"/>
            <c:spPr>
              <a:solidFill>
                <a:schemeClr val="bg1">
                  <a:lumMod val="75000"/>
                </a:schemeClr>
              </a:solidFill>
            </c:spPr>
            <c:extLst>
              <c:ext xmlns:c16="http://schemas.microsoft.com/office/drawing/2014/chart" uri="{C3380CC4-5D6E-409C-BE32-E72D297353CC}">
                <c16:uniqueId val="{00000007-C678-42F5-82DD-865976790280}"/>
              </c:ext>
            </c:extLst>
          </c:dPt>
          <c:dPt>
            <c:idx val="4"/>
            <c:bubble3D val="0"/>
            <c:spPr>
              <a:solidFill>
                <a:schemeClr val="bg1">
                  <a:lumMod val="75000"/>
                </a:schemeClr>
              </a:solidFill>
            </c:spPr>
            <c:extLst>
              <c:ext xmlns:c16="http://schemas.microsoft.com/office/drawing/2014/chart" uri="{C3380CC4-5D6E-409C-BE32-E72D297353CC}">
                <c16:uniqueId val="{00000009-C678-42F5-82DD-865976790280}"/>
              </c:ext>
            </c:extLst>
          </c:dPt>
          <c:dPt>
            <c:idx val="5"/>
            <c:bubble3D val="0"/>
            <c:spPr>
              <a:solidFill>
                <a:srgbClr val="7030A0"/>
              </a:solidFill>
            </c:spPr>
            <c:extLst>
              <c:ext xmlns:c16="http://schemas.microsoft.com/office/drawing/2014/chart" uri="{C3380CC4-5D6E-409C-BE32-E72D297353CC}">
                <c16:uniqueId val="{0000000B-C678-42F5-82DD-865976790280}"/>
              </c:ext>
            </c:extLst>
          </c:dPt>
          <c:dLbls>
            <c:delete val="1"/>
          </c:dLbls>
          <c:cat>
            <c:numRef>
              <c:f>pie_chart!$A$4:$A$9</c:f>
              <c:numCache>
                <c:formatCode>General</c:formatCode>
                <c:ptCount val="6"/>
                <c:pt idx="0">
                  <c:v>1</c:v>
                </c:pt>
                <c:pt idx="1">
                  <c:v>2</c:v>
                </c:pt>
                <c:pt idx="2">
                  <c:v>3</c:v>
                </c:pt>
                <c:pt idx="3">
                  <c:v>4</c:v>
                </c:pt>
                <c:pt idx="4">
                  <c:v>5</c:v>
                </c:pt>
                <c:pt idx="5">
                  <c:v>6</c:v>
                </c:pt>
              </c:numCache>
            </c:numRef>
          </c:cat>
          <c:val>
            <c:numRef>
              <c:f>pie_chart!$B$4:$B$9</c:f>
              <c:numCache>
                <c:formatCode>0%</c:formatCode>
                <c:ptCount val="6"/>
                <c:pt idx="0">
                  <c:v>7.8678206136900075E-2</c:v>
                </c:pt>
                <c:pt idx="1">
                  <c:v>0.35719905586152634</c:v>
                </c:pt>
                <c:pt idx="2">
                  <c:v>0.15656963021243114</c:v>
                </c:pt>
                <c:pt idx="3">
                  <c:v>0.10464201416207711</c:v>
                </c:pt>
                <c:pt idx="4">
                  <c:v>0.16286388670338317</c:v>
                </c:pt>
                <c:pt idx="5">
                  <c:v>0.14004720692368214</c:v>
                </c:pt>
              </c:numCache>
            </c:numRef>
          </c:val>
          <c:extLst>
            <c:ext xmlns:c16="http://schemas.microsoft.com/office/drawing/2014/chart" uri="{C3380CC4-5D6E-409C-BE32-E72D297353CC}">
              <c16:uniqueId val="{0000000C-C678-42F5-82DD-865976790280}"/>
            </c:ext>
          </c:extLst>
        </c:ser>
        <c:dLbls>
          <c:showLegendKey val="0"/>
          <c:showVal val="1"/>
          <c:showCatName val="0"/>
          <c:showSerName val="0"/>
          <c:showPercent val="0"/>
          <c:showBubbleSize val="0"/>
          <c:showLeaderLines val="1"/>
        </c:dLbls>
        <c:firstSliceAng val="360"/>
      </c:pieChart>
    </c:plotArea>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24298383258407"/>
          <c:y val="5.8890570585484581E-2"/>
          <c:w val="0.66082991876366981"/>
          <c:h val="0.91383252104563584"/>
        </c:manualLayout>
      </c:layout>
      <c:pieChart>
        <c:varyColors val="1"/>
        <c:ser>
          <c:idx val="0"/>
          <c:order val="0"/>
          <c:spPr>
            <a:solidFill>
              <a:schemeClr val="bg1">
                <a:lumMod val="85000"/>
              </a:schemeClr>
            </a:solidFill>
          </c:spPr>
          <c:dPt>
            <c:idx val="0"/>
            <c:bubble3D val="0"/>
            <c:spPr>
              <a:solidFill>
                <a:srgbClr val="9F5FCF"/>
              </a:solidFill>
            </c:spPr>
            <c:extLst>
              <c:ext xmlns:c16="http://schemas.microsoft.com/office/drawing/2014/chart" uri="{C3380CC4-5D6E-409C-BE32-E72D297353CC}">
                <c16:uniqueId val="{00000001-1563-4F41-834D-0FEF7ABE5D62}"/>
              </c:ext>
            </c:extLst>
          </c:dPt>
          <c:dPt>
            <c:idx val="1"/>
            <c:bubble3D val="0"/>
            <c:explosion val="21"/>
            <c:spPr>
              <a:solidFill>
                <a:srgbClr val="7030A0"/>
              </a:solidFill>
            </c:spPr>
            <c:extLst>
              <c:ext xmlns:c16="http://schemas.microsoft.com/office/drawing/2014/chart" uri="{C3380CC4-5D6E-409C-BE32-E72D297353CC}">
                <c16:uniqueId val="{00000003-1563-4F41-834D-0FEF7ABE5D62}"/>
              </c:ext>
            </c:extLst>
          </c:dPt>
          <c:dPt>
            <c:idx val="2"/>
            <c:bubble3D val="0"/>
            <c:spPr>
              <a:solidFill>
                <a:srgbClr val="4D009A"/>
              </a:solidFill>
            </c:spPr>
            <c:extLst>
              <c:ext xmlns:c16="http://schemas.microsoft.com/office/drawing/2014/chart" uri="{C3380CC4-5D6E-409C-BE32-E72D297353CC}">
                <c16:uniqueId val="{00000005-1563-4F41-834D-0FEF7ABE5D62}"/>
              </c:ext>
            </c:extLst>
          </c:dPt>
          <c:dPt>
            <c:idx val="3"/>
            <c:bubble3D val="0"/>
            <c:spPr>
              <a:solidFill>
                <a:schemeClr val="accent2">
                  <a:lumMod val="75000"/>
                </a:schemeClr>
              </a:solidFill>
            </c:spPr>
            <c:extLst>
              <c:ext xmlns:c16="http://schemas.microsoft.com/office/drawing/2014/chart" uri="{C3380CC4-5D6E-409C-BE32-E72D297353CC}">
                <c16:uniqueId val="{00000007-1563-4F41-834D-0FEF7ABE5D62}"/>
              </c:ext>
            </c:extLst>
          </c:dPt>
          <c:dPt>
            <c:idx val="4"/>
            <c:bubble3D val="0"/>
            <c:spPr>
              <a:solidFill>
                <a:schemeClr val="accent6"/>
              </a:solidFill>
            </c:spPr>
            <c:extLst>
              <c:ext xmlns:c16="http://schemas.microsoft.com/office/drawing/2014/chart" uri="{C3380CC4-5D6E-409C-BE32-E72D297353CC}">
                <c16:uniqueId val="{00000009-1563-4F41-834D-0FEF7ABE5D62}"/>
              </c:ext>
            </c:extLst>
          </c:dPt>
          <c:dPt>
            <c:idx val="5"/>
            <c:bubble3D val="0"/>
            <c:spPr>
              <a:solidFill>
                <a:schemeClr val="accent5">
                  <a:lumMod val="50000"/>
                </a:schemeClr>
              </a:solidFill>
            </c:spPr>
            <c:extLst>
              <c:ext xmlns:c16="http://schemas.microsoft.com/office/drawing/2014/chart" uri="{C3380CC4-5D6E-409C-BE32-E72D297353CC}">
                <c16:uniqueId val="{0000000B-1563-4F41-834D-0FEF7ABE5D62}"/>
              </c:ext>
            </c:extLst>
          </c:dPt>
          <c:dLbls>
            <c:dLbl>
              <c:idx val="0"/>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1-1563-4F41-834D-0FEF7ABE5D62}"/>
                </c:ext>
              </c:extLst>
            </c:dLbl>
            <c:dLbl>
              <c:idx val="1"/>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3-1563-4F41-834D-0FEF7ABE5D62}"/>
                </c:ext>
              </c:extLst>
            </c:dLbl>
            <c:dLbl>
              <c:idx val="2"/>
              <c:layout>
                <c:manualLayout>
                  <c:x val="-6.3951691162496577E-2"/>
                  <c:y val="0.12028030742896639"/>
                </c:manualLayout>
              </c:layout>
              <c:spPr>
                <a:noFill/>
                <a:ln>
                  <a:noFill/>
                </a:ln>
                <a:effectLst/>
              </c:spPr>
              <c:txPr>
                <a:bodyPr wrap="square" lIns="38100" tIns="19050" rIns="38100" bIns="19050" anchor="ctr">
                  <a:spAutoFit/>
                </a:bodyPr>
                <a:lstStyle/>
                <a:p>
                  <a:pPr>
                    <a:defRPr sz="1400" b="1">
                      <a:solidFill>
                        <a:schemeClr val="bg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63-4F41-834D-0FEF7ABE5D62}"/>
                </c:ext>
              </c:extLst>
            </c:dLbl>
            <c:spPr>
              <a:noFill/>
              <a:ln>
                <a:noFill/>
              </a:ln>
              <a:effectLst/>
            </c:spPr>
            <c:txPr>
              <a:bodyPr wrap="square" lIns="38100" tIns="19050" rIns="38100" bIns="19050" anchor="ctr">
                <a:spAutoFit/>
              </a:bodyPr>
              <a:lstStyle/>
              <a:p>
                <a:pPr>
                  <a:defRPr b="1"/>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strRef>
              <c:f>pie_chart!$A$12:$A$14</c:f>
              <c:strCache>
                <c:ptCount val="3"/>
                <c:pt idx="0">
                  <c:v>Lower</c:v>
                </c:pt>
                <c:pt idx="1">
                  <c:v>Middle</c:v>
                </c:pt>
                <c:pt idx="2">
                  <c:v>Higher</c:v>
                </c:pt>
              </c:strCache>
            </c:strRef>
          </c:cat>
          <c:val>
            <c:numRef>
              <c:f>pie_chart!$B$12:$B$14</c:f>
              <c:numCache>
                <c:formatCode>0%</c:formatCode>
                <c:ptCount val="3"/>
                <c:pt idx="0">
                  <c:v>0.5561797752808989</c:v>
                </c:pt>
                <c:pt idx="1">
                  <c:v>0.3595505617977528</c:v>
                </c:pt>
                <c:pt idx="2">
                  <c:v>8.4269662921348312E-2</c:v>
                </c:pt>
              </c:numCache>
            </c:numRef>
          </c:val>
          <c:extLst>
            <c:ext xmlns:c16="http://schemas.microsoft.com/office/drawing/2014/chart" uri="{C3380CC4-5D6E-409C-BE32-E72D297353CC}">
              <c16:uniqueId val="{0000000C-1563-4F41-834D-0FEF7ABE5D62}"/>
            </c:ext>
          </c:extLst>
        </c:ser>
        <c:dLbls>
          <c:showLegendKey val="0"/>
          <c:showVal val="1"/>
          <c:showCatName val="0"/>
          <c:showSerName val="0"/>
          <c:showPercent val="0"/>
          <c:showBubbleSize val="0"/>
          <c:showLeaderLines val="1"/>
        </c:dLbls>
        <c:firstSliceAng val="32"/>
      </c:pieChart>
    </c:plotArea>
    <c:legend>
      <c:legendPos val="r"/>
      <c:layout>
        <c:manualLayout>
          <c:xMode val="edge"/>
          <c:yMode val="edge"/>
          <c:x val="0.71554598034615391"/>
          <c:y val="0.17963533650164074"/>
          <c:w val="0.25882295561150437"/>
          <c:h val="0.64072865221877107"/>
        </c:manualLayout>
      </c:layout>
      <c:overlay val="0"/>
      <c:txPr>
        <a:bodyPr/>
        <a:lstStyle/>
        <a:p>
          <a:pPr>
            <a:defRPr sz="12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94698146422281"/>
          <c:y val="0.21241635502415682"/>
          <c:w val="0.5933876980428705"/>
          <c:h val="0.72318667599306763"/>
        </c:manualLayout>
      </c:layout>
      <c:doughnutChart>
        <c:varyColors val="1"/>
        <c:ser>
          <c:idx val="0"/>
          <c:order val="0"/>
          <c:spPr>
            <a:solidFill>
              <a:schemeClr val="bg1">
                <a:lumMod val="85000"/>
              </a:schemeClr>
            </a:solidFill>
          </c:spPr>
          <c:dPt>
            <c:idx val="0"/>
            <c:bubble3D val="0"/>
            <c:spPr>
              <a:solidFill>
                <a:srgbClr val="7030A0"/>
              </a:solidFill>
            </c:spPr>
            <c:extLst>
              <c:ext xmlns:c16="http://schemas.microsoft.com/office/drawing/2014/chart" uri="{C3380CC4-5D6E-409C-BE32-E72D297353CC}">
                <c16:uniqueId val="{00000001-AEE4-46CA-8A1A-A4C95CB85B39}"/>
              </c:ext>
            </c:extLst>
          </c:dPt>
          <c:dPt>
            <c:idx val="1"/>
            <c:bubble3D val="0"/>
            <c:extLst>
              <c:ext xmlns:c16="http://schemas.microsoft.com/office/drawing/2014/chart" uri="{C3380CC4-5D6E-409C-BE32-E72D297353CC}">
                <c16:uniqueId val="{00000003-AEE4-46CA-8A1A-A4C95CB85B39}"/>
              </c:ext>
            </c:extLst>
          </c:dPt>
          <c:dPt>
            <c:idx val="2"/>
            <c:bubble3D val="0"/>
            <c:spPr>
              <a:solidFill>
                <a:schemeClr val="bg1">
                  <a:lumMod val="75000"/>
                </a:schemeClr>
              </a:solidFill>
            </c:spPr>
            <c:extLst>
              <c:ext xmlns:c16="http://schemas.microsoft.com/office/drawing/2014/chart" uri="{C3380CC4-5D6E-409C-BE32-E72D297353CC}">
                <c16:uniqueId val="{00000005-AEE4-46CA-8A1A-A4C95CB85B39}"/>
              </c:ext>
            </c:extLst>
          </c:dPt>
          <c:dPt>
            <c:idx val="3"/>
            <c:bubble3D val="0"/>
            <c:spPr>
              <a:solidFill>
                <a:schemeClr val="bg1">
                  <a:lumMod val="65000"/>
                </a:schemeClr>
              </a:solidFill>
            </c:spPr>
            <c:extLst>
              <c:ext xmlns:c16="http://schemas.microsoft.com/office/drawing/2014/chart" uri="{C3380CC4-5D6E-409C-BE32-E72D297353CC}">
                <c16:uniqueId val="{00000007-AEE4-46CA-8A1A-A4C95CB85B39}"/>
              </c:ext>
            </c:extLst>
          </c:dPt>
          <c:dPt>
            <c:idx val="4"/>
            <c:bubble3D val="0"/>
            <c:spPr>
              <a:solidFill>
                <a:srgbClr val="E74C3C"/>
              </a:solidFill>
            </c:spPr>
            <c:extLst>
              <c:ext xmlns:c16="http://schemas.microsoft.com/office/drawing/2014/chart" uri="{C3380CC4-5D6E-409C-BE32-E72D297353CC}">
                <c16:uniqueId val="{00000009-AEE4-46CA-8A1A-A4C95CB85B39}"/>
              </c:ext>
            </c:extLst>
          </c:dPt>
          <c:dPt>
            <c:idx val="5"/>
            <c:bubble3D val="0"/>
            <c:spPr>
              <a:solidFill>
                <a:srgbClr val="D6C40F"/>
              </a:solidFill>
            </c:spPr>
            <c:extLst>
              <c:ext xmlns:c16="http://schemas.microsoft.com/office/drawing/2014/chart" uri="{C3380CC4-5D6E-409C-BE32-E72D297353CC}">
                <c16:uniqueId val="{0000000B-AEE4-46CA-8A1A-A4C95CB85B39}"/>
              </c:ext>
            </c:extLst>
          </c:dPt>
          <c:dLbls>
            <c:delete val="1"/>
          </c:dLbls>
          <c:cat>
            <c:strRef>
              <c:f>pie_chart!$A$12:$A$15</c:f>
              <c:strCache>
                <c:ptCount val="4"/>
                <c:pt idx="0">
                  <c:v>Definitely yes</c:v>
                </c:pt>
                <c:pt idx="1">
                  <c:v>Rather yes</c:v>
                </c:pt>
                <c:pt idx="2">
                  <c:v>Rather not</c:v>
                </c:pt>
                <c:pt idx="3">
                  <c:v>Definitely not</c:v>
                </c:pt>
              </c:strCache>
            </c:strRef>
          </c:cat>
          <c:val>
            <c:numRef>
              <c:f>pie_chart!$B$12:$B$15</c:f>
              <c:numCache>
                <c:formatCode>0%</c:formatCode>
                <c:ptCount val="4"/>
                <c:pt idx="0">
                  <c:v>0.33707865168539325</c:v>
                </c:pt>
                <c:pt idx="1">
                  <c:v>0.34831460674157305</c:v>
                </c:pt>
                <c:pt idx="2">
                  <c:v>0.2247191011235955</c:v>
                </c:pt>
                <c:pt idx="3">
                  <c:v>8.98876404494382E-2</c:v>
                </c:pt>
              </c:numCache>
            </c:numRef>
          </c:val>
          <c:extLst>
            <c:ext xmlns:c16="http://schemas.microsoft.com/office/drawing/2014/chart" uri="{C3380CC4-5D6E-409C-BE32-E72D297353CC}">
              <c16:uniqueId val="{0000000C-AEE4-46CA-8A1A-A4C95CB85B39}"/>
            </c:ext>
          </c:extLst>
        </c:ser>
        <c:dLbls>
          <c:showLegendKey val="0"/>
          <c:showVal val="1"/>
          <c:showCatName val="0"/>
          <c:showSerName val="0"/>
          <c:showPercent val="0"/>
          <c:showBubbleSize val="0"/>
          <c:showLeaderLines val="1"/>
        </c:dLbls>
        <c:firstSliceAng val="0"/>
        <c:holeSize val="50"/>
      </c:doughnutChart>
    </c:plotArea>
    <c:legend>
      <c:legendPos val="t"/>
      <c:layout>
        <c:manualLayout>
          <c:xMode val="edge"/>
          <c:yMode val="edge"/>
          <c:x val="5.1272753505070073E-2"/>
          <c:y val="2.4041669703426128E-2"/>
          <c:w val="0.86883271202236723"/>
          <c:h val="0.17030935823570742"/>
        </c:manualLayout>
      </c:layout>
      <c:overlay val="0"/>
      <c:txPr>
        <a:bodyPr/>
        <a:lstStyle/>
        <a:p>
          <a:pPr>
            <a:defRPr sz="14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94698146422281"/>
          <c:y val="0.21241635502415682"/>
          <c:w val="0.59009992751372065"/>
          <c:h val="0.71917973104249666"/>
        </c:manualLayout>
      </c:layout>
      <c:doughnutChart>
        <c:varyColors val="1"/>
        <c:ser>
          <c:idx val="0"/>
          <c:order val="0"/>
          <c:spPr>
            <a:solidFill>
              <a:schemeClr val="bg1">
                <a:lumMod val="85000"/>
              </a:schemeClr>
            </a:solidFill>
          </c:spPr>
          <c:dPt>
            <c:idx val="0"/>
            <c:bubble3D val="0"/>
            <c:spPr>
              <a:solidFill>
                <a:srgbClr val="7030A0"/>
              </a:solidFill>
            </c:spPr>
            <c:extLst>
              <c:ext xmlns:c16="http://schemas.microsoft.com/office/drawing/2014/chart" uri="{C3380CC4-5D6E-409C-BE32-E72D297353CC}">
                <c16:uniqueId val="{00000001-486A-4730-BB52-751C75F93FC8}"/>
              </c:ext>
            </c:extLst>
          </c:dPt>
          <c:dPt>
            <c:idx val="1"/>
            <c:bubble3D val="0"/>
            <c:spPr>
              <a:solidFill>
                <a:srgbClr val="9F5FCF"/>
              </a:solidFill>
            </c:spPr>
            <c:extLst>
              <c:ext xmlns:c16="http://schemas.microsoft.com/office/drawing/2014/chart" uri="{C3380CC4-5D6E-409C-BE32-E72D297353CC}">
                <c16:uniqueId val="{00000003-486A-4730-BB52-751C75F93FC8}"/>
              </c:ext>
            </c:extLst>
          </c:dPt>
          <c:dPt>
            <c:idx val="2"/>
            <c:bubble3D val="0"/>
            <c:spPr>
              <a:solidFill>
                <a:schemeClr val="bg1">
                  <a:lumMod val="75000"/>
                </a:schemeClr>
              </a:solidFill>
            </c:spPr>
            <c:extLst>
              <c:ext xmlns:c16="http://schemas.microsoft.com/office/drawing/2014/chart" uri="{C3380CC4-5D6E-409C-BE32-E72D297353CC}">
                <c16:uniqueId val="{00000005-486A-4730-BB52-751C75F93FC8}"/>
              </c:ext>
            </c:extLst>
          </c:dPt>
          <c:dPt>
            <c:idx val="3"/>
            <c:bubble3D val="0"/>
            <c:spPr>
              <a:solidFill>
                <a:schemeClr val="bg1">
                  <a:lumMod val="65000"/>
                </a:schemeClr>
              </a:solidFill>
            </c:spPr>
            <c:extLst>
              <c:ext xmlns:c16="http://schemas.microsoft.com/office/drawing/2014/chart" uri="{C3380CC4-5D6E-409C-BE32-E72D297353CC}">
                <c16:uniqueId val="{00000007-486A-4730-BB52-751C75F93FC8}"/>
              </c:ext>
            </c:extLst>
          </c:dPt>
          <c:dPt>
            <c:idx val="4"/>
            <c:bubble3D val="0"/>
            <c:spPr>
              <a:solidFill>
                <a:srgbClr val="E74C3C"/>
              </a:solidFill>
            </c:spPr>
            <c:extLst>
              <c:ext xmlns:c16="http://schemas.microsoft.com/office/drawing/2014/chart" uri="{C3380CC4-5D6E-409C-BE32-E72D297353CC}">
                <c16:uniqueId val="{00000009-486A-4730-BB52-751C75F93FC8}"/>
              </c:ext>
            </c:extLst>
          </c:dPt>
          <c:dPt>
            <c:idx val="5"/>
            <c:bubble3D val="0"/>
            <c:spPr>
              <a:solidFill>
                <a:srgbClr val="D6C40F"/>
              </a:solidFill>
            </c:spPr>
            <c:extLst>
              <c:ext xmlns:c16="http://schemas.microsoft.com/office/drawing/2014/chart" uri="{C3380CC4-5D6E-409C-BE32-E72D297353CC}">
                <c16:uniqueId val="{0000000B-486A-4730-BB52-751C75F93FC8}"/>
              </c:ext>
            </c:extLst>
          </c:dPt>
          <c:dLbls>
            <c:delete val="1"/>
          </c:dLbls>
          <c:cat>
            <c:strRef>
              <c:f>pie_chart!$A$12:$A$15</c:f>
              <c:strCache>
                <c:ptCount val="4"/>
                <c:pt idx="0">
                  <c:v>Definitely yes</c:v>
                </c:pt>
                <c:pt idx="1">
                  <c:v>Rather yes</c:v>
                </c:pt>
                <c:pt idx="2">
                  <c:v>Rather not</c:v>
                </c:pt>
                <c:pt idx="3">
                  <c:v>Definitely not</c:v>
                </c:pt>
              </c:strCache>
            </c:strRef>
          </c:cat>
          <c:val>
            <c:numRef>
              <c:f>pie_chart!$B$12:$B$15</c:f>
              <c:numCache>
                <c:formatCode>0%</c:formatCode>
                <c:ptCount val="4"/>
                <c:pt idx="0">
                  <c:v>0.33707865168539325</c:v>
                </c:pt>
                <c:pt idx="1">
                  <c:v>0.34831460674157305</c:v>
                </c:pt>
                <c:pt idx="2">
                  <c:v>0.2247191011235955</c:v>
                </c:pt>
                <c:pt idx="3">
                  <c:v>8.98876404494382E-2</c:v>
                </c:pt>
              </c:numCache>
            </c:numRef>
          </c:val>
          <c:extLst>
            <c:ext xmlns:c16="http://schemas.microsoft.com/office/drawing/2014/chart" uri="{C3380CC4-5D6E-409C-BE32-E72D297353CC}">
              <c16:uniqueId val="{0000000C-486A-4730-BB52-751C75F93FC8}"/>
            </c:ext>
          </c:extLst>
        </c:ser>
        <c:dLbls>
          <c:showLegendKey val="0"/>
          <c:showVal val="1"/>
          <c:showCatName val="0"/>
          <c:showSerName val="0"/>
          <c:showPercent val="0"/>
          <c:showBubbleSize val="0"/>
          <c:showLeaderLines val="1"/>
        </c:dLbls>
        <c:firstSliceAng val="0"/>
        <c:holeSize val="50"/>
      </c:doughnutChart>
    </c:plotArea>
    <c:legend>
      <c:legendPos val="t"/>
      <c:layout>
        <c:manualLayout>
          <c:xMode val="edge"/>
          <c:yMode val="edge"/>
          <c:x val="5.1272753505070073E-2"/>
          <c:y val="2.4041669703426128E-2"/>
          <c:w val="0.86883271202236723"/>
          <c:h val="0.17030935823570742"/>
        </c:manualLayout>
      </c:layout>
      <c:overlay val="0"/>
      <c:txPr>
        <a:bodyPr/>
        <a:lstStyle/>
        <a:p>
          <a:pPr>
            <a:defRPr sz="1400"/>
          </a:pPr>
          <a:endParaRPr lang="cs-CZ"/>
        </a:p>
      </c:txPr>
    </c:legend>
    <c:plotVisOnly val="1"/>
    <c:dispBlanksAs val="zero"/>
    <c:showDLblsOverMax val="0"/>
  </c:chart>
  <c:spPr>
    <a:noFill/>
    <a:ln>
      <a:noFill/>
    </a:ln>
  </c:spPr>
  <c:txPr>
    <a:bodyPr/>
    <a:lstStyle/>
    <a:p>
      <a:pPr>
        <a:defRPr sz="1050"/>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31370269861948"/>
          <c:y val="0.11808417328189415"/>
          <c:w val="0.67313747673469371"/>
          <c:h val="0.76646541146587599"/>
        </c:manualLayout>
      </c:layout>
      <c:radarChart>
        <c:radarStyle val="marker"/>
        <c:varyColors val="0"/>
        <c:ser>
          <c:idx val="2"/>
          <c:order val="0"/>
          <c:tx>
            <c:strRef>
              <c:f>bar_chart!$B$25</c:f>
              <c:strCache>
                <c:ptCount val="1"/>
                <c:pt idx="0">
                  <c:v>Total</c:v>
                </c:pt>
              </c:strCache>
            </c:strRef>
          </c:tx>
          <c:spPr>
            <a:ln>
              <a:solidFill>
                <a:schemeClr val="tx1"/>
              </a:solidFill>
              <a:prstDash val="dash"/>
            </a:ln>
          </c:spPr>
          <c:marker>
            <c:symbol val="none"/>
          </c:marker>
          <c:dLbls>
            <c:delete val="1"/>
          </c:dLbls>
          <c:cat>
            <c:strRef>
              <c:f>bar_chart!$A$26:$A$30</c:f>
              <c:strCache>
                <c:ptCount val="5"/>
                <c:pt idx="0">
                  <c:v>Post-1989 (Satisfaction)</c:v>
                </c:pt>
                <c:pt idx="1">
                  <c:v>Distrust</c:v>
                </c:pt>
                <c:pt idx="2">
                  <c:v>Christianity</c:v>
                </c:pt>
                <c:pt idx="3">
                  <c:v>Left-right (left)</c:v>
                </c:pt>
                <c:pt idx="4">
                  <c:v>Materialism</c:v>
                </c:pt>
              </c:strCache>
            </c:strRef>
          </c:cat>
          <c:val>
            <c:numRef>
              <c:f>bar_chart!$B$26:$B$30</c:f>
              <c:numCache>
                <c:formatCode>0.00</c:formatCode>
                <c:ptCount val="5"/>
                <c:pt idx="0">
                  <c:v>2.081121</c:v>
                </c:pt>
                <c:pt idx="1">
                  <c:v>3.2179289999999998</c:v>
                </c:pt>
                <c:pt idx="2">
                  <c:v>2.4749669999999999</c:v>
                </c:pt>
                <c:pt idx="3">
                  <c:v>2.871807</c:v>
                </c:pt>
                <c:pt idx="4">
                  <c:v>3.1353140000000002</c:v>
                </c:pt>
              </c:numCache>
            </c:numRef>
          </c:val>
          <c:extLst>
            <c:ext xmlns:c16="http://schemas.microsoft.com/office/drawing/2014/chart" uri="{C3380CC4-5D6E-409C-BE32-E72D297353CC}">
              <c16:uniqueId val="{00000000-3B48-45FE-A81D-D3E749341A29}"/>
            </c:ext>
          </c:extLst>
        </c:ser>
        <c:ser>
          <c:idx val="3"/>
          <c:order val="1"/>
          <c:tx>
            <c:strRef>
              <c:f>bar_chart!$C$25</c:f>
              <c:strCache>
                <c:ptCount val="1"/>
                <c:pt idx="0">
                  <c:v>Politically passive</c:v>
                </c:pt>
              </c:strCache>
            </c:strRef>
          </c:tx>
          <c:spPr>
            <a:ln w="15875">
              <a:solidFill>
                <a:schemeClr val="accent1"/>
              </a:solidFill>
            </a:ln>
          </c:spPr>
          <c:marker>
            <c:symbol val="none"/>
          </c:marker>
          <c:dLbls>
            <c:delete val="1"/>
          </c:dLbls>
          <c:cat>
            <c:strRef>
              <c:f>bar_chart!$A$26:$A$30</c:f>
              <c:strCache>
                <c:ptCount val="5"/>
                <c:pt idx="0">
                  <c:v>Post-1989 (Satisfaction)</c:v>
                </c:pt>
                <c:pt idx="1">
                  <c:v>Distrust</c:v>
                </c:pt>
                <c:pt idx="2">
                  <c:v>Christianity</c:v>
                </c:pt>
                <c:pt idx="3">
                  <c:v>Left-right (left)</c:v>
                </c:pt>
                <c:pt idx="4">
                  <c:v>Materialism</c:v>
                </c:pt>
              </c:strCache>
            </c:strRef>
          </c:cat>
          <c:val>
            <c:numRef>
              <c:f>bar_chart!$C$26:$C$30</c:f>
              <c:numCache>
                <c:formatCode>0.00</c:formatCode>
                <c:ptCount val="5"/>
                <c:pt idx="0">
                  <c:v>1.642825</c:v>
                </c:pt>
                <c:pt idx="1">
                  <c:v>3.6433279999999999</c:v>
                </c:pt>
                <c:pt idx="2">
                  <c:v>2.3292280000000001</c:v>
                </c:pt>
                <c:pt idx="3">
                  <c:v>3.1387260000000001</c:v>
                </c:pt>
                <c:pt idx="4">
                  <c:v>3.2131750000000001</c:v>
                </c:pt>
              </c:numCache>
            </c:numRef>
          </c:val>
          <c:extLst>
            <c:ext xmlns:c16="http://schemas.microsoft.com/office/drawing/2014/chart" uri="{C3380CC4-5D6E-409C-BE32-E72D297353CC}">
              <c16:uniqueId val="{00000001-3B48-45FE-A81D-D3E749341A29}"/>
            </c:ext>
          </c:extLst>
        </c:ser>
        <c:ser>
          <c:idx val="0"/>
          <c:order val="2"/>
          <c:tx>
            <c:strRef>
              <c:f>bar_chart!$D$25</c:f>
              <c:strCache>
                <c:ptCount val="1"/>
                <c:pt idx="0">
                  <c:v>Ambivalent</c:v>
                </c:pt>
              </c:strCache>
            </c:strRef>
          </c:tx>
          <c:spPr>
            <a:ln w="15875">
              <a:solidFill>
                <a:schemeClr val="accent3">
                  <a:lumMod val="75000"/>
                </a:schemeClr>
              </a:solidFill>
            </a:ln>
          </c:spPr>
          <c:marker>
            <c:symbol val="none"/>
          </c:marker>
          <c:dLbls>
            <c:delete val="1"/>
          </c:dLbls>
          <c:cat>
            <c:strRef>
              <c:f>bar_chart!$A$26:$A$30</c:f>
              <c:strCache>
                <c:ptCount val="5"/>
                <c:pt idx="0">
                  <c:v>Post-1989 (Satisfaction)</c:v>
                </c:pt>
                <c:pt idx="1">
                  <c:v>Distrust</c:v>
                </c:pt>
                <c:pt idx="2">
                  <c:v>Christianity</c:v>
                </c:pt>
                <c:pt idx="3">
                  <c:v>Left-right (left)</c:v>
                </c:pt>
                <c:pt idx="4">
                  <c:v>Materialism</c:v>
                </c:pt>
              </c:strCache>
            </c:strRef>
          </c:cat>
          <c:val>
            <c:numRef>
              <c:f>bar_chart!$D$26:$D$30</c:f>
              <c:numCache>
                <c:formatCode>0.00</c:formatCode>
                <c:ptCount val="5"/>
                <c:pt idx="0">
                  <c:v>2.132479</c:v>
                </c:pt>
                <c:pt idx="1">
                  <c:v>3.1461380000000001</c:v>
                </c:pt>
                <c:pt idx="2">
                  <c:v>2.2985410000000002</c:v>
                </c:pt>
                <c:pt idx="3">
                  <c:v>2.747922</c:v>
                </c:pt>
                <c:pt idx="4">
                  <c:v>3.1220859999999999</c:v>
                </c:pt>
              </c:numCache>
            </c:numRef>
          </c:val>
          <c:extLst>
            <c:ext xmlns:c16="http://schemas.microsoft.com/office/drawing/2014/chart" uri="{C3380CC4-5D6E-409C-BE32-E72D297353CC}">
              <c16:uniqueId val="{00000000-D661-468B-8A11-C0B480FDFC3E}"/>
            </c:ext>
          </c:extLst>
        </c:ser>
        <c:ser>
          <c:idx val="1"/>
          <c:order val="3"/>
          <c:tx>
            <c:strRef>
              <c:f>bar_chart!$E$25</c:f>
              <c:strCache>
                <c:ptCount val="1"/>
                <c:pt idx="0">
                  <c:v>Young liberals</c:v>
                </c:pt>
              </c:strCache>
            </c:strRef>
          </c:tx>
          <c:spPr>
            <a:ln w="22225">
              <a:solidFill>
                <a:schemeClr val="accent4"/>
              </a:solidFill>
            </a:ln>
          </c:spPr>
          <c:marker>
            <c:symbol val="none"/>
          </c:marker>
          <c:dLbls>
            <c:delete val="1"/>
          </c:dLbls>
          <c:cat>
            <c:strRef>
              <c:f>bar_chart!$A$26:$A$30</c:f>
              <c:strCache>
                <c:ptCount val="5"/>
                <c:pt idx="0">
                  <c:v>Post-1989 (Satisfaction)</c:v>
                </c:pt>
                <c:pt idx="1">
                  <c:v>Distrust</c:v>
                </c:pt>
                <c:pt idx="2">
                  <c:v>Christianity</c:v>
                </c:pt>
                <c:pt idx="3">
                  <c:v>Left-right (left)</c:v>
                </c:pt>
                <c:pt idx="4">
                  <c:v>Materialism</c:v>
                </c:pt>
              </c:strCache>
            </c:strRef>
          </c:cat>
          <c:val>
            <c:numRef>
              <c:f>bar_chart!$E$26:$E$30</c:f>
              <c:numCache>
                <c:formatCode>0.00</c:formatCode>
                <c:ptCount val="5"/>
                <c:pt idx="0">
                  <c:v>2.7919160000000001</c:v>
                </c:pt>
                <c:pt idx="1">
                  <c:v>2.5795270000000001</c:v>
                </c:pt>
                <c:pt idx="2">
                  <c:v>2.5412750000000002</c:v>
                </c:pt>
                <c:pt idx="3">
                  <c:v>2.4732500000000002</c:v>
                </c:pt>
                <c:pt idx="4">
                  <c:v>2.6550060000000002</c:v>
                </c:pt>
              </c:numCache>
            </c:numRef>
          </c:val>
          <c:extLst>
            <c:ext xmlns:c16="http://schemas.microsoft.com/office/drawing/2014/chart" uri="{C3380CC4-5D6E-409C-BE32-E72D297353CC}">
              <c16:uniqueId val="{00000001-D661-468B-8A11-C0B480FDFC3E}"/>
            </c:ext>
          </c:extLst>
        </c:ser>
        <c:ser>
          <c:idx val="4"/>
          <c:order val="4"/>
          <c:tx>
            <c:strRef>
              <c:f>bar_chart!$F$25</c:f>
              <c:strCache>
                <c:ptCount val="1"/>
                <c:pt idx="0">
                  <c:v>Ageing authoritarians</c:v>
                </c:pt>
              </c:strCache>
            </c:strRef>
          </c:tx>
          <c:spPr>
            <a:ln w="15875"/>
          </c:spPr>
          <c:marker>
            <c:symbol val="none"/>
          </c:marker>
          <c:dLbls>
            <c:delete val="1"/>
          </c:dLbls>
          <c:cat>
            <c:strRef>
              <c:f>bar_chart!$A$26:$A$30</c:f>
              <c:strCache>
                <c:ptCount val="5"/>
                <c:pt idx="0">
                  <c:v>Post-1989 (Satisfaction)</c:v>
                </c:pt>
                <c:pt idx="1">
                  <c:v>Distrust</c:v>
                </c:pt>
                <c:pt idx="2">
                  <c:v>Christianity</c:v>
                </c:pt>
                <c:pt idx="3">
                  <c:v>Left-right (left)</c:v>
                </c:pt>
                <c:pt idx="4">
                  <c:v>Materialism</c:v>
                </c:pt>
              </c:strCache>
            </c:strRef>
          </c:cat>
          <c:val>
            <c:numRef>
              <c:f>bar_chart!$F$26:$F$30</c:f>
              <c:numCache>
                <c:formatCode>0.00</c:formatCode>
                <c:ptCount val="5"/>
                <c:pt idx="0">
                  <c:v>1.9329460000000001</c:v>
                </c:pt>
                <c:pt idx="1">
                  <c:v>3.6331760000000002</c:v>
                </c:pt>
                <c:pt idx="2">
                  <c:v>3.526116</c:v>
                </c:pt>
                <c:pt idx="3">
                  <c:v>3.2265250000000001</c:v>
                </c:pt>
                <c:pt idx="4">
                  <c:v>3.6578719999999998</c:v>
                </c:pt>
              </c:numCache>
            </c:numRef>
          </c:val>
          <c:extLst>
            <c:ext xmlns:c16="http://schemas.microsoft.com/office/drawing/2014/chart" uri="{C3380CC4-5D6E-409C-BE32-E72D297353CC}">
              <c16:uniqueId val="{00000002-D661-468B-8A11-C0B480FDFC3E}"/>
            </c:ext>
          </c:extLst>
        </c:ser>
        <c:ser>
          <c:idx val="5"/>
          <c:order val="5"/>
          <c:tx>
            <c:strRef>
              <c:f>bar_chart!$G$25</c:f>
              <c:strCache>
                <c:ptCount val="1"/>
                <c:pt idx="0">
                  <c:v>Defenders</c:v>
                </c:pt>
              </c:strCache>
            </c:strRef>
          </c:tx>
          <c:spPr>
            <a:ln w="15875"/>
          </c:spPr>
          <c:marker>
            <c:symbol val="none"/>
          </c:marker>
          <c:dLbls>
            <c:delete val="1"/>
          </c:dLbls>
          <c:cat>
            <c:strRef>
              <c:f>bar_chart!$A$26:$A$30</c:f>
              <c:strCache>
                <c:ptCount val="5"/>
                <c:pt idx="0">
                  <c:v>Post-1989 (Satisfaction)</c:v>
                </c:pt>
                <c:pt idx="1">
                  <c:v>Distrust</c:v>
                </c:pt>
                <c:pt idx="2">
                  <c:v>Christianity</c:v>
                </c:pt>
                <c:pt idx="3">
                  <c:v>Left-right (left)</c:v>
                </c:pt>
                <c:pt idx="4">
                  <c:v>Materialism</c:v>
                </c:pt>
              </c:strCache>
            </c:strRef>
          </c:cat>
          <c:val>
            <c:numRef>
              <c:f>bar_chart!$G$26:$G$30</c:f>
              <c:numCache>
                <c:formatCode>0.00</c:formatCode>
                <c:ptCount val="5"/>
                <c:pt idx="0">
                  <c:v>1.4148579999999999</c:v>
                </c:pt>
                <c:pt idx="1">
                  <c:v>3.6968899999999998</c:v>
                </c:pt>
                <c:pt idx="2">
                  <c:v>2.2065619999999999</c:v>
                </c:pt>
                <c:pt idx="3">
                  <c:v>3.2852389999999998</c:v>
                </c:pt>
                <c:pt idx="4">
                  <c:v>3.3302489999999998</c:v>
                </c:pt>
              </c:numCache>
            </c:numRef>
          </c:val>
          <c:extLst>
            <c:ext xmlns:c16="http://schemas.microsoft.com/office/drawing/2014/chart" uri="{C3380CC4-5D6E-409C-BE32-E72D297353CC}">
              <c16:uniqueId val="{00000003-D661-468B-8A11-C0B480FDFC3E}"/>
            </c:ext>
          </c:extLst>
        </c:ser>
        <c:ser>
          <c:idx val="6"/>
          <c:order val="6"/>
          <c:tx>
            <c:strRef>
              <c:f>bar_chart!$H$25</c:f>
              <c:strCache>
                <c:ptCount val="1"/>
                <c:pt idx="0">
                  <c:v>Tested worker</c:v>
                </c:pt>
              </c:strCache>
            </c:strRef>
          </c:tx>
          <c:spPr>
            <a:ln w="15875">
              <a:solidFill>
                <a:srgbClr val="7030A0"/>
              </a:solidFill>
            </a:ln>
          </c:spPr>
          <c:marker>
            <c:symbol val="none"/>
          </c:marker>
          <c:dLbls>
            <c:delete val="1"/>
          </c:dLbls>
          <c:cat>
            <c:strRef>
              <c:f>bar_chart!$A$26:$A$30</c:f>
              <c:strCache>
                <c:ptCount val="5"/>
                <c:pt idx="0">
                  <c:v>Post-1989 (Satisfaction)</c:v>
                </c:pt>
                <c:pt idx="1">
                  <c:v>Distrust</c:v>
                </c:pt>
                <c:pt idx="2">
                  <c:v>Christianity</c:v>
                </c:pt>
                <c:pt idx="3">
                  <c:v>Left-right (left)</c:v>
                </c:pt>
                <c:pt idx="4">
                  <c:v>Materialism</c:v>
                </c:pt>
              </c:strCache>
            </c:strRef>
          </c:cat>
          <c:val>
            <c:numRef>
              <c:f>bar_chart!$H$26:$H$30</c:f>
              <c:numCache>
                <c:formatCode>0.00</c:formatCode>
                <c:ptCount val="5"/>
                <c:pt idx="0">
                  <c:v>2.3340969999999999</c:v>
                </c:pt>
                <c:pt idx="1">
                  <c:v>2.99315</c:v>
                </c:pt>
                <c:pt idx="2">
                  <c:v>2.4025750000000001</c:v>
                </c:pt>
                <c:pt idx="3">
                  <c:v>2.7220059999999999</c:v>
                </c:pt>
                <c:pt idx="4">
                  <c:v>3.039237</c:v>
                </c:pt>
              </c:numCache>
            </c:numRef>
          </c:val>
          <c:extLst>
            <c:ext xmlns:c16="http://schemas.microsoft.com/office/drawing/2014/chart" uri="{C3380CC4-5D6E-409C-BE32-E72D297353CC}">
              <c16:uniqueId val="{00000004-D661-468B-8A11-C0B480FDFC3E}"/>
            </c:ext>
          </c:extLst>
        </c:ser>
        <c:dLbls>
          <c:showLegendKey val="0"/>
          <c:showVal val="1"/>
          <c:showCatName val="0"/>
          <c:showSerName val="0"/>
          <c:showPercent val="0"/>
          <c:showBubbleSize val="0"/>
        </c:dLbls>
        <c:axId val="487223584"/>
        <c:axId val="487217312"/>
      </c:radarChart>
      <c:catAx>
        <c:axId val="487223584"/>
        <c:scaling>
          <c:orientation val="minMax"/>
        </c:scaling>
        <c:delete val="0"/>
        <c:axPos val="b"/>
        <c:majorGridlines/>
        <c:numFmt formatCode="General" sourceLinked="1"/>
        <c:majorTickMark val="out"/>
        <c:minorTickMark val="none"/>
        <c:tickLblPos val="nextTo"/>
        <c:spPr>
          <a:ln>
            <a:noFill/>
          </a:ln>
        </c:spPr>
        <c:txPr>
          <a:bodyPr/>
          <a:lstStyle/>
          <a:p>
            <a:pPr>
              <a:defRPr sz="1100"/>
            </a:pPr>
            <a:endParaRPr lang="cs-CZ"/>
          </a:p>
        </c:txPr>
        <c:crossAx val="487217312"/>
        <c:crosses val="autoZero"/>
        <c:auto val="1"/>
        <c:lblAlgn val="ctr"/>
        <c:lblOffset val="100"/>
        <c:noMultiLvlLbl val="0"/>
      </c:catAx>
      <c:valAx>
        <c:axId val="487217312"/>
        <c:scaling>
          <c:orientation val="minMax"/>
          <c:max val="4"/>
          <c:min val="0"/>
        </c:scaling>
        <c:delete val="1"/>
        <c:axPos val="l"/>
        <c:majorGridlines>
          <c:spPr>
            <a:ln>
              <a:solidFill>
                <a:schemeClr val="bg1">
                  <a:lumMod val="85000"/>
                </a:schemeClr>
              </a:solidFill>
            </a:ln>
          </c:spPr>
        </c:majorGridlines>
        <c:numFmt formatCode="0.00" sourceLinked="1"/>
        <c:majorTickMark val="out"/>
        <c:minorTickMark val="none"/>
        <c:tickLblPos val="nextTo"/>
        <c:crossAx val="487223584"/>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046665175835"/>
          <c:y val="0.17514464847595709"/>
          <c:w val="0.61370058201424227"/>
          <c:h val="0.66137447188099507"/>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Globalization (in favour)</c:v>
                </c:pt>
                <c:pt idx="1">
                  <c:v>Immigration (threatens)</c:v>
                </c:pt>
                <c:pt idx="2">
                  <c:v>Abroad (in favour)</c:v>
                </c:pt>
                <c:pt idx="3">
                  <c:v>Nationalism</c:v>
                </c:pt>
                <c:pt idx="4">
                  <c:v>Interest in politics</c:v>
                </c:pt>
              </c:strCache>
            </c:strRef>
          </c:cat>
          <c:val>
            <c:numRef>
              <c:f>bar_chart!$B$35:$B$39</c:f>
              <c:numCache>
                <c:formatCode>0.00</c:formatCode>
                <c:ptCount val="5"/>
                <c:pt idx="0">
                  <c:v>2.0716969999999999</c:v>
                </c:pt>
                <c:pt idx="1">
                  <c:v>2.9082340000000002</c:v>
                </c:pt>
                <c:pt idx="2">
                  <c:v>2.7177980000000002</c:v>
                </c:pt>
                <c:pt idx="3">
                  <c:v>2.8732540000000002</c:v>
                </c:pt>
                <c:pt idx="4">
                  <c:v>2.7048009999999998</c:v>
                </c:pt>
              </c:numCache>
            </c:numRef>
          </c:val>
          <c:extLst>
            <c:ext xmlns:c16="http://schemas.microsoft.com/office/drawing/2014/chart" uri="{C3380CC4-5D6E-409C-BE32-E72D297353CC}">
              <c16:uniqueId val="{00000000-C95B-46AD-8D82-CF9067155D81}"/>
            </c:ext>
          </c:extLst>
        </c:ser>
        <c:ser>
          <c:idx val="3"/>
          <c:order val="1"/>
          <c:tx>
            <c:strRef>
              <c:f>bar_chart!$C$34</c:f>
              <c:strCache>
                <c:ptCount val="1"/>
                <c:pt idx="0">
                  <c:v>Tested workers</c:v>
                </c:pt>
              </c:strCache>
            </c:strRef>
          </c:tx>
          <c:spPr>
            <a:ln>
              <a:solidFill>
                <a:srgbClr val="7030A0"/>
              </a:solidFill>
            </a:ln>
          </c:spPr>
          <c:marker>
            <c:symbol val="none"/>
          </c:marker>
          <c:dLbls>
            <c:delete val="1"/>
          </c:dLbls>
          <c:cat>
            <c:strRef>
              <c:f>bar_chart!$A$35:$A$39</c:f>
              <c:strCache>
                <c:ptCount val="5"/>
                <c:pt idx="0">
                  <c:v>Globalization (in favour)</c:v>
                </c:pt>
                <c:pt idx="1">
                  <c:v>Immigration (threatens)</c:v>
                </c:pt>
                <c:pt idx="2">
                  <c:v>Abroad (in favour)</c:v>
                </c:pt>
                <c:pt idx="3">
                  <c:v>Nationalism</c:v>
                </c:pt>
                <c:pt idx="4">
                  <c:v>Interest in politics</c:v>
                </c:pt>
              </c:strCache>
            </c:strRef>
          </c:cat>
          <c:val>
            <c:numRef>
              <c:f>bar_chart!$C$35:$C$39</c:f>
              <c:numCache>
                <c:formatCode>0.00</c:formatCode>
                <c:ptCount val="5"/>
                <c:pt idx="0">
                  <c:v>2.1304240000000001</c:v>
                </c:pt>
                <c:pt idx="1">
                  <c:v>2.6374119999999999</c:v>
                </c:pt>
                <c:pt idx="2">
                  <c:v>2.867772</c:v>
                </c:pt>
                <c:pt idx="3">
                  <c:v>2.6465610000000002</c:v>
                </c:pt>
                <c:pt idx="4">
                  <c:v>2.7665630000000001</c:v>
                </c:pt>
              </c:numCache>
            </c:numRef>
          </c:val>
          <c:extLst>
            <c:ext xmlns:c16="http://schemas.microsoft.com/office/drawing/2014/chart" uri="{C3380CC4-5D6E-409C-BE32-E72D297353CC}">
              <c16:uniqueId val="{00000001-C95B-46AD-8D82-CF9067155D81}"/>
            </c:ext>
          </c:extLst>
        </c:ser>
        <c:dLbls>
          <c:showLegendKey val="0"/>
          <c:showVal val="1"/>
          <c:showCatName val="0"/>
          <c:showSerName val="0"/>
          <c:showPercent val="0"/>
          <c:showBubbleSize val="0"/>
        </c:dLbls>
        <c:axId val="491278168"/>
        <c:axId val="491273464"/>
      </c:radarChart>
      <c:catAx>
        <c:axId val="491278168"/>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91273464"/>
        <c:crosses val="autoZero"/>
        <c:auto val="1"/>
        <c:lblAlgn val="ctr"/>
        <c:lblOffset val="100"/>
        <c:noMultiLvlLbl val="0"/>
      </c:catAx>
      <c:valAx>
        <c:axId val="491273464"/>
        <c:scaling>
          <c:orientation val="minMax"/>
          <c:max val="4"/>
          <c:min val="0"/>
        </c:scaling>
        <c:delete val="1"/>
        <c:axPos val="l"/>
        <c:majorGridlines/>
        <c:numFmt formatCode="0.00" sourceLinked="1"/>
        <c:majorTickMark val="out"/>
        <c:minorTickMark val="none"/>
        <c:tickLblPos val="nextTo"/>
        <c:crossAx val="491278168"/>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046665175835"/>
          <c:y val="0.17514464847595709"/>
          <c:w val="0.61370058201424227"/>
          <c:h val="0.66137447188099507"/>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bar_chart!$B$35:$B$39</c:f>
              <c:numCache>
                <c:formatCode>0.00</c:formatCode>
                <c:ptCount val="5"/>
                <c:pt idx="0">
                  <c:v>2.7119110000000002</c:v>
                </c:pt>
                <c:pt idx="1">
                  <c:v>3.095116</c:v>
                </c:pt>
                <c:pt idx="2">
                  <c:v>3.0106250000000001</c:v>
                </c:pt>
                <c:pt idx="3">
                  <c:v>3.02217</c:v>
                </c:pt>
                <c:pt idx="4">
                  <c:v>2.1208339999999999</c:v>
                </c:pt>
              </c:numCache>
            </c:numRef>
          </c:val>
          <c:extLst>
            <c:ext xmlns:c16="http://schemas.microsoft.com/office/drawing/2014/chart" uri="{C3380CC4-5D6E-409C-BE32-E72D297353CC}">
              <c16:uniqueId val="{00000000-3B48-45FE-A81D-D3E749341A29}"/>
            </c:ext>
          </c:extLst>
        </c:ser>
        <c:ser>
          <c:idx val="3"/>
          <c:order val="1"/>
          <c:tx>
            <c:strRef>
              <c:f>bar_chart!$C$34</c:f>
              <c:strCache>
                <c:ptCount val="1"/>
                <c:pt idx="0">
                  <c:v>Tested workers</c:v>
                </c:pt>
              </c:strCache>
            </c:strRef>
          </c:tx>
          <c:spPr>
            <a:ln>
              <a:solidFill>
                <a:srgbClr val="7030A0"/>
              </a:solidFill>
            </a:ln>
          </c:spPr>
          <c:marker>
            <c:symbol val="none"/>
          </c:marker>
          <c:dLbls>
            <c:delete val="1"/>
          </c:dLbls>
          <c:cat>
            <c:strRef>
              <c:f>bar_chart!$A$35:$A$39</c:f>
              <c:strCache>
                <c:ptCount val="5"/>
                <c:pt idx="0">
                  <c:v>Authoritarianism</c:v>
                </c:pt>
                <c:pt idx="1">
                  <c:v>Conservatism</c:v>
                </c:pt>
                <c:pt idx="2">
                  <c:v>Populismus</c:v>
                </c:pt>
                <c:pt idx="3">
                  <c:v>I am satisfied with my own life</c:v>
                </c:pt>
                <c:pt idx="4">
                  <c:v>I am satisfied with the development in our society</c:v>
                </c:pt>
              </c:strCache>
            </c:strRef>
          </c:cat>
          <c:val>
            <c:numRef>
              <c:f>bar_chart!$C$35:$C$39</c:f>
              <c:numCache>
                <c:formatCode>0.00</c:formatCode>
                <c:ptCount val="5"/>
                <c:pt idx="0">
                  <c:v>2.4640870000000001</c:v>
                </c:pt>
                <c:pt idx="1">
                  <c:v>2.9063080000000001</c:v>
                </c:pt>
                <c:pt idx="2">
                  <c:v>2.8204750000000001</c:v>
                </c:pt>
                <c:pt idx="3">
                  <c:v>2.7511899999999998</c:v>
                </c:pt>
                <c:pt idx="4">
                  <c:v>2.3078569999999998</c:v>
                </c:pt>
              </c:numCache>
            </c:numRef>
          </c:val>
          <c:extLst>
            <c:ext xmlns:c16="http://schemas.microsoft.com/office/drawing/2014/chart" uri="{C3380CC4-5D6E-409C-BE32-E72D297353CC}">
              <c16:uniqueId val="{00000001-3B48-45FE-A81D-D3E749341A29}"/>
            </c:ext>
          </c:extLst>
        </c:ser>
        <c:dLbls>
          <c:showLegendKey val="0"/>
          <c:showVal val="1"/>
          <c:showCatName val="0"/>
          <c:showSerName val="0"/>
          <c:showPercent val="0"/>
          <c:showBubbleSize val="0"/>
        </c:dLbls>
        <c:axId val="491276992"/>
        <c:axId val="491280912"/>
      </c:radarChart>
      <c:catAx>
        <c:axId val="491276992"/>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91280912"/>
        <c:crosses val="autoZero"/>
        <c:auto val="1"/>
        <c:lblAlgn val="ctr"/>
        <c:lblOffset val="100"/>
        <c:noMultiLvlLbl val="0"/>
      </c:catAx>
      <c:valAx>
        <c:axId val="491280912"/>
        <c:scaling>
          <c:orientation val="minMax"/>
          <c:max val="4"/>
          <c:min val="0"/>
        </c:scaling>
        <c:delete val="1"/>
        <c:axPos val="l"/>
        <c:majorGridlines/>
        <c:numFmt formatCode="0.00" sourceLinked="1"/>
        <c:majorTickMark val="out"/>
        <c:minorTickMark val="none"/>
        <c:tickLblPos val="nextTo"/>
        <c:crossAx val="491276992"/>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40316924251232"/>
          <c:y val="0.20056121577237968"/>
          <c:w val="0.57423864956852599"/>
          <c:h val="0.60856788411847418"/>
        </c:manualLayout>
      </c:layout>
      <c:radarChart>
        <c:radarStyle val="marker"/>
        <c:varyColors val="0"/>
        <c:ser>
          <c:idx val="2"/>
          <c:order val="0"/>
          <c:tx>
            <c:strRef>
              <c:f>bar_chart!$B$34</c:f>
              <c:strCache>
                <c:ptCount val="1"/>
                <c:pt idx="0">
                  <c:v>Total</c:v>
                </c:pt>
              </c:strCache>
            </c:strRef>
          </c:tx>
          <c:spPr>
            <a:ln>
              <a:solidFill>
                <a:schemeClr val="tx1"/>
              </a:solidFill>
              <a:prstDash val="dash"/>
            </a:ln>
          </c:spPr>
          <c:marker>
            <c:symbol val="none"/>
          </c:marker>
          <c:dLbls>
            <c:delete val="1"/>
          </c:dLbls>
          <c:cat>
            <c:strRef>
              <c:f>bar_chart!$A$35:$A$39</c:f>
              <c:strCache>
                <c:ptCount val="5"/>
                <c:pt idx="0">
                  <c:v>Post-1989 (Satisfaction)</c:v>
                </c:pt>
                <c:pt idx="1">
                  <c:v>Distrust</c:v>
                </c:pt>
                <c:pt idx="2">
                  <c:v>Christianity</c:v>
                </c:pt>
                <c:pt idx="3">
                  <c:v>Left-right (left)</c:v>
                </c:pt>
                <c:pt idx="4">
                  <c:v>Materialism</c:v>
                </c:pt>
              </c:strCache>
            </c:strRef>
          </c:cat>
          <c:val>
            <c:numRef>
              <c:f>bar_chart!$B$35:$B$39</c:f>
              <c:numCache>
                <c:formatCode>0.00</c:formatCode>
                <c:ptCount val="5"/>
                <c:pt idx="0">
                  <c:v>2.081121</c:v>
                </c:pt>
                <c:pt idx="1">
                  <c:v>3.2179289999999998</c:v>
                </c:pt>
                <c:pt idx="2">
                  <c:v>2.4749669999999999</c:v>
                </c:pt>
                <c:pt idx="3">
                  <c:v>2.871807</c:v>
                </c:pt>
                <c:pt idx="4">
                  <c:v>3.1353140000000002</c:v>
                </c:pt>
              </c:numCache>
            </c:numRef>
          </c:val>
          <c:extLst>
            <c:ext xmlns:c16="http://schemas.microsoft.com/office/drawing/2014/chart" uri="{C3380CC4-5D6E-409C-BE32-E72D297353CC}">
              <c16:uniqueId val="{00000000-56F1-4A5C-B62C-90D573D695A0}"/>
            </c:ext>
          </c:extLst>
        </c:ser>
        <c:ser>
          <c:idx val="3"/>
          <c:order val="1"/>
          <c:tx>
            <c:strRef>
              <c:f>bar_chart!$C$34</c:f>
              <c:strCache>
                <c:ptCount val="1"/>
                <c:pt idx="0">
                  <c:v>Tested workers</c:v>
                </c:pt>
              </c:strCache>
            </c:strRef>
          </c:tx>
          <c:spPr>
            <a:ln>
              <a:solidFill>
                <a:srgbClr val="7030A0"/>
              </a:solidFill>
            </a:ln>
          </c:spPr>
          <c:marker>
            <c:symbol val="none"/>
          </c:marker>
          <c:dLbls>
            <c:delete val="1"/>
          </c:dLbls>
          <c:cat>
            <c:strRef>
              <c:f>bar_chart!$A$35:$A$39</c:f>
              <c:strCache>
                <c:ptCount val="5"/>
                <c:pt idx="0">
                  <c:v>Post-1989 (Satisfaction)</c:v>
                </c:pt>
                <c:pt idx="1">
                  <c:v>Distrust</c:v>
                </c:pt>
                <c:pt idx="2">
                  <c:v>Christianity</c:v>
                </c:pt>
                <c:pt idx="3">
                  <c:v>Left-right (left)</c:v>
                </c:pt>
                <c:pt idx="4">
                  <c:v>Materialism</c:v>
                </c:pt>
              </c:strCache>
            </c:strRef>
          </c:cat>
          <c:val>
            <c:numRef>
              <c:f>bar_chart!$C$35:$C$39</c:f>
              <c:numCache>
                <c:formatCode>0.00</c:formatCode>
                <c:ptCount val="5"/>
                <c:pt idx="0">
                  <c:v>2.3340969999999999</c:v>
                </c:pt>
                <c:pt idx="1">
                  <c:v>2.99315</c:v>
                </c:pt>
                <c:pt idx="2">
                  <c:v>2.4025750000000001</c:v>
                </c:pt>
                <c:pt idx="3">
                  <c:v>2.7220059999999999</c:v>
                </c:pt>
                <c:pt idx="4">
                  <c:v>3.039237</c:v>
                </c:pt>
              </c:numCache>
            </c:numRef>
          </c:val>
          <c:extLst>
            <c:ext xmlns:c16="http://schemas.microsoft.com/office/drawing/2014/chart" uri="{C3380CC4-5D6E-409C-BE32-E72D297353CC}">
              <c16:uniqueId val="{00000001-56F1-4A5C-B62C-90D573D695A0}"/>
            </c:ext>
          </c:extLst>
        </c:ser>
        <c:dLbls>
          <c:showLegendKey val="0"/>
          <c:showVal val="1"/>
          <c:showCatName val="0"/>
          <c:showSerName val="0"/>
          <c:showPercent val="0"/>
          <c:showBubbleSize val="0"/>
        </c:dLbls>
        <c:axId val="491274640"/>
        <c:axId val="491281304"/>
      </c:radarChart>
      <c:catAx>
        <c:axId val="491274640"/>
        <c:scaling>
          <c:orientation val="minMax"/>
        </c:scaling>
        <c:delete val="0"/>
        <c:axPos val="b"/>
        <c:majorGridlines/>
        <c:numFmt formatCode="General" sourceLinked="1"/>
        <c:majorTickMark val="out"/>
        <c:minorTickMark val="none"/>
        <c:tickLblPos val="nextTo"/>
        <c:spPr>
          <a:ln>
            <a:noFill/>
          </a:ln>
        </c:spPr>
        <c:txPr>
          <a:bodyPr/>
          <a:lstStyle/>
          <a:p>
            <a:pPr>
              <a:defRPr sz="1000"/>
            </a:pPr>
            <a:endParaRPr lang="cs-CZ"/>
          </a:p>
        </c:txPr>
        <c:crossAx val="491281304"/>
        <c:crosses val="autoZero"/>
        <c:auto val="1"/>
        <c:lblAlgn val="ctr"/>
        <c:lblOffset val="100"/>
        <c:noMultiLvlLbl val="0"/>
      </c:catAx>
      <c:valAx>
        <c:axId val="491281304"/>
        <c:scaling>
          <c:orientation val="minMax"/>
          <c:max val="4"/>
          <c:min val="0"/>
        </c:scaling>
        <c:delete val="1"/>
        <c:axPos val="l"/>
        <c:majorGridlines/>
        <c:numFmt formatCode="0.00" sourceLinked="1"/>
        <c:majorTickMark val="out"/>
        <c:minorTickMark val="none"/>
        <c:tickLblPos val="nextTo"/>
        <c:crossAx val="491274640"/>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5834330004388"/>
          <c:y val="0.13749640695905044"/>
          <c:w val="0.89263217996168998"/>
          <c:h val="0.82469208112721049"/>
        </c:manualLayout>
      </c:layout>
      <c:barChart>
        <c:barDir val="bar"/>
        <c:grouping val="percentStacked"/>
        <c:varyColors val="0"/>
        <c:ser>
          <c:idx val="0"/>
          <c:order val="0"/>
          <c:tx>
            <c:strRef>
              <c:f>klara_chart!$B$24</c:f>
              <c:strCache>
                <c:ptCount val="1"/>
                <c:pt idx="0">
                  <c:v>1 (N=100)</c:v>
                </c:pt>
              </c:strCache>
            </c:strRef>
          </c:tx>
          <c:spPr>
            <a:solidFill>
              <a:schemeClr val="tx1">
                <a:lumMod val="75000"/>
                <a:lumOff val="2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klara_chart!$B$25:$B$30</c:f>
              <c:numCache>
                <c:formatCode>0%</c:formatCode>
                <c:ptCount val="6"/>
                <c:pt idx="0">
                  <c:v>0.02</c:v>
                </c:pt>
                <c:pt idx="1">
                  <c:v>0.18</c:v>
                </c:pt>
                <c:pt idx="2">
                  <c:v>0.22</c:v>
                </c:pt>
                <c:pt idx="3">
                  <c:v>0.17</c:v>
                </c:pt>
                <c:pt idx="4">
                  <c:v>0.17</c:v>
                </c:pt>
                <c:pt idx="5">
                  <c:v>0.25</c:v>
                </c:pt>
              </c:numCache>
            </c:numRef>
          </c:val>
          <c:extLst>
            <c:ext xmlns:c16="http://schemas.microsoft.com/office/drawing/2014/chart" uri="{C3380CC4-5D6E-409C-BE32-E72D297353CC}">
              <c16:uniqueId val="{00000000-768F-47CD-82F0-B3BEA4886315}"/>
            </c:ext>
          </c:extLst>
        </c:ser>
        <c:ser>
          <c:idx val="1"/>
          <c:order val="1"/>
          <c:tx>
            <c:strRef>
              <c:f>klara_chart!$C$24</c:f>
              <c:strCache>
                <c:ptCount val="1"/>
                <c:pt idx="0">
                  <c:v>doplněk</c:v>
                </c:pt>
              </c:strCache>
            </c:strRef>
          </c:tx>
          <c:spPr>
            <a:solidFill>
              <a:schemeClr val="bg1">
                <a:lumMod val="7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klara_chart!$C$25:$C$30</c:f>
              <c:numCache>
                <c:formatCode>0%</c:formatCode>
                <c:ptCount val="6"/>
                <c:pt idx="0">
                  <c:v>0.98</c:v>
                </c:pt>
                <c:pt idx="1">
                  <c:v>0.82000000000000006</c:v>
                </c:pt>
                <c:pt idx="2">
                  <c:v>0.78</c:v>
                </c:pt>
                <c:pt idx="3">
                  <c:v>0.83</c:v>
                </c:pt>
                <c:pt idx="4">
                  <c:v>0.83</c:v>
                </c:pt>
                <c:pt idx="5">
                  <c:v>0.75</c:v>
                </c:pt>
              </c:numCache>
            </c:numRef>
          </c:val>
          <c:extLst>
            <c:ext xmlns:c16="http://schemas.microsoft.com/office/drawing/2014/chart" uri="{C3380CC4-5D6E-409C-BE32-E72D297353CC}">
              <c16:uniqueId val="{00000001-768F-47CD-82F0-B3BEA4886315}"/>
            </c:ext>
          </c:extLst>
        </c:ser>
        <c:ser>
          <c:idx val="2"/>
          <c:order val="2"/>
          <c:tx>
            <c:strRef>
              <c:f>klara_chart!$D$24</c:f>
              <c:strCache>
                <c:ptCount val="1"/>
                <c:pt idx="0">
                  <c:v>mezera</c:v>
                </c:pt>
              </c:strCache>
            </c:strRef>
          </c:tx>
          <c:spPr>
            <a:no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klara_chart!$D$25:$D$30</c:f>
              <c:numCache>
                <c:formatCode>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2-768F-47CD-82F0-B3BEA4886315}"/>
            </c:ext>
          </c:extLst>
        </c:ser>
        <c:ser>
          <c:idx val="3"/>
          <c:order val="3"/>
          <c:tx>
            <c:strRef>
              <c:f>klara_chart!$E$24</c:f>
              <c:strCache>
                <c:ptCount val="1"/>
                <c:pt idx="0">
                  <c:v>2 (N=454)</c:v>
                </c:pt>
              </c:strCache>
            </c:strRef>
          </c:tx>
          <c:spPr>
            <a:solidFill>
              <a:schemeClr val="tx1">
                <a:lumMod val="75000"/>
                <a:lumOff val="2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klara_chart!$E$25:$E$30</c:f>
              <c:numCache>
                <c:formatCode>0%</c:formatCode>
                <c:ptCount val="6"/>
                <c:pt idx="0">
                  <c:v>0.12995594713656389</c:v>
                </c:pt>
                <c:pt idx="1">
                  <c:v>0.18722466960352424</c:v>
                </c:pt>
                <c:pt idx="2">
                  <c:v>0.23348017621145375</c:v>
                </c:pt>
                <c:pt idx="3">
                  <c:v>0.14317180616740088</c:v>
                </c:pt>
                <c:pt idx="4">
                  <c:v>0.1211453744493392</c:v>
                </c:pt>
                <c:pt idx="5">
                  <c:v>0.1828193832599119</c:v>
                </c:pt>
              </c:numCache>
            </c:numRef>
          </c:val>
          <c:extLst>
            <c:ext xmlns:c16="http://schemas.microsoft.com/office/drawing/2014/chart" uri="{C3380CC4-5D6E-409C-BE32-E72D297353CC}">
              <c16:uniqueId val="{00000003-768F-47CD-82F0-B3BEA4886315}"/>
            </c:ext>
          </c:extLst>
        </c:ser>
        <c:ser>
          <c:idx val="4"/>
          <c:order val="4"/>
          <c:tx>
            <c:strRef>
              <c:f>klara_chart!$F$24</c:f>
              <c:strCache>
                <c:ptCount val="1"/>
                <c:pt idx="0">
                  <c:v>doplněk</c:v>
                </c:pt>
              </c:strCache>
            </c:strRef>
          </c:tx>
          <c:spPr>
            <a:solidFill>
              <a:schemeClr val="bg1">
                <a:lumMod val="7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klara_chart!$F$25:$F$30</c:f>
              <c:numCache>
                <c:formatCode>0%</c:formatCode>
                <c:ptCount val="6"/>
                <c:pt idx="0">
                  <c:v>0.87004405286343611</c:v>
                </c:pt>
                <c:pt idx="1">
                  <c:v>0.81277533039647576</c:v>
                </c:pt>
                <c:pt idx="2">
                  <c:v>0.76651982378854622</c:v>
                </c:pt>
                <c:pt idx="3">
                  <c:v>0.85682819383259912</c:v>
                </c:pt>
                <c:pt idx="4">
                  <c:v>0.87885462555066085</c:v>
                </c:pt>
                <c:pt idx="5">
                  <c:v>0.81718061674008813</c:v>
                </c:pt>
              </c:numCache>
            </c:numRef>
          </c:val>
          <c:extLst>
            <c:ext xmlns:c16="http://schemas.microsoft.com/office/drawing/2014/chart" uri="{C3380CC4-5D6E-409C-BE32-E72D297353CC}">
              <c16:uniqueId val="{00000004-768F-47CD-82F0-B3BEA4886315}"/>
            </c:ext>
          </c:extLst>
        </c:ser>
        <c:ser>
          <c:idx val="5"/>
          <c:order val="5"/>
          <c:tx>
            <c:strRef>
              <c:f>klara_chart!$G$24</c:f>
              <c:strCache>
                <c:ptCount val="1"/>
                <c:pt idx="0">
                  <c:v>mezera</c:v>
                </c:pt>
              </c:strCache>
            </c:strRef>
          </c:tx>
          <c:spPr>
            <a:no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klara_chart!$G$25:$G$30</c:f>
              <c:numCache>
                <c:formatCode>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5-768F-47CD-82F0-B3BEA4886315}"/>
            </c:ext>
          </c:extLst>
        </c:ser>
        <c:ser>
          <c:idx val="6"/>
          <c:order val="6"/>
          <c:tx>
            <c:strRef>
              <c:f>klara_chart!$H$24</c:f>
              <c:strCache>
                <c:ptCount val="1"/>
                <c:pt idx="0">
                  <c:v>3 (N=199)</c:v>
                </c:pt>
              </c:strCache>
            </c:strRef>
          </c:tx>
          <c:spPr>
            <a:solidFill>
              <a:schemeClr val="tx1">
                <a:lumMod val="75000"/>
                <a:lumOff val="2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klara_chart!$H$25:$H$30</c:f>
              <c:numCache>
                <c:formatCode>0%</c:formatCode>
                <c:ptCount val="6"/>
                <c:pt idx="0">
                  <c:v>0.18592964824120603</c:v>
                </c:pt>
                <c:pt idx="1">
                  <c:v>0.23618090452261306</c:v>
                </c:pt>
                <c:pt idx="2">
                  <c:v>0.19095477386934673</c:v>
                </c:pt>
                <c:pt idx="3">
                  <c:v>0.10552763819095477</c:v>
                </c:pt>
                <c:pt idx="4">
                  <c:v>0.1407035175879397</c:v>
                </c:pt>
                <c:pt idx="5">
                  <c:v>0.14572864321608039</c:v>
                </c:pt>
              </c:numCache>
            </c:numRef>
          </c:val>
          <c:extLst>
            <c:ext xmlns:c16="http://schemas.microsoft.com/office/drawing/2014/chart" uri="{C3380CC4-5D6E-409C-BE32-E72D297353CC}">
              <c16:uniqueId val="{00000006-768F-47CD-82F0-B3BEA4886315}"/>
            </c:ext>
          </c:extLst>
        </c:ser>
        <c:ser>
          <c:idx val="7"/>
          <c:order val="7"/>
          <c:tx>
            <c:strRef>
              <c:f>klara_chart!$I$24</c:f>
              <c:strCache>
                <c:ptCount val="1"/>
                <c:pt idx="0">
                  <c:v>doplněk</c:v>
                </c:pt>
              </c:strCache>
            </c:strRef>
          </c:tx>
          <c:spPr>
            <a:solidFill>
              <a:schemeClr val="bg1">
                <a:lumMod val="7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klara_chart!$I$25:$I$30</c:f>
              <c:numCache>
                <c:formatCode>0%</c:formatCode>
                <c:ptCount val="6"/>
                <c:pt idx="0">
                  <c:v>0.81407035175879394</c:v>
                </c:pt>
                <c:pt idx="1">
                  <c:v>0.76381909547738691</c:v>
                </c:pt>
                <c:pt idx="2">
                  <c:v>0.80904522613065333</c:v>
                </c:pt>
                <c:pt idx="3">
                  <c:v>0.89447236180904521</c:v>
                </c:pt>
                <c:pt idx="4">
                  <c:v>0.85929648241206036</c:v>
                </c:pt>
                <c:pt idx="5">
                  <c:v>0.85427135678391963</c:v>
                </c:pt>
              </c:numCache>
            </c:numRef>
          </c:val>
          <c:extLst>
            <c:ext xmlns:c16="http://schemas.microsoft.com/office/drawing/2014/chart" uri="{C3380CC4-5D6E-409C-BE32-E72D297353CC}">
              <c16:uniqueId val="{00000007-768F-47CD-82F0-B3BEA4886315}"/>
            </c:ext>
          </c:extLst>
        </c:ser>
        <c:ser>
          <c:idx val="8"/>
          <c:order val="8"/>
          <c:tx>
            <c:strRef>
              <c:f>klara_chart!$J$24</c:f>
              <c:strCache>
                <c:ptCount val="1"/>
                <c:pt idx="0">
                  <c:v>mezera</c:v>
                </c:pt>
              </c:strCache>
            </c:strRef>
          </c:tx>
          <c:spPr>
            <a:no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klara_chart!$J$25:$J$30</c:f>
              <c:numCache>
                <c:formatCode>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8-768F-47CD-82F0-B3BEA4886315}"/>
            </c:ext>
          </c:extLst>
        </c:ser>
        <c:ser>
          <c:idx val="9"/>
          <c:order val="9"/>
          <c:tx>
            <c:strRef>
              <c:f>klara_chart!$K$24</c:f>
              <c:strCache>
                <c:ptCount val="1"/>
                <c:pt idx="0">
                  <c:v>4 (N=133)</c:v>
                </c:pt>
              </c:strCache>
            </c:strRef>
          </c:tx>
          <c:spPr>
            <a:solidFill>
              <a:schemeClr val="tx1">
                <a:lumMod val="75000"/>
                <a:lumOff val="2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klara_chart!$K$25:$K$30</c:f>
              <c:numCache>
                <c:formatCode>0%</c:formatCode>
                <c:ptCount val="6"/>
                <c:pt idx="0">
                  <c:v>3.7593984962406013E-2</c:v>
                </c:pt>
                <c:pt idx="1">
                  <c:v>0.14285714285714285</c:v>
                </c:pt>
                <c:pt idx="2">
                  <c:v>0.14285714285714285</c:v>
                </c:pt>
                <c:pt idx="3">
                  <c:v>0.12781954887218044</c:v>
                </c:pt>
                <c:pt idx="4">
                  <c:v>0.23308270676691728</c:v>
                </c:pt>
                <c:pt idx="5">
                  <c:v>0.31578947368421051</c:v>
                </c:pt>
              </c:numCache>
            </c:numRef>
          </c:val>
          <c:extLst>
            <c:ext xmlns:c16="http://schemas.microsoft.com/office/drawing/2014/chart" uri="{C3380CC4-5D6E-409C-BE32-E72D297353CC}">
              <c16:uniqueId val="{00000009-768F-47CD-82F0-B3BEA4886315}"/>
            </c:ext>
          </c:extLst>
        </c:ser>
        <c:ser>
          <c:idx val="10"/>
          <c:order val="10"/>
          <c:tx>
            <c:strRef>
              <c:f>klara_chart!$L$24</c:f>
              <c:strCache>
                <c:ptCount val="1"/>
                <c:pt idx="0">
                  <c:v>doplněk</c:v>
                </c:pt>
              </c:strCache>
            </c:strRef>
          </c:tx>
          <c:spPr>
            <a:solidFill>
              <a:schemeClr val="bg1">
                <a:lumMod val="7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klara_chart!$L$25:$L$30</c:f>
              <c:numCache>
                <c:formatCode>0%</c:formatCode>
                <c:ptCount val="6"/>
                <c:pt idx="0">
                  <c:v>0.96240601503759393</c:v>
                </c:pt>
                <c:pt idx="1">
                  <c:v>0.85714285714285721</c:v>
                </c:pt>
                <c:pt idx="2">
                  <c:v>0.85714285714285721</c:v>
                </c:pt>
                <c:pt idx="3">
                  <c:v>0.8721804511278195</c:v>
                </c:pt>
                <c:pt idx="4">
                  <c:v>0.76691729323308278</c:v>
                </c:pt>
                <c:pt idx="5">
                  <c:v>0.68421052631578949</c:v>
                </c:pt>
              </c:numCache>
            </c:numRef>
          </c:val>
          <c:extLst>
            <c:ext xmlns:c16="http://schemas.microsoft.com/office/drawing/2014/chart" uri="{C3380CC4-5D6E-409C-BE32-E72D297353CC}">
              <c16:uniqueId val="{0000000A-768F-47CD-82F0-B3BEA4886315}"/>
            </c:ext>
          </c:extLst>
        </c:ser>
        <c:ser>
          <c:idx val="11"/>
          <c:order val="11"/>
          <c:tx>
            <c:strRef>
              <c:f>klara_chart!$M$24</c:f>
              <c:strCache>
                <c:ptCount val="1"/>
                <c:pt idx="0">
                  <c:v>mezera</c:v>
                </c:pt>
              </c:strCache>
            </c:strRef>
          </c:tx>
          <c:spPr>
            <a:no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klara_chart!$M$25:$M$30</c:f>
              <c:numCache>
                <c:formatCode>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B-768F-47CD-82F0-B3BEA4886315}"/>
            </c:ext>
          </c:extLst>
        </c:ser>
        <c:ser>
          <c:idx val="12"/>
          <c:order val="12"/>
          <c:tx>
            <c:strRef>
              <c:f>klara_chart!$N$24</c:f>
              <c:strCache>
                <c:ptCount val="1"/>
                <c:pt idx="0">
                  <c:v>5 (N=207)</c:v>
                </c:pt>
              </c:strCache>
            </c:strRef>
          </c:tx>
          <c:spPr>
            <a:solidFill>
              <a:schemeClr val="tx1">
                <a:lumMod val="75000"/>
                <a:lumOff val="2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klara_chart!$N$25:$N$30</c:f>
              <c:numCache>
                <c:formatCode>0%</c:formatCode>
                <c:ptCount val="6"/>
                <c:pt idx="0">
                  <c:v>4.3478260869565216E-2</c:v>
                </c:pt>
                <c:pt idx="1">
                  <c:v>0.14975845410628019</c:v>
                </c:pt>
                <c:pt idx="2">
                  <c:v>0.24637681159420291</c:v>
                </c:pt>
                <c:pt idx="3">
                  <c:v>0.27053140096618356</c:v>
                </c:pt>
                <c:pt idx="4">
                  <c:v>0.14009661835748793</c:v>
                </c:pt>
                <c:pt idx="5">
                  <c:v>0.14975845410628019</c:v>
                </c:pt>
              </c:numCache>
            </c:numRef>
          </c:val>
          <c:extLst>
            <c:ext xmlns:c16="http://schemas.microsoft.com/office/drawing/2014/chart" uri="{C3380CC4-5D6E-409C-BE32-E72D297353CC}">
              <c16:uniqueId val="{0000000C-768F-47CD-82F0-B3BEA4886315}"/>
            </c:ext>
          </c:extLst>
        </c:ser>
        <c:ser>
          <c:idx val="13"/>
          <c:order val="13"/>
          <c:tx>
            <c:strRef>
              <c:f>klara_chart!$O$24</c:f>
              <c:strCache>
                <c:ptCount val="1"/>
                <c:pt idx="0">
                  <c:v>doplněk</c:v>
                </c:pt>
              </c:strCache>
            </c:strRef>
          </c:tx>
          <c:spPr>
            <a:solidFill>
              <a:schemeClr val="bg1">
                <a:lumMod val="7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klara_chart!$O$25:$O$30</c:f>
              <c:numCache>
                <c:formatCode>0%</c:formatCode>
                <c:ptCount val="6"/>
                <c:pt idx="0">
                  <c:v>0.95652173913043481</c:v>
                </c:pt>
                <c:pt idx="1">
                  <c:v>0.85024154589371981</c:v>
                </c:pt>
                <c:pt idx="2">
                  <c:v>0.75362318840579712</c:v>
                </c:pt>
                <c:pt idx="3">
                  <c:v>0.72946859903381644</c:v>
                </c:pt>
                <c:pt idx="4">
                  <c:v>0.85990338164251212</c:v>
                </c:pt>
                <c:pt idx="5">
                  <c:v>0.85024154589371981</c:v>
                </c:pt>
              </c:numCache>
            </c:numRef>
          </c:val>
          <c:extLst>
            <c:ext xmlns:c16="http://schemas.microsoft.com/office/drawing/2014/chart" uri="{C3380CC4-5D6E-409C-BE32-E72D297353CC}">
              <c16:uniqueId val="{0000000D-768F-47CD-82F0-B3BEA4886315}"/>
            </c:ext>
          </c:extLst>
        </c:ser>
        <c:ser>
          <c:idx val="14"/>
          <c:order val="14"/>
          <c:tx>
            <c:strRef>
              <c:f>klara_chart!$P$24</c:f>
              <c:strCache>
                <c:ptCount val="1"/>
                <c:pt idx="0">
                  <c:v>mezera</c:v>
                </c:pt>
              </c:strCache>
            </c:strRef>
          </c:tx>
          <c:spPr>
            <a:no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klara_chart!$P$25:$P$30</c:f>
              <c:numCache>
                <c:formatCode>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E-768F-47CD-82F0-B3BEA4886315}"/>
            </c:ext>
          </c:extLst>
        </c:ser>
        <c:ser>
          <c:idx val="15"/>
          <c:order val="15"/>
          <c:tx>
            <c:strRef>
              <c:f>klara_chart!$Q$24</c:f>
              <c:strCache>
                <c:ptCount val="1"/>
                <c:pt idx="0">
                  <c:v>6 (N=178)</c:v>
                </c:pt>
              </c:strCache>
            </c:strRef>
          </c:tx>
          <c:spPr>
            <a:solidFill>
              <a:schemeClr val="tx1">
                <a:lumMod val="75000"/>
                <a:lumOff val="2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klara_chart!$Q$25:$Q$30</c:f>
              <c:numCache>
                <c:formatCode>0%</c:formatCode>
                <c:ptCount val="6"/>
                <c:pt idx="0">
                  <c:v>7.8651685393258425E-2</c:v>
                </c:pt>
                <c:pt idx="1">
                  <c:v>0.19662921348314608</c:v>
                </c:pt>
                <c:pt idx="2">
                  <c:v>0.21348314606741572</c:v>
                </c:pt>
                <c:pt idx="3">
                  <c:v>0.21910112359550563</c:v>
                </c:pt>
                <c:pt idx="4">
                  <c:v>0.14606741573033707</c:v>
                </c:pt>
                <c:pt idx="5">
                  <c:v>0.14606741573033707</c:v>
                </c:pt>
              </c:numCache>
            </c:numRef>
          </c:val>
          <c:extLst>
            <c:ext xmlns:c16="http://schemas.microsoft.com/office/drawing/2014/chart" uri="{C3380CC4-5D6E-409C-BE32-E72D297353CC}">
              <c16:uniqueId val="{0000000F-768F-47CD-82F0-B3BEA4886315}"/>
            </c:ext>
          </c:extLst>
        </c:ser>
        <c:ser>
          <c:idx val="16"/>
          <c:order val="16"/>
          <c:tx>
            <c:strRef>
              <c:f>klara_chart!$R$24</c:f>
              <c:strCache>
                <c:ptCount val="1"/>
                <c:pt idx="0">
                  <c:v>doplněk</c:v>
                </c:pt>
              </c:strCache>
            </c:strRef>
          </c:tx>
          <c:spPr>
            <a:solidFill>
              <a:schemeClr val="bg1">
                <a:lumMod val="7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klara_chart!$R$25:$R$30</c:f>
              <c:numCache>
                <c:formatCode>0%</c:formatCode>
                <c:ptCount val="6"/>
                <c:pt idx="0">
                  <c:v>0.9213483146067416</c:v>
                </c:pt>
                <c:pt idx="1">
                  <c:v>0.8033707865168539</c:v>
                </c:pt>
                <c:pt idx="2">
                  <c:v>0.7865168539325843</c:v>
                </c:pt>
                <c:pt idx="3">
                  <c:v>0.7808988764044944</c:v>
                </c:pt>
                <c:pt idx="4">
                  <c:v>0.8539325842696629</c:v>
                </c:pt>
                <c:pt idx="5">
                  <c:v>0.8539325842696629</c:v>
                </c:pt>
              </c:numCache>
            </c:numRef>
          </c:val>
          <c:extLst>
            <c:ext xmlns:c16="http://schemas.microsoft.com/office/drawing/2014/chart" uri="{C3380CC4-5D6E-409C-BE32-E72D297353CC}">
              <c16:uniqueId val="{00000010-768F-47CD-82F0-B3BEA4886315}"/>
            </c:ext>
          </c:extLst>
        </c:ser>
        <c:dLbls>
          <c:showLegendKey val="0"/>
          <c:showVal val="0"/>
          <c:showCatName val="0"/>
          <c:showSerName val="0"/>
          <c:showPercent val="0"/>
          <c:showBubbleSize val="0"/>
        </c:dLbls>
        <c:gapWidth val="20"/>
        <c:overlap val="100"/>
        <c:axId val="491278952"/>
        <c:axId val="489348056"/>
      </c:barChart>
      <c:catAx>
        <c:axId val="491278952"/>
        <c:scaling>
          <c:orientation val="maxMin"/>
        </c:scaling>
        <c:delete val="0"/>
        <c:axPos val="l"/>
        <c:numFmt formatCode="General" sourceLinked="0"/>
        <c:majorTickMark val="none"/>
        <c:minorTickMark val="none"/>
        <c:tickLblPos val="nextTo"/>
        <c:spPr>
          <a:ln>
            <a:noFill/>
          </a:ln>
        </c:spPr>
        <c:crossAx val="489348056"/>
        <c:crosses val="autoZero"/>
        <c:auto val="1"/>
        <c:lblAlgn val="ctr"/>
        <c:lblOffset val="100"/>
        <c:noMultiLvlLbl val="0"/>
      </c:catAx>
      <c:valAx>
        <c:axId val="489348056"/>
        <c:scaling>
          <c:orientation val="minMax"/>
        </c:scaling>
        <c:delete val="1"/>
        <c:axPos val="t"/>
        <c:numFmt formatCode="0%" sourceLinked="1"/>
        <c:majorTickMark val="out"/>
        <c:minorTickMark val="none"/>
        <c:tickLblPos val="none"/>
        <c:crossAx val="491278952"/>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5834330004388"/>
          <c:y val="0.13749640695905044"/>
          <c:w val="0.89263217996168998"/>
          <c:h val="0.82469208112721049"/>
        </c:manualLayout>
      </c:layout>
      <c:barChart>
        <c:barDir val="bar"/>
        <c:grouping val="percentStacked"/>
        <c:varyColors val="0"/>
        <c:ser>
          <c:idx val="0"/>
          <c:order val="0"/>
          <c:tx>
            <c:strRef>
              <c:f>klara_chart!$B$24</c:f>
              <c:strCache>
                <c:ptCount val="1"/>
                <c:pt idx="0">
                  <c:v>Passive refuser (N=100)</c:v>
                </c:pt>
              </c:strCache>
            </c:strRef>
          </c:tx>
          <c:spPr>
            <a:solidFill>
              <a:schemeClr val="tx1">
                <a:lumMod val="75000"/>
                <a:lumOff val="2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klara_chart!$B$25:$B$28</c:f>
              <c:numCache>
                <c:formatCode>0%</c:formatCode>
                <c:ptCount val="4"/>
                <c:pt idx="0">
                  <c:v>0.06</c:v>
                </c:pt>
                <c:pt idx="1">
                  <c:v>0.46</c:v>
                </c:pt>
                <c:pt idx="2">
                  <c:v>0.37</c:v>
                </c:pt>
                <c:pt idx="3">
                  <c:v>0.11</c:v>
                </c:pt>
              </c:numCache>
            </c:numRef>
          </c:val>
          <c:extLst>
            <c:ext xmlns:c16="http://schemas.microsoft.com/office/drawing/2014/chart" uri="{C3380CC4-5D6E-409C-BE32-E72D297353CC}">
              <c16:uniqueId val="{00000000-3446-4360-8D67-3BADE0953EAD}"/>
            </c:ext>
          </c:extLst>
        </c:ser>
        <c:ser>
          <c:idx val="1"/>
          <c:order val="1"/>
          <c:tx>
            <c:strRef>
              <c:f>klara_chart!$C$24</c:f>
              <c:strCache>
                <c:ptCount val="1"/>
                <c:pt idx="0">
                  <c:v>doplněk</c:v>
                </c:pt>
              </c:strCache>
            </c:strRef>
          </c:tx>
          <c:spPr>
            <a:solidFill>
              <a:schemeClr val="bg1">
                <a:lumMod val="7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klara_chart!$C$25:$C$28</c:f>
              <c:numCache>
                <c:formatCode>0%</c:formatCode>
                <c:ptCount val="4"/>
                <c:pt idx="0">
                  <c:v>0.94</c:v>
                </c:pt>
                <c:pt idx="1">
                  <c:v>0.54</c:v>
                </c:pt>
                <c:pt idx="2">
                  <c:v>0.63</c:v>
                </c:pt>
                <c:pt idx="3">
                  <c:v>0.89</c:v>
                </c:pt>
              </c:numCache>
            </c:numRef>
          </c:val>
          <c:extLst>
            <c:ext xmlns:c16="http://schemas.microsoft.com/office/drawing/2014/chart" uri="{C3380CC4-5D6E-409C-BE32-E72D297353CC}">
              <c16:uniqueId val="{00000001-3446-4360-8D67-3BADE0953EAD}"/>
            </c:ext>
          </c:extLst>
        </c:ser>
        <c:ser>
          <c:idx val="2"/>
          <c:order val="2"/>
          <c:tx>
            <c:strRef>
              <c:f>klara_chart!$D$24</c:f>
              <c:strCache>
                <c:ptCount val="1"/>
                <c:pt idx="0">
                  <c:v>mezera</c:v>
                </c:pt>
              </c:strCache>
            </c:strRef>
          </c:tx>
          <c:spPr>
            <a:no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klara_chart!$D$25:$D$28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2-3446-4360-8D67-3BADE0953EAD}"/>
            </c:ext>
          </c:extLst>
        </c:ser>
        <c:ser>
          <c:idx val="3"/>
          <c:order val="3"/>
          <c:tx>
            <c:strRef>
              <c:f>klara_chart!$E$24</c:f>
              <c:strCache>
                <c:ptCount val="1"/>
                <c:pt idx="0">
                  <c:v>Ambivalent voter (N=454)</c:v>
                </c:pt>
              </c:strCache>
            </c:strRef>
          </c:tx>
          <c:spPr>
            <a:solidFill>
              <a:schemeClr val="tx1">
                <a:lumMod val="75000"/>
                <a:lumOff val="2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klara_chart!$E$25:$E$28</c:f>
              <c:numCache>
                <c:formatCode>0%</c:formatCode>
                <c:ptCount val="4"/>
                <c:pt idx="0">
                  <c:v>7.268722466960352E-2</c:v>
                </c:pt>
                <c:pt idx="1">
                  <c:v>0.29955947136563876</c:v>
                </c:pt>
                <c:pt idx="2">
                  <c:v>0.43392070484581496</c:v>
                </c:pt>
                <c:pt idx="3">
                  <c:v>0.19383259911894274</c:v>
                </c:pt>
              </c:numCache>
            </c:numRef>
          </c:val>
          <c:extLst>
            <c:ext xmlns:c16="http://schemas.microsoft.com/office/drawing/2014/chart" uri="{C3380CC4-5D6E-409C-BE32-E72D297353CC}">
              <c16:uniqueId val="{00000003-3446-4360-8D67-3BADE0953EAD}"/>
            </c:ext>
          </c:extLst>
        </c:ser>
        <c:ser>
          <c:idx val="4"/>
          <c:order val="4"/>
          <c:tx>
            <c:strRef>
              <c:f>klara_chart!$F$24</c:f>
              <c:strCache>
                <c:ptCount val="1"/>
                <c:pt idx="0">
                  <c:v>doplněk</c:v>
                </c:pt>
              </c:strCache>
            </c:strRef>
          </c:tx>
          <c:spPr>
            <a:solidFill>
              <a:schemeClr val="bg1">
                <a:lumMod val="7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klara_chart!$F$25:$F$28</c:f>
              <c:numCache>
                <c:formatCode>0%</c:formatCode>
                <c:ptCount val="4"/>
                <c:pt idx="0">
                  <c:v>0.92731277533039647</c:v>
                </c:pt>
                <c:pt idx="1">
                  <c:v>0.70044052863436124</c:v>
                </c:pt>
                <c:pt idx="2">
                  <c:v>0.56607929515418509</c:v>
                </c:pt>
                <c:pt idx="3">
                  <c:v>0.80616740088105732</c:v>
                </c:pt>
              </c:numCache>
            </c:numRef>
          </c:val>
          <c:extLst>
            <c:ext xmlns:c16="http://schemas.microsoft.com/office/drawing/2014/chart" uri="{C3380CC4-5D6E-409C-BE32-E72D297353CC}">
              <c16:uniqueId val="{00000004-3446-4360-8D67-3BADE0953EAD}"/>
            </c:ext>
          </c:extLst>
        </c:ser>
        <c:ser>
          <c:idx val="5"/>
          <c:order val="5"/>
          <c:tx>
            <c:strRef>
              <c:f>klara_chart!$G$24</c:f>
              <c:strCache>
                <c:ptCount val="1"/>
                <c:pt idx="0">
                  <c:v>mezera</c:v>
                </c:pt>
              </c:strCache>
            </c:strRef>
          </c:tx>
          <c:spPr>
            <a:no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klara_chart!$G$25:$G$28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5-3446-4360-8D67-3BADE0953EAD}"/>
            </c:ext>
          </c:extLst>
        </c:ser>
        <c:ser>
          <c:idx val="6"/>
          <c:order val="6"/>
          <c:tx>
            <c:strRef>
              <c:f>klara_chart!$H$24</c:f>
              <c:strCache>
                <c:ptCount val="1"/>
                <c:pt idx="0">
                  <c:v>Young liberal (N=199)</c:v>
                </c:pt>
              </c:strCache>
            </c:strRef>
          </c:tx>
          <c:spPr>
            <a:solidFill>
              <a:schemeClr val="tx1">
                <a:lumMod val="75000"/>
                <a:lumOff val="2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klara_chart!$H$25:$H$28</c:f>
              <c:numCache>
                <c:formatCode>0%</c:formatCode>
                <c:ptCount val="4"/>
                <c:pt idx="0">
                  <c:v>6.5326633165829151E-2</c:v>
                </c:pt>
                <c:pt idx="1">
                  <c:v>9.5477386934673364E-2</c:v>
                </c:pt>
                <c:pt idx="2">
                  <c:v>0.35678391959798994</c:v>
                </c:pt>
                <c:pt idx="3">
                  <c:v>0.48743718592964824</c:v>
                </c:pt>
              </c:numCache>
            </c:numRef>
          </c:val>
          <c:extLst>
            <c:ext xmlns:c16="http://schemas.microsoft.com/office/drawing/2014/chart" uri="{C3380CC4-5D6E-409C-BE32-E72D297353CC}">
              <c16:uniqueId val="{00000006-3446-4360-8D67-3BADE0953EAD}"/>
            </c:ext>
          </c:extLst>
        </c:ser>
        <c:ser>
          <c:idx val="7"/>
          <c:order val="7"/>
          <c:tx>
            <c:strRef>
              <c:f>klara_chart!$I$24</c:f>
              <c:strCache>
                <c:ptCount val="1"/>
                <c:pt idx="0">
                  <c:v>doplněk</c:v>
                </c:pt>
              </c:strCache>
            </c:strRef>
          </c:tx>
          <c:spPr>
            <a:solidFill>
              <a:schemeClr val="bg1">
                <a:lumMod val="7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klara_chart!$I$25:$I$28</c:f>
              <c:numCache>
                <c:formatCode>0%</c:formatCode>
                <c:ptCount val="4"/>
                <c:pt idx="0">
                  <c:v>0.9346733668341709</c:v>
                </c:pt>
                <c:pt idx="1">
                  <c:v>0.90452261306532666</c:v>
                </c:pt>
                <c:pt idx="2">
                  <c:v>0.64321608040201006</c:v>
                </c:pt>
                <c:pt idx="3">
                  <c:v>0.51256281407035176</c:v>
                </c:pt>
              </c:numCache>
            </c:numRef>
          </c:val>
          <c:extLst>
            <c:ext xmlns:c16="http://schemas.microsoft.com/office/drawing/2014/chart" uri="{C3380CC4-5D6E-409C-BE32-E72D297353CC}">
              <c16:uniqueId val="{00000007-3446-4360-8D67-3BADE0953EAD}"/>
            </c:ext>
          </c:extLst>
        </c:ser>
        <c:ser>
          <c:idx val="8"/>
          <c:order val="8"/>
          <c:tx>
            <c:strRef>
              <c:f>klara_chart!$J$24</c:f>
              <c:strCache>
                <c:ptCount val="1"/>
                <c:pt idx="0">
                  <c:v>mezera</c:v>
                </c:pt>
              </c:strCache>
            </c:strRef>
          </c:tx>
          <c:spPr>
            <a:no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klara_chart!$J$25:$J$28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8-3446-4360-8D67-3BADE0953EAD}"/>
            </c:ext>
          </c:extLst>
        </c:ser>
        <c:ser>
          <c:idx val="9"/>
          <c:order val="9"/>
          <c:tx>
            <c:strRef>
              <c:f>klara_chart!$K$24</c:f>
              <c:strCache>
                <c:ptCount val="1"/>
                <c:pt idx="0">
                  <c:v>Christian authoritarian (N=133)</c:v>
                </c:pt>
              </c:strCache>
            </c:strRef>
          </c:tx>
          <c:spPr>
            <a:solidFill>
              <a:schemeClr val="tx1">
                <a:lumMod val="75000"/>
                <a:lumOff val="2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klara_chart!$K$25:$K$28</c:f>
              <c:numCache>
                <c:formatCode>0%</c:formatCode>
                <c:ptCount val="4"/>
                <c:pt idx="0">
                  <c:v>0.15037593984962405</c:v>
                </c:pt>
                <c:pt idx="1">
                  <c:v>0.51127819548872178</c:v>
                </c:pt>
                <c:pt idx="2">
                  <c:v>0.21052631578947367</c:v>
                </c:pt>
                <c:pt idx="3">
                  <c:v>0.12781954887218044</c:v>
                </c:pt>
              </c:numCache>
            </c:numRef>
          </c:val>
          <c:extLst>
            <c:ext xmlns:c16="http://schemas.microsoft.com/office/drawing/2014/chart" uri="{C3380CC4-5D6E-409C-BE32-E72D297353CC}">
              <c16:uniqueId val="{00000009-3446-4360-8D67-3BADE0953EAD}"/>
            </c:ext>
          </c:extLst>
        </c:ser>
        <c:ser>
          <c:idx val="10"/>
          <c:order val="10"/>
          <c:tx>
            <c:strRef>
              <c:f>klara_chart!$L$24</c:f>
              <c:strCache>
                <c:ptCount val="1"/>
                <c:pt idx="0">
                  <c:v>doplněk</c:v>
                </c:pt>
              </c:strCache>
            </c:strRef>
          </c:tx>
          <c:spPr>
            <a:solidFill>
              <a:schemeClr val="bg1">
                <a:lumMod val="7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klara_chart!$L$25:$L$28</c:f>
              <c:numCache>
                <c:formatCode>0%</c:formatCode>
                <c:ptCount val="4"/>
                <c:pt idx="0">
                  <c:v>0.84962406015037595</c:v>
                </c:pt>
                <c:pt idx="1">
                  <c:v>0.48872180451127822</c:v>
                </c:pt>
                <c:pt idx="2">
                  <c:v>0.78947368421052633</c:v>
                </c:pt>
                <c:pt idx="3">
                  <c:v>0.8721804511278195</c:v>
                </c:pt>
              </c:numCache>
            </c:numRef>
          </c:val>
          <c:extLst>
            <c:ext xmlns:c16="http://schemas.microsoft.com/office/drawing/2014/chart" uri="{C3380CC4-5D6E-409C-BE32-E72D297353CC}">
              <c16:uniqueId val="{0000000A-3446-4360-8D67-3BADE0953EAD}"/>
            </c:ext>
          </c:extLst>
        </c:ser>
        <c:ser>
          <c:idx val="11"/>
          <c:order val="11"/>
          <c:tx>
            <c:strRef>
              <c:f>klara_chart!$M$24</c:f>
              <c:strCache>
                <c:ptCount val="1"/>
                <c:pt idx="0">
                  <c:v>mezera</c:v>
                </c:pt>
              </c:strCache>
            </c:strRef>
          </c:tx>
          <c:spPr>
            <a:no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klara_chart!$M$25:$M$28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B-3446-4360-8D67-3BADE0953EAD}"/>
            </c:ext>
          </c:extLst>
        </c:ser>
        <c:ser>
          <c:idx val="12"/>
          <c:order val="12"/>
          <c:tx>
            <c:strRef>
              <c:f>klara_chart!$N$24</c:f>
              <c:strCache>
                <c:ptCount val="1"/>
                <c:pt idx="0">
                  <c:v>Stubborn complainant (N=207)</c:v>
                </c:pt>
              </c:strCache>
            </c:strRef>
          </c:tx>
          <c:spPr>
            <a:solidFill>
              <a:schemeClr val="tx1">
                <a:lumMod val="75000"/>
                <a:lumOff val="2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klara_chart!$N$25:$N$28</c:f>
              <c:numCache>
                <c:formatCode>0%</c:formatCode>
                <c:ptCount val="4"/>
                <c:pt idx="0">
                  <c:v>0.10144927536231885</c:v>
                </c:pt>
                <c:pt idx="1">
                  <c:v>0.4251207729468599</c:v>
                </c:pt>
                <c:pt idx="2">
                  <c:v>0.37681159420289856</c:v>
                </c:pt>
                <c:pt idx="3">
                  <c:v>9.6618357487922704E-2</c:v>
                </c:pt>
              </c:numCache>
            </c:numRef>
          </c:val>
          <c:extLst>
            <c:ext xmlns:c16="http://schemas.microsoft.com/office/drawing/2014/chart" uri="{C3380CC4-5D6E-409C-BE32-E72D297353CC}">
              <c16:uniqueId val="{0000000C-3446-4360-8D67-3BADE0953EAD}"/>
            </c:ext>
          </c:extLst>
        </c:ser>
        <c:ser>
          <c:idx val="13"/>
          <c:order val="13"/>
          <c:tx>
            <c:strRef>
              <c:f>klara_chart!$O$24</c:f>
              <c:strCache>
                <c:ptCount val="1"/>
                <c:pt idx="0">
                  <c:v>doplněk</c:v>
                </c:pt>
              </c:strCache>
            </c:strRef>
          </c:tx>
          <c:spPr>
            <a:solidFill>
              <a:schemeClr val="bg1">
                <a:lumMod val="7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klara_chart!$O$25:$O$28</c:f>
              <c:numCache>
                <c:formatCode>0%</c:formatCode>
                <c:ptCount val="4"/>
                <c:pt idx="0">
                  <c:v>0.89855072463768115</c:v>
                </c:pt>
                <c:pt idx="1">
                  <c:v>0.5748792270531401</c:v>
                </c:pt>
                <c:pt idx="2">
                  <c:v>0.62318840579710144</c:v>
                </c:pt>
                <c:pt idx="3">
                  <c:v>0.90338164251207731</c:v>
                </c:pt>
              </c:numCache>
            </c:numRef>
          </c:val>
          <c:extLst>
            <c:ext xmlns:c16="http://schemas.microsoft.com/office/drawing/2014/chart" uri="{C3380CC4-5D6E-409C-BE32-E72D297353CC}">
              <c16:uniqueId val="{0000000D-3446-4360-8D67-3BADE0953EAD}"/>
            </c:ext>
          </c:extLst>
        </c:ser>
        <c:ser>
          <c:idx val="14"/>
          <c:order val="14"/>
          <c:tx>
            <c:strRef>
              <c:f>klara_chart!$P$24</c:f>
              <c:strCache>
                <c:ptCount val="1"/>
                <c:pt idx="0">
                  <c:v>mezera</c:v>
                </c:pt>
              </c:strCache>
            </c:strRef>
          </c:tx>
          <c:spPr>
            <a:no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klara_chart!$P$25:$P$28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E-3446-4360-8D67-3BADE0953EAD}"/>
            </c:ext>
          </c:extLst>
        </c:ser>
        <c:ser>
          <c:idx val="15"/>
          <c:order val="15"/>
          <c:tx>
            <c:strRef>
              <c:f>klara_chart!$Q$24</c:f>
              <c:strCache>
                <c:ptCount val="1"/>
                <c:pt idx="0">
                  <c:v>Tested follower (N=178)</c:v>
                </c:pt>
              </c:strCache>
            </c:strRef>
          </c:tx>
          <c:spPr>
            <a:solidFill>
              <a:schemeClr val="tx1">
                <a:lumMod val="75000"/>
                <a:lumOff val="2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klara_chart!$Q$25:$Q$28</c:f>
              <c:numCache>
                <c:formatCode>0%</c:formatCode>
                <c:ptCount val="4"/>
                <c:pt idx="0">
                  <c:v>0.10112359550561797</c:v>
                </c:pt>
                <c:pt idx="1">
                  <c:v>0.2808988764044944</c:v>
                </c:pt>
                <c:pt idx="2">
                  <c:v>0.4438202247191011</c:v>
                </c:pt>
                <c:pt idx="3">
                  <c:v>0.17415730337078653</c:v>
                </c:pt>
              </c:numCache>
            </c:numRef>
          </c:val>
          <c:extLst>
            <c:ext xmlns:c16="http://schemas.microsoft.com/office/drawing/2014/chart" uri="{C3380CC4-5D6E-409C-BE32-E72D297353CC}">
              <c16:uniqueId val="{0000000F-3446-4360-8D67-3BADE0953EAD}"/>
            </c:ext>
          </c:extLst>
        </c:ser>
        <c:ser>
          <c:idx val="16"/>
          <c:order val="16"/>
          <c:tx>
            <c:strRef>
              <c:f>klara_chart!$R$24</c:f>
              <c:strCache>
                <c:ptCount val="1"/>
                <c:pt idx="0">
                  <c:v>doplněk</c:v>
                </c:pt>
              </c:strCache>
            </c:strRef>
          </c:tx>
          <c:spPr>
            <a:solidFill>
              <a:schemeClr val="bg1">
                <a:lumMod val="7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klara_chart!$R$25:$R$28</c:f>
              <c:numCache>
                <c:formatCode>0%</c:formatCode>
                <c:ptCount val="4"/>
                <c:pt idx="0">
                  <c:v>0.898876404494382</c:v>
                </c:pt>
                <c:pt idx="1">
                  <c:v>0.7191011235955056</c:v>
                </c:pt>
                <c:pt idx="2">
                  <c:v>0.5561797752808989</c:v>
                </c:pt>
                <c:pt idx="3">
                  <c:v>0.8258426966292135</c:v>
                </c:pt>
              </c:numCache>
            </c:numRef>
          </c:val>
          <c:extLst>
            <c:ext xmlns:c16="http://schemas.microsoft.com/office/drawing/2014/chart" uri="{C3380CC4-5D6E-409C-BE32-E72D297353CC}">
              <c16:uniqueId val="{00000010-3446-4360-8D67-3BADE0953EAD}"/>
            </c:ext>
          </c:extLst>
        </c:ser>
        <c:dLbls>
          <c:showLegendKey val="0"/>
          <c:showVal val="0"/>
          <c:showCatName val="0"/>
          <c:showSerName val="0"/>
          <c:showPercent val="0"/>
          <c:showBubbleSize val="0"/>
        </c:dLbls>
        <c:gapWidth val="20"/>
        <c:overlap val="100"/>
        <c:axId val="489338648"/>
        <c:axId val="489341784"/>
      </c:barChart>
      <c:catAx>
        <c:axId val="489338648"/>
        <c:scaling>
          <c:orientation val="maxMin"/>
        </c:scaling>
        <c:delete val="0"/>
        <c:axPos val="l"/>
        <c:numFmt formatCode="General" sourceLinked="0"/>
        <c:majorTickMark val="none"/>
        <c:minorTickMark val="none"/>
        <c:tickLblPos val="nextTo"/>
        <c:spPr>
          <a:ln>
            <a:noFill/>
          </a:ln>
        </c:spPr>
        <c:txPr>
          <a:bodyPr/>
          <a:lstStyle/>
          <a:p>
            <a:pPr>
              <a:defRPr sz="1100"/>
            </a:pPr>
            <a:endParaRPr lang="cs-CZ"/>
          </a:p>
        </c:txPr>
        <c:crossAx val="489341784"/>
        <c:crosses val="autoZero"/>
        <c:auto val="1"/>
        <c:lblAlgn val="ctr"/>
        <c:lblOffset val="100"/>
        <c:noMultiLvlLbl val="0"/>
      </c:catAx>
      <c:valAx>
        <c:axId val="489341784"/>
        <c:scaling>
          <c:orientation val="minMax"/>
        </c:scaling>
        <c:delete val="1"/>
        <c:axPos val="t"/>
        <c:numFmt formatCode="0%" sourceLinked="1"/>
        <c:majorTickMark val="out"/>
        <c:minorTickMark val="none"/>
        <c:tickLblPos val="none"/>
        <c:crossAx val="489338648"/>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5834330004388"/>
          <c:y val="0.13749640695905044"/>
          <c:w val="0.89263217996168998"/>
          <c:h val="0.82469208112721049"/>
        </c:manualLayout>
      </c:layout>
      <c:barChart>
        <c:barDir val="bar"/>
        <c:grouping val="percentStacked"/>
        <c:varyColors val="0"/>
        <c:ser>
          <c:idx val="0"/>
          <c:order val="0"/>
          <c:tx>
            <c:strRef>
              <c:f>klara_chart!$B$24</c:f>
              <c:strCache>
                <c:ptCount val="1"/>
                <c:pt idx="0">
                  <c:v>Passive refuser (N=100)</c:v>
                </c:pt>
              </c:strCache>
            </c:strRef>
          </c:tx>
          <c:spPr>
            <a:solidFill>
              <a:schemeClr val="tx1">
                <a:lumMod val="75000"/>
                <a:lumOff val="25000"/>
              </a:schemeClr>
            </a:solidFill>
          </c:spPr>
          <c:invertIfNegative val="0"/>
          <c:cat>
            <c:strRef>
              <c:f>klara_chart!$A$25:$A$26</c:f>
              <c:strCache>
                <c:ptCount val="2"/>
                <c:pt idx="0">
                  <c:v>Male</c:v>
                </c:pt>
                <c:pt idx="1">
                  <c:v>Female</c:v>
                </c:pt>
              </c:strCache>
            </c:strRef>
          </c:cat>
          <c:val>
            <c:numRef>
              <c:f>klara_chart!$B$25:$B$26</c:f>
              <c:numCache>
                <c:formatCode>0%</c:formatCode>
                <c:ptCount val="2"/>
                <c:pt idx="0">
                  <c:v>0.41</c:v>
                </c:pt>
                <c:pt idx="1">
                  <c:v>0.59</c:v>
                </c:pt>
              </c:numCache>
            </c:numRef>
          </c:val>
          <c:extLst>
            <c:ext xmlns:c16="http://schemas.microsoft.com/office/drawing/2014/chart" uri="{C3380CC4-5D6E-409C-BE32-E72D297353CC}">
              <c16:uniqueId val="{00000000-768F-47CD-82F0-B3BEA4886315}"/>
            </c:ext>
          </c:extLst>
        </c:ser>
        <c:ser>
          <c:idx val="1"/>
          <c:order val="1"/>
          <c:tx>
            <c:strRef>
              <c:f>klara_chart!$C$24</c:f>
              <c:strCache>
                <c:ptCount val="1"/>
                <c:pt idx="0">
                  <c:v>doplněk</c:v>
                </c:pt>
              </c:strCache>
            </c:strRef>
          </c:tx>
          <c:spPr>
            <a:solidFill>
              <a:schemeClr val="bg1">
                <a:lumMod val="75000"/>
              </a:schemeClr>
            </a:solidFill>
          </c:spPr>
          <c:invertIfNegative val="0"/>
          <c:cat>
            <c:strRef>
              <c:f>klara_chart!$A$25:$A$26</c:f>
              <c:strCache>
                <c:ptCount val="2"/>
                <c:pt idx="0">
                  <c:v>Male</c:v>
                </c:pt>
                <c:pt idx="1">
                  <c:v>Female</c:v>
                </c:pt>
              </c:strCache>
            </c:strRef>
          </c:cat>
          <c:val>
            <c:numRef>
              <c:f>klara_chart!$C$25:$C$26</c:f>
              <c:numCache>
                <c:formatCode>0%</c:formatCode>
                <c:ptCount val="2"/>
                <c:pt idx="0">
                  <c:v>0.59000000000000008</c:v>
                </c:pt>
                <c:pt idx="1">
                  <c:v>0.41000000000000003</c:v>
                </c:pt>
              </c:numCache>
            </c:numRef>
          </c:val>
          <c:extLst>
            <c:ext xmlns:c16="http://schemas.microsoft.com/office/drawing/2014/chart" uri="{C3380CC4-5D6E-409C-BE32-E72D297353CC}">
              <c16:uniqueId val="{00000001-768F-47CD-82F0-B3BEA4886315}"/>
            </c:ext>
          </c:extLst>
        </c:ser>
        <c:ser>
          <c:idx val="2"/>
          <c:order val="2"/>
          <c:tx>
            <c:strRef>
              <c:f>klara_chart!$D$24</c:f>
              <c:strCache>
                <c:ptCount val="1"/>
                <c:pt idx="0">
                  <c:v>mezera</c:v>
                </c:pt>
              </c:strCache>
            </c:strRef>
          </c:tx>
          <c:spPr>
            <a:noFill/>
          </c:spPr>
          <c:invertIfNegative val="0"/>
          <c:cat>
            <c:strRef>
              <c:f>klara_chart!$A$25:$A$26</c:f>
              <c:strCache>
                <c:ptCount val="2"/>
                <c:pt idx="0">
                  <c:v>Male</c:v>
                </c:pt>
                <c:pt idx="1">
                  <c:v>Female</c:v>
                </c:pt>
              </c:strCache>
            </c:strRef>
          </c:cat>
          <c:val>
            <c:numRef>
              <c:f>klara_chart!$D$25:$D$26</c:f>
              <c:numCache>
                <c:formatCode>0%</c:formatCode>
                <c:ptCount val="2"/>
                <c:pt idx="0">
                  <c:v>0.1</c:v>
                </c:pt>
                <c:pt idx="1">
                  <c:v>0.1</c:v>
                </c:pt>
              </c:numCache>
            </c:numRef>
          </c:val>
          <c:extLst>
            <c:ext xmlns:c16="http://schemas.microsoft.com/office/drawing/2014/chart" uri="{C3380CC4-5D6E-409C-BE32-E72D297353CC}">
              <c16:uniqueId val="{00000002-768F-47CD-82F0-B3BEA4886315}"/>
            </c:ext>
          </c:extLst>
        </c:ser>
        <c:ser>
          <c:idx val="3"/>
          <c:order val="3"/>
          <c:tx>
            <c:strRef>
              <c:f>klara_chart!$E$24</c:f>
              <c:strCache>
                <c:ptCount val="1"/>
                <c:pt idx="0">
                  <c:v>Ambivalent voter (N=454)</c:v>
                </c:pt>
              </c:strCache>
            </c:strRef>
          </c:tx>
          <c:spPr>
            <a:solidFill>
              <a:schemeClr val="tx1">
                <a:lumMod val="75000"/>
                <a:lumOff val="25000"/>
              </a:schemeClr>
            </a:solidFill>
          </c:spPr>
          <c:invertIfNegative val="0"/>
          <c:cat>
            <c:strRef>
              <c:f>klara_chart!$A$25:$A$26</c:f>
              <c:strCache>
                <c:ptCount val="2"/>
                <c:pt idx="0">
                  <c:v>Male</c:v>
                </c:pt>
                <c:pt idx="1">
                  <c:v>Female</c:v>
                </c:pt>
              </c:strCache>
            </c:strRef>
          </c:cat>
          <c:val>
            <c:numRef>
              <c:f>klara_chart!$E$25:$E$26</c:f>
              <c:numCache>
                <c:formatCode>0%</c:formatCode>
                <c:ptCount val="2"/>
                <c:pt idx="0">
                  <c:v>0.50220264317180618</c:v>
                </c:pt>
                <c:pt idx="1">
                  <c:v>0.49779735682819382</c:v>
                </c:pt>
              </c:numCache>
            </c:numRef>
          </c:val>
          <c:extLst>
            <c:ext xmlns:c16="http://schemas.microsoft.com/office/drawing/2014/chart" uri="{C3380CC4-5D6E-409C-BE32-E72D297353CC}">
              <c16:uniqueId val="{00000003-768F-47CD-82F0-B3BEA4886315}"/>
            </c:ext>
          </c:extLst>
        </c:ser>
        <c:ser>
          <c:idx val="4"/>
          <c:order val="4"/>
          <c:tx>
            <c:strRef>
              <c:f>klara_chart!$F$24</c:f>
              <c:strCache>
                <c:ptCount val="1"/>
                <c:pt idx="0">
                  <c:v>doplněk</c:v>
                </c:pt>
              </c:strCache>
            </c:strRef>
          </c:tx>
          <c:spPr>
            <a:solidFill>
              <a:schemeClr val="bg1">
                <a:lumMod val="75000"/>
              </a:schemeClr>
            </a:solidFill>
          </c:spPr>
          <c:invertIfNegative val="0"/>
          <c:cat>
            <c:strRef>
              <c:f>klara_chart!$A$25:$A$26</c:f>
              <c:strCache>
                <c:ptCount val="2"/>
                <c:pt idx="0">
                  <c:v>Male</c:v>
                </c:pt>
                <c:pt idx="1">
                  <c:v>Female</c:v>
                </c:pt>
              </c:strCache>
            </c:strRef>
          </c:cat>
          <c:val>
            <c:numRef>
              <c:f>klara_chart!$F$25:$F$26</c:f>
              <c:numCache>
                <c:formatCode>0%</c:formatCode>
                <c:ptCount val="2"/>
                <c:pt idx="0">
                  <c:v>0.49779735682819382</c:v>
                </c:pt>
                <c:pt idx="1">
                  <c:v>0.50220264317180618</c:v>
                </c:pt>
              </c:numCache>
            </c:numRef>
          </c:val>
          <c:extLst>
            <c:ext xmlns:c16="http://schemas.microsoft.com/office/drawing/2014/chart" uri="{C3380CC4-5D6E-409C-BE32-E72D297353CC}">
              <c16:uniqueId val="{00000004-768F-47CD-82F0-B3BEA4886315}"/>
            </c:ext>
          </c:extLst>
        </c:ser>
        <c:ser>
          <c:idx val="5"/>
          <c:order val="5"/>
          <c:tx>
            <c:strRef>
              <c:f>klara_chart!$G$24</c:f>
              <c:strCache>
                <c:ptCount val="1"/>
                <c:pt idx="0">
                  <c:v>mezera</c:v>
                </c:pt>
              </c:strCache>
            </c:strRef>
          </c:tx>
          <c:spPr>
            <a:noFill/>
          </c:spPr>
          <c:invertIfNegative val="0"/>
          <c:cat>
            <c:strRef>
              <c:f>klara_chart!$A$25:$A$26</c:f>
              <c:strCache>
                <c:ptCount val="2"/>
                <c:pt idx="0">
                  <c:v>Male</c:v>
                </c:pt>
                <c:pt idx="1">
                  <c:v>Female</c:v>
                </c:pt>
              </c:strCache>
            </c:strRef>
          </c:cat>
          <c:val>
            <c:numRef>
              <c:f>klara_chart!$G$25:$G$26</c:f>
              <c:numCache>
                <c:formatCode>0%</c:formatCode>
                <c:ptCount val="2"/>
                <c:pt idx="0">
                  <c:v>0.1</c:v>
                </c:pt>
                <c:pt idx="1">
                  <c:v>0.1</c:v>
                </c:pt>
              </c:numCache>
            </c:numRef>
          </c:val>
          <c:extLst>
            <c:ext xmlns:c16="http://schemas.microsoft.com/office/drawing/2014/chart" uri="{C3380CC4-5D6E-409C-BE32-E72D297353CC}">
              <c16:uniqueId val="{00000005-768F-47CD-82F0-B3BEA4886315}"/>
            </c:ext>
          </c:extLst>
        </c:ser>
        <c:ser>
          <c:idx val="6"/>
          <c:order val="6"/>
          <c:tx>
            <c:strRef>
              <c:f>klara_chart!$H$24</c:f>
              <c:strCache>
                <c:ptCount val="1"/>
                <c:pt idx="0">
                  <c:v>Young liberal (N=199)</c:v>
                </c:pt>
              </c:strCache>
            </c:strRef>
          </c:tx>
          <c:spPr>
            <a:solidFill>
              <a:schemeClr val="tx1">
                <a:lumMod val="75000"/>
                <a:lumOff val="25000"/>
              </a:schemeClr>
            </a:solidFill>
          </c:spPr>
          <c:invertIfNegative val="0"/>
          <c:cat>
            <c:strRef>
              <c:f>klara_chart!$A$25:$A$26</c:f>
              <c:strCache>
                <c:ptCount val="2"/>
                <c:pt idx="0">
                  <c:v>Male</c:v>
                </c:pt>
                <c:pt idx="1">
                  <c:v>Female</c:v>
                </c:pt>
              </c:strCache>
            </c:strRef>
          </c:cat>
          <c:val>
            <c:numRef>
              <c:f>klara_chart!$H$25:$H$26</c:f>
              <c:numCache>
                <c:formatCode>0%</c:formatCode>
                <c:ptCount val="2"/>
                <c:pt idx="0">
                  <c:v>0.55276381909547734</c:v>
                </c:pt>
                <c:pt idx="1">
                  <c:v>0.44723618090452261</c:v>
                </c:pt>
              </c:numCache>
            </c:numRef>
          </c:val>
          <c:extLst>
            <c:ext xmlns:c16="http://schemas.microsoft.com/office/drawing/2014/chart" uri="{C3380CC4-5D6E-409C-BE32-E72D297353CC}">
              <c16:uniqueId val="{00000006-768F-47CD-82F0-B3BEA4886315}"/>
            </c:ext>
          </c:extLst>
        </c:ser>
        <c:ser>
          <c:idx val="7"/>
          <c:order val="7"/>
          <c:tx>
            <c:strRef>
              <c:f>klara_chart!$I$24</c:f>
              <c:strCache>
                <c:ptCount val="1"/>
                <c:pt idx="0">
                  <c:v>doplněk</c:v>
                </c:pt>
              </c:strCache>
            </c:strRef>
          </c:tx>
          <c:spPr>
            <a:solidFill>
              <a:schemeClr val="bg1">
                <a:lumMod val="75000"/>
              </a:schemeClr>
            </a:solidFill>
          </c:spPr>
          <c:invertIfNegative val="0"/>
          <c:cat>
            <c:strRef>
              <c:f>klara_chart!$A$25:$A$26</c:f>
              <c:strCache>
                <c:ptCount val="2"/>
                <c:pt idx="0">
                  <c:v>Male</c:v>
                </c:pt>
                <c:pt idx="1">
                  <c:v>Female</c:v>
                </c:pt>
              </c:strCache>
            </c:strRef>
          </c:cat>
          <c:val>
            <c:numRef>
              <c:f>klara_chart!$I$25:$I$26</c:f>
              <c:numCache>
                <c:formatCode>0%</c:formatCode>
                <c:ptCount val="2"/>
                <c:pt idx="0">
                  <c:v>0.44723618090452266</c:v>
                </c:pt>
                <c:pt idx="1">
                  <c:v>0.55276381909547734</c:v>
                </c:pt>
              </c:numCache>
            </c:numRef>
          </c:val>
          <c:extLst>
            <c:ext xmlns:c16="http://schemas.microsoft.com/office/drawing/2014/chart" uri="{C3380CC4-5D6E-409C-BE32-E72D297353CC}">
              <c16:uniqueId val="{00000007-768F-47CD-82F0-B3BEA4886315}"/>
            </c:ext>
          </c:extLst>
        </c:ser>
        <c:ser>
          <c:idx val="8"/>
          <c:order val="8"/>
          <c:tx>
            <c:strRef>
              <c:f>klara_chart!$J$24</c:f>
              <c:strCache>
                <c:ptCount val="1"/>
                <c:pt idx="0">
                  <c:v>mezera</c:v>
                </c:pt>
              </c:strCache>
            </c:strRef>
          </c:tx>
          <c:spPr>
            <a:noFill/>
          </c:spPr>
          <c:invertIfNegative val="0"/>
          <c:cat>
            <c:strRef>
              <c:f>klara_chart!$A$25:$A$26</c:f>
              <c:strCache>
                <c:ptCount val="2"/>
                <c:pt idx="0">
                  <c:v>Male</c:v>
                </c:pt>
                <c:pt idx="1">
                  <c:v>Female</c:v>
                </c:pt>
              </c:strCache>
            </c:strRef>
          </c:cat>
          <c:val>
            <c:numRef>
              <c:f>klara_chart!$J$25:$J$26</c:f>
              <c:numCache>
                <c:formatCode>0%</c:formatCode>
                <c:ptCount val="2"/>
                <c:pt idx="0">
                  <c:v>0.1</c:v>
                </c:pt>
                <c:pt idx="1">
                  <c:v>0.1</c:v>
                </c:pt>
              </c:numCache>
            </c:numRef>
          </c:val>
          <c:extLst>
            <c:ext xmlns:c16="http://schemas.microsoft.com/office/drawing/2014/chart" uri="{C3380CC4-5D6E-409C-BE32-E72D297353CC}">
              <c16:uniqueId val="{00000008-768F-47CD-82F0-B3BEA4886315}"/>
            </c:ext>
          </c:extLst>
        </c:ser>
        <c:ser>
          <c:idx val="9"/>
          <c:order val="9"/>
          <c:tx>
            <c:strRef>
              <c:f>klara_chart!$K$24</c:f>
              <c:strCache>
                <c:ptCount val="1"/>
                <c:pt idx="0">
                  <c:v>Christian authoritarian (N=133)</c:v>
                </c:pt>
              </c:strCache>
            </c:strRef>
          </c:tx>
          <c:spPr>
            <a:solidFill>
              <a:schemeClr val="tx1">
                <a:lumMod val="75000"/>
                <a:lumOff val="25000"/>
              </a:schemeClr>
            </a:solidFill>
          </c:spPr>
          <c:invertIfNegative val="0"/>
          <c:cat>
            <c:strRef>
              <c:f>klara_chart!$A$25:$A$26</c:f>
              <c:strCache>
                <c:ptCount val="2"/>
                <c:pt idx="0">
                  <c:v>Male</c:v>
                </c:pt>
                <c:pt idx="1">
                  <c:v>Female</c:v>
                </c:pt>
              </c:strCache>
            </c:strRef>
          </c:cat>
          <c:val>
            <c:numRef>
              <c:f>klara_chart!$K$25:$K$26</c:f>
              <c:numCache>
                <c:formatCode>0%</c:formatCode>
                <c:ptCount val="2"/>
                <c:pt idx="0">
                  <c:v>0.41353383458646614</c:v>
                </c:pt>
                <c:pt idx="1">
                  <c:v>0.5864661654135338</c:v>
                </c:pt>
              </c:numCache>
            </c:numRef>
          </c:val>
          <c:extLst>
            <c:ext xmlns:c16="http://schemas.microsoft.com/office/drawing/2014/chart" uri="{C3380CC4-5D6E-409C-BE32-E72D297353CC}">
              <c16:uniqueId val="{00000009-768F-47CD-82F0-B3BEA4886315}"/>
            </c:ext>
          </c:extLst>
        </c:ser>
        <c:ser>
          <c:idx val="10"/>
          <c:order val="10"/>
          <c:tx>
            <c:strRef>
              <c:f>klara_chart!$L$24</c:f>
              <c:strCache>
                <c:ptCount val="1"/>
                <c:pt idx="0">
                  <c:v>doplněk</c:v>
                </c:pt>
              </c:strCache>
            </c:strRef>
          </c:tx>
          <c:spPr>
            <a:solidFill>
              <a:schemeClr val="bg1">
                <a:lumMod val="75000"/>
              </a:schemeClr>
            </a:solidFill>
          </c:spPr>
          <c:invertIfNegative val="0"/>
          <c:cat>
            <c:strRef>
              <c:f>klara_chart!$A$25:$A$26</c:f>
              <c:strCache>
                <c:ptCount val="2"/>
                <c:pt idx="0">
                  <c:v>Male</c:v>
                </c:pt>
                <c:pt idx="1">
                  <c:v>Female</c:v>
                </c:pt>
              </c:strCache>
            </c:strRef>
          </c:cat>
          <c:val>
            <c:numRef>
              <c:f>klara_chart!$L$25:$L$26</c:f>
              <c:numCache>
                <c:formatCode>0%</c:formatCode>
                <c:ptCount val="2"/>
                <c:pt idx="0">
                  <c:v>0.58646616541353391</c:v>
                </c:pt>
                <c:pt idx="1">
                  <c:v>0.4135338345864662</c:v>
                </c:pt>
              </c:numCache>
            </c:numRef>
          </c:val>
          <c:extLst>
            <c:ext xmlns:c16="http://schemas.microsoft.com/office/drawing/2014/chart" uri="{C3380CC4-5D6E-409C-BE32-E72D297353CC}">
              <c16:uniqueId val="{0000000A-768F-47CD-82F0-B3BEA4886315}"/>
            </c:ext>
          </c:extLst>
        </c:ser>
        <c:ser>
          <c:idx val="11"/>
          <c:order val="11"/>
          <c:tx>
            <c:strRef>
              <c:f>klara_chart!$M$24</c:f>
              <c:strCache>
                <c:ptCount val="1"/>
                <c:pt idx="0">
                  <c:v>mezera</c:v>
                </c:pt>
              </c:strCache>
            </c:strRef>
          </c:tx>
          <c:spPr>
            <a:noFill/>
          </c:spPr>
          <c:invertIfNegative val="0"/>
          <c:cat>
            <c:strRef>
              <c:f>klara_chart!$A$25:$A$26</c:f>
              <c:strCache>
                <c:ptCount val="2"/>
                <c:pt idx="0">
                  <c:v>Male</c:v>
                </c:pt>
                <c:pt idx="1">
                  <c:v>Female</c:v>
                </c:pt>
              </c:strCache>
            </c:strRef>
          </c:cat>
          <c:val>
            <c:numRef>
              <c:f>klara_chart!$M$25:$M$26</c:f>
              <c:numCache>
                <c:formatCode>0%</c:formatCode>
                <c:ptCount val="2"/>
                <c:pt idx="0">
                  <c:v>0.1</c:v>
                </c:pt>
                <c:pt idx="1">
                  <c:v>0.1</c:v>
                </c:pt>
              </c:numCache>
            </c:numRef>
          </c:val>
          <c:extLst>
            <c:ext xmlns:c16="http://schemas.microsoft.com/office/drawing/2014/chart" uri="{C3380CC4-5D6E-409C-BE32-E72D297353CC}">
              <c16:uniqueId val="{0000000B-768F-47CD-82F0-B3BEA4886315}"/>
            </c:ext>
          </c:extLst>
        </c:ser>
        <c:ser>
          <c:idx val="12"/>
          <c:order val="12"/>
          <c:tx>
            <c:strRef>
              <c:f>klara_chart!$N$24</c:f>
              <c:strCache>
                <c:ptCount val="1"/>
                <c:pt idx="0">
                  <c:v>Stubborn complainant (N=207)</c:v>
                </c:pt>
              </c:strCache>
            </c:strRef>
          </c:tx>
          <c:spPr>
            <a:solidFill>
              <a:schemeClr val="tx1">
                <a:lumMod val="75000"/>
                <a:lumOff val="25000"/>
              </a:schemeClr>
            </a:solidFill>
          </c:spPr>
          <c:invertIfNegative val="0"/>
          <c:cat>
            <c:strRef>
              <c:f>klara_chart!$A$25:$A$26</c:f>
              <c:strCache>
                <c:ptCount val="2"/>
                <c:pt idx="0">
                  <c:v>Male</c:v>
                </c:pt>
                <c:pt idx="1">
                  <c:v>Female</c:v>
                </c:pt>
              </c:strCache>
            </c:strRef>
          </c:cat>
          <c:val>
            <c:numRef>
              <c:f>klara_chart!$N$25:$N$26</c:f>
              <c:numCache>
                <c:formatCode>0%</c:formatCode>
                <c:ptCount val="2"/>
                <c:pt idx="0">
                  <c:v>0.53623188405797106</c:v>
                </c:pt>
                <c:pt idx="1">
                  <c:v>0.45893719806763283</c:v>
                </c:pt>
              </c:numCache>
            </c:numRef>
          </c:val>
          <c:extLst>
            <c:ext xmlns:c16="http://schemas.microsoft.com/office/drawing/2014/chart" uri="{C3380CC4-5D6E-409C-BE32-E72D297353CC}">
              <c16:uniqueId val="{0000000C-768F-47CD-82F0-B3BEA4886315}"/>
            </c:ext>
          </c:extLst>
        </c:ser>
        <c:ser>
          <c:idx val="13"/>
          <c:order val="13"/>
          <c:tx>
            <c:strRef>
              <c:f>klara_chart!$O$24</c:f>
              <c:strCache>
                <c:ptCount val="1"/>
                <c:pt idx="0">
                  <c:v>doplněk</c:v>
                </c:pt>
              </c:strCache>
            </c:strRef>
          </c:tx>
          <c:spPr>
            <a:solidFill>
              <a:schemeClr val="bg1">
                <a:lumMod val="75000"/>
              </a:schemeClr>
            </a:solidFill>
          </c:spPr>
          <c:invertIfNegative val="0"/>
          <c:cat>
            <c:strRef>
              <c:f>klara_chart!$A$25:$A$26</c:f>
              <c:strCache>
                <c:ptCount val="2"/>
                <c:pt idx="0">
                  <c:v>Male</c:v>
                </c:pt>
                <c:pt idx="1">
                  <c:v>Female</c:v>
                </c:pt>
              </c:strCache>
            </c:strRef>
          </c:cat>
          <c:val>
            <c:numRef>
              <c:f>klara_chart!$O$25:$O$26</c:f>
              <c:numCache>
                <c:formatCode>0%</c:formatCode>
                <c:ptCount val="2"/>
                <c:pt idx="0">
                  <c:v>0.46376811594202894</c:v>
                </c:pt>
                <c:pt idx="1">
                  <c:v>0.54106280193236711</c:v>
                </c:pt>
              </c:numCache>
            </c:numRef>
          </c:val>
          <c:extLst>
            <c:ext xmlns:c16="http://schemas.microsoft.com/office/drawing/2014/chart" uri="{C3380CC4-5D6E-409C-BE32-E72D297353CC}">
              <c16:uniqueId val="{0000000D-768F-47CD-82F0-B3BEA4886315}"/>
            </c:ext>
          </c:extLst>
        </c:ser>
        <c:ser>
          <c:idx val="14"/>
          <c:order val="14"/>
          <c:tx>
            <c:strRef>
              <c:f>klara_chart!$P$24</c:f>
              <c:strCache>
                <c:ptCount val="1"/>
                <c:pt idx="0">
                  <c:v>mezera</c:v>
                </c:pt>
              </c:strCache>
            </c:strRef>
          </c:tx>
          <c:spPr>
            <a:noFill/>
          </c:spPr>
          <c:invertIfNegative val="0"/>
          <c:cat>
            <c:strRef>
              <c:f>klara_chart!$A$25:$A$26</c:f>
              <c:strCache>
                <c:ptCount val="2"/>
                <c:pt idx="0">
                  <c:v>Male</c:v>
                </c:pt>
                <c:pt idx="1">
                  <c:v>Female</c:v>
                </c:pt>
              </c:strCache>
            </c:strRef>
          </c:cat>
          <c:val>
            <c:numRef>
              <c:f>klara_chart!$P$25:$P$26</c:f>
              <c:numCache>
                <c:formatCode>0%</c:formatCode>
                <c:ptCount val="2"/>
                <c:pt idx="0">
                  <c:v>0.1</c:v>
                </c:pt>
                <c:pt idx="1">
                  <c:v>0.1</c:v>
                </c:pt>
              </c:numCache>
            </c:numRef>
          </c:val>
          <c:extLst>
            <c:ext xmlns:c16="http://schemas.microsoft.com/office/drawing/2014/chart" uri="{C3380CC4-5D6E-409C-BE32-E72D297353CC}">
              <c16:uniqueId val="{0000000E-768F-47CD-82F0-B3BEA4886315}"/>
            </c:ext>
          </c:extLst>
        </c:ser>
        <c:ser>
          <c:idx val="15"/>
          <c:order val="15"/>
          <c:tx>
            <c:strRef>
              <c:f>klara_chart!$Q$24</c:f>
              <c:strCache>
                <c:ptCount val="1"/>
                <c:pt idx="0">
                  <c:v>Tested follower (N=178)</c:v>
                </c:pt>
              </c:strCache>
            </c:strRef>
          </c:tx>
          <c:spPr>
            <a:solidFill>
              <a:schemeClr val="tx1">
                <a:lumMod val="75000"/>
                <a:lumOff val="25000"/>
              </a:schemeClr>
            </a:solidFill>
          </c:spPr>
          <c:invertIfNegative val="0"/>
          <c:cat>
            <c:strRef>
              <c:f>klara_chart!$A$25:$A$26</c:f>
              <c:strCache>
                <c:ptCount val="2"/>
                <c:pt idx="0">
                  <c:v>Male</c:v>
                </c:pt>
                <c:pt idx="1">
                  <c:v>Female</c:v>
                </c:pt>
              </c:strCache>
            </c:strRef>
          </c:cat>
          <c:val>
            <c:numRef>
              <c:f>klara_chart!$Q$25:$Q$26</c:f>
              <c:numCache>
                <c:formatCode>0%</c:formatCode>
                <c:ptCount val="2"/>
                <c:pt idx="0">
                  <c:v>0.5280898876404494</c:v>
                </c:pt>
                <c:pt idx="1">
                  <c:v>0.47191011235955055</c:v>
                </c:pt>
              </c:numCache>
            </c:numRef>
          </c:val>
          <c:extLst>
            <c:ext xmlns:c16="http://schemas.microsoft.com/office/drawing/2014/chart" uri="{C3380CC4-5D6E-409C-BE32-E72D297353CC}">
              <c16:uniqueId val="{0000000F-768F-47CD-82F0-B3BEA4886315}"/>
            </c:ext>
          </c:extLst>
        </c:ser>
        <c:ser>
          <c:idx val="16"/>
          <c:order val="16"/>
          <c:tx>
            <c:strRef>
              <c:f>klara_chart!$R$24</c:f>
              <c:strCache>
                <c:ptCount val="1"/>
                <c:pt idx="0">
                  <c:v>doplněk</c:v>
                </c:pt>
              </c:strCache>
            </c:strRef>
          </c:tx>
          <c:spPr>
            <a:solidFill>
              <a:schemeClr val="bg1">
                <a:lumMod val="75000"/>
              </a:schemeClr>
            </a:solidFill>
          </c:spPr>
          <c:invertIfNegative val="0"/>
          <c:cat>
            <c:strRef>
              <c:f>klara_chart!$A$25:$A$26</c:f>
              <c:strCache>
                <c:ptCount val="2"/>
                <c:pt idx="0">
                  <c:v>Male</c:v>
                </c:pt>
                <c:pt idx="1">
                  <c:v>Female</c:v>
                </c:pt>
              </c:strCache>
            </c:strRef>
          </c:cat>
          <c:val>
            <c:numRef>
              <c:f>klara_chart!$R$25:$R$26</c:f>
              <c:numCache>
                <c:formatCode>0%</c:formatCode>
                <c:ptCount val="2"/>
                <c:pt idx="0">
                  <c:v>0.4719101123595506</c:v>
                </c:pt>
                <c:pt idx="1">
                  <c:v>0.5280898876404494</c:v>
                </c:pt>
              </c:numCache>
            </c:numRef>
          </c:val>
          <c:extLst>
            <c:ext xmlns:c16="http://schemas.microsoft.com/office/drawing/2014/chart" uri="{C3380CC4-5D6E-409C-BE32-E72D297353CC}">
              <c16:uniqueId val="{00000010-768F-47CD-82F0-B3BEA4886315}"/>
            </c:ext>
          </c:extLst>
        </c:ser>
        <c:dLbls>
          <c:showLegendKey val="0"/>
          <c:showVal val="0"/>
          <c:showCatName val="0"/>
          <c:showSerName val="0"/>
          <c:showPercent val="0"/>
          <c:showBubbleSize val="0"/>
        </c:dLbls>
        <c:gapWidth val="20"/>
        <c:overlap val="100"/>
        <c:axId val="489346880"/>
        <c:axId val="489347272"/>
      </c:barChart>
      <c:catAx>
        <c:axId val="489346880"/>
        <c:scaling>
          <c:orientation val="maxMin"/>
        </c:scaling>
        <c:delete val="0"/>
        <c:axPos val="l"/>
        <c:numFmt formatCode="General" sourceLinked="0"/>
        <c:majorTickMark val="none"/>
        <c:minorTickMark val="none"/>
        <c:tickLblPos val="nextTo"/>
        <c:spPr>
          <a:ln>
            <a:noFill/>
          </a:ln>
        </c:spPr>
        <c:crossAx val="489347272"/>
        <c:crosses val="autoZero"/>
        <c:auto val="1"/>
        <c:lblAlgn val="ctr"/>
        <c:lblOffset val="100"/>
        <c:noMultiLvlLbl val="0"/>
      </c:catAx>
      <c:valAx>
        <c:axId val="489347272"/>
        <c:scaling>
          <c:orientation val="minMax"/>
        </c:scaling>
        <c:delete val="1"/>
        <c:axPos val="t"/>
        <c:numFmt formatCode="0%" sourceLinked="1"/>
        <c:majorTickMark val="out"/>
        <c:minorTickMark val="none"/>
        <c:tickLblPos val="none"/>
        <c:crossAx val="489346880"/>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5834330004388"/>
          <c:y val="0.13749640695905044"/>
          <c:w val="0.89263217996168998"/>
          <c:h val="0.82469208112721049"/>
        </c:manualLayout>
      </c:layout>
      <c:barChart>
        <c:barDir val="bar"/>
        <c:grouping val="percentStacked"/>
        <c:varyColors val="0"/>
        <c:ser>
          <c:idx val="0"/>
          <c:order val="0"/>
          <c:tx>
            <c:strRef>
              <c:f>klara_chart!$B$24</c:f>
              <c:strCache>
                <c:ptCount val="1"/>
                <c:pt idx="0">
                  <c:v>Rezignovaní a odmítající (N=100)</c:v>
                </c:pt>
              </c:strCache>
            </c:strRef>
          </c:tx>
          <c:spPr>
            <a:solidFill>
              <a:schemeClr val="tx1">
                <a:lumMod val="75000"/>
                <a:lumOff val="2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klara_chart!$B$25:$B$32</c:f>
              <c:numCache>
                <c:formatCode>0%</c:formatCode>
                <c:ptCount val="8"/>
                <c:pt idx="0">
                  <c:v>0.03</c:v>
                </c:pt>
                <c:pt idx="1">
                  <c:v>0.11</c:v>
                </c:pt>
                <c:pt idx="2">
                  <c:v>0.23</c:v>
                </c:pt>
                <c:pt idx="3">
                  <c:v>0.1</c:v>
                </c:pt>
                <c:pt idx="4">
                  <c:v>0.16</c:v>
                </c:pt>
                <c:pt idx="5">
                  <c:v>0.17</c:v>
                </c:pt>
                <c:pt idx="6">
                  <c:v>0.13</c:v>
                </c:pt>
                <c:pt idx="7">
                  <c:v>7.0000000000000007E-2</c:v>
                </c:pt>
              </c:numCache>
            </c:numRef>
          </c:val>
          <c:extLst>
            <c:ext xmlns:c16="http://schemas.microsoft.com/office/drawing/2014/chart" uri="{C3380CC4-5D6E-409C-BE32-E72D297353CC}">
              <c16:uniqueId val="{00000000-3446-4360-8D67-3BADE0953EAD}"/>
            </c:ext>
          </c:extLst>
        </c:ser>
        <c:ser>
          <c:idx val="1"/>
          <c:order val="1"/>
          <c:tx>
            <c:strRef>
              <c:f>klara_chart!$C$24</c:f>
              <c:strCache>
                <c:ptCount val="1"/>
                <c:pt idx="0">
                  <c:v>doplněk</c:v>
                </c:pt>
              </c:strCache>
            </c:strRef>
          </c:tx>
          <c:spPr>
            <a:solidFill>
              <a:schemeClr val="bg1">
                <a:lumMod val="7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klara_chart!$C$25:$C$32</c:f>
              <c:numCache>
                <c:formatCode>0%</c:formatCode>
                <c:ptCount val="8"/>
                <c:pt idx="0">
                  <c:v>0.97</c:v>
                </c:pt>
                <c:pt idx="1">
                  <c:v>0.89</c:v>
                </c:pt>
                <c:pt idx="2">
                  <c:v>0.77</c:v>
                </c:pt>
                <c:pt idx="3">
                  <c:v>0.9</c:v>
                </c:pt>
                <c:pt idx="4">
                  <c:v>0.84</c:v>
                </c:pt>
                <c:pt idx="5">
                  <c:v>0.83</c:v>
                </c:pt>
                <c:pt idx="6">
                  <c:v>0.87</c:v>
                </c:pt>
                <c:pt idx="7">
                  <c:v>0.92999999999999994</c:v>
                </c:pt>
              </c:numCache>
            </c:numRef>
          </c:val>
          <c:extLst>
            <c:ext xmlns:c16="http://schemas.microsoft.com/office/drawing/2014/chart" uri="{C3380CC4-5D6E-409C-BE32-E72D297353CC}">
              <c16:uniqueId val="{00000001-3446-4360-8D67-3BADE0953EAD}"/>
            </c:ext>
          </c:extLst>
        </c:ser>
        <c:ser>
          <c:idx val="2"/>
          <c:order val="2"/>
          <c:tx>
            <c:strRef>
              <c:f>klara_chart!$D$24</c:f>
              <c:strCache>
                <c:ptCount val="1"/>
                <c:pt idx="0">
                  <c:v>mezera</c:v>
                </c:pt>
              </c:strCache>
            </c:strRef>
          </c:tx>
          <c:spPr>
            <a:no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klara_chart!$D$25:$D$32</c:f>
              <c:numCache>
                <c:formatCode>0%</c:formatCode>
                <c:ptCount val="8"/>
                <c:pt idx="0">
                  <c:v>0.1</c:v>
                </c:pt>
                <c:pt idx="1">
                  <c:v>0.1</c:v>
                </c:pt>
                <c:pt idx="2">
                  <c:v>0.1</c:v>
                </c:pt>
                <c:pt idx="3">
                  <c:v>0.1</c:v>
                </c:pt>
                <c:pt idx="4">
                  <c:v>0.1</c:v>
                </c:pt>
                <c:pt idx="5">
                  <c:v>0.1</c:v>
                </c:pt>
                <c:pt idx="6">
                  <c:v>0.1</c:v>
                </c:pt>
                <c:pt idx="7">
                  <c:v>0.1</c:v>
                </c:pt>
              </c:numCache>
            </c:numRef>
          </c:val>
          <c:extLst>
            <c:ext xmlns:c16="http://schemas.microsoft.com/office/drawing/2014/chart" uri="{C3380CC4-5D6E-409C-BE32-E72D297353CC}">
              <c16:uniqueId val="{00000002-3446-4360-8D67-3BADE0953EAD}"/>
            </c:ext>
          </c:extLst>
        </c:ser>
        <c:ser>
          <c:idx val="3"/>
          <c:order val="3"/>
          <c:tx>
            <c:strRef>
              <c:f>klara_chart!$E$24</c:f>
              <c:strCache>
                <c:ptCount val="1"/>
                <c:pt idx="0">
                  <c:v>Užitkáři (N=454)</c:v>
                </c:pt>
              </c:strCache>
            </c:strRef>
          </c:tx>
          <c:spPr>
            <a:solidFill>
              <a:schemeClr val="tx1">
                <a:lumMod val="75000"/>
                <a:lumOff val="2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klara_chart!$E$25:$E$32</c:f>
              <c:numCache>
                <c:formatCode>0%</c:formatCode>
                <c:ptCount val="8"/>
                <c:pt idx="0">
                  <c:v>0.1211453744493392</c:v>
                </c:pt>
                <c:pt idx="1">
                  <c:v>0.1343612334801762</c:v>
                </c:pt>
                <c:pt idx="2">
                  <c:v>0.10352422907488987</c:v>
                </c:pt>
                <c:pt idx="3">
                  <c:v>8.1497797356828189E-2</c:v>
                </c:pt>
                <c:pt idx="4">
                  <c:v>0.17180616740088106</c:v>
                </c:pt>
                <c:pt idx="5">
                  <c:v>0.16740088105726872</c:v>
                </c:pt>
                <c:pt idx="6">
                  <c:v>0.10572687224669604</c:v>
                </c:pt>
                <c:pt idx="7">
                  <c:v>0.11674008810572688</c:v>
                </c:pt>
              </c:numCache>
            </c:numRef>
          </c:val>
          <c:extLst>
            <c:ext xmlns:c16="http://schemas.microsoft.com/office/drawing/2014/chart" uri="{C3380CC4-5D6E-409C-BE32-E72D297353CC}">
              <c16:uniqueId val="{00000003-3446-4360-8D67-3BADE0953EAD}"/>
            </c:ext>
          </c:extLst>
        </c:ser>
        <c:ser>
          <c:idx val="4"/>
          <c:order val="4"/>
          <c:tx>
            <c:strRef>
              <c:f>klara_chart!$F$24</c:f>
              <c:strCache>
                <c:ptCount val="1"/>
                <c:pt idx="0">
                  <c:v>doplněk</c:v>
                </c:pt>
              </c:strCache>
            </c:strRef>
          </c:tx>
          <c:spPr>
            <a:solidFill>
              <a:schemeClr val="bg1">
                <a:lumMod val="7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klara_chart!$F$25:$F$32</c:f>
              <c:numCache>
                <c:formatCode>0%</c:formatCode>
                <c:ptCount val="8"/>
                <c:pt idx="0">
                  <c:v>0.87885462555066085</c:v>
                </c:pt>
                <c:pt idx="1">
                  <c:v>0.86563876651982374</c:v>
                </c:pt>
                <c:pt idx="2">
                  <c:v>0.8964757709251101</c:v>
                </c:pt>
                <c:pt idx="3">
                  <c:v>0.91850220264317184</c:v>
                </c:pt>
                <c:pt idx="4">
                  <c:v>0.82819383259911894</c:v>
                </c:pt>
                <c:pt idx="5">
                  <c:v>0.83259911894273131</c:v>
                </c:pt>
                <c:pt idx="6">
                  <c:v>0.89427312775330392</c:v>
                </c:pt>
                <c:pt idx="7">
                  <c:v>0.88325991189427311</c:v>
                </c:pt>
              </c:numCache>
            </c:numRef>
          </c:val>
          <c:extLst>
            <c:ext xmlns:c16="http://schemas.microsoft.com/office/drawing/2014/chart" uri="{C3380CC4-5D6E-409C-BE32-E72D297353CC}">
              <c16:uniqueId val="{00000004-3446-4360-8D67-3BADE0953EAD}"/>
            </c:ext>
          </c:extLst>
        </c:ser>
        <c:ser>
          <c:idx val="5"/>
          <c:order val="5"/>
          <c:tx>
            <c:strRef>
              <c:f>klara_chart!$G$24</c:f>
              <c:strCache>
                <c:ptCount val="1"/>
                <c:pt idx="0">
                  <c:v>mezera</c:v>
                </c:pt>
              </c:strCache>
            </c:strRef>
          </c:tx>
          <c:spPr>
            <a:no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klara_chart!$G$25:$G$32</c:f>
              <c:numCache>
                <c:formatCode>0%</c:formatCode>
                <c:ptCount val="8"/>
                <c:pt idx="0">
                  <c:v>0.1</c:v>
                </c:pt>
                <c:pt idx="1">
                  <c:v>0.1</c:v>
                </c:pt>
                <c:pt idx="2">
                  <c:v>0.1</c:v>
                </c:pt>
                <c:pt idx="3">
                  <c:v>0.1</c:v>
                </c:pt>
                <c:pt idx="4">
                  <c:v>0.1</c:v>
                </c:pt>
                <c:pt idx="5">
                  <c:v>0.1</c:v>
                </c:pt>
                <c:pt idx="6">
                  <c:v>0.1</c:v>
                </c:pt>
                <c:pt idx="7">
                  <c:v>0.1</c:v>
                </c:pt>
              </c:numCache>
            </c:numRef>
          </c:val>
          <c:extLst>
            <c:ext xmlns:c16="http://schemas.microsoft.com/office/drawing/2014/chart" uri="{C3380CC4-5D6E-409C-BE32-E72D297353CC}">
              <c16:uniqueId val="{00000005-3446-4360-8D67-3BADE0953EAD}"/>
            </c:ext>
          </c:extLst>
        </c:ser>
        <c:ser>
          <c:idx val="6"/>
          <c:order val="6"/>
          <c:tx>
            <c:strRef>
              <c:f>klara_chart!$H$24</c:f>
              <c:strCache>
                <c:ptCount val="1"/>
                <c:pt idx="0">
                  <c:v>Mladí liberálové (N=199)</c:v>
                </c:pt>
              </c:strCache>
            </c:strRef>
          </c:tx>
          <c:spPr>
            <a:solidFill>
              <a:schemeClr val="tx1">
                <a:lumMod val="75000"/>
                <a:lumOff val="2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klara_chart!$H$25:$H$32</c:f>
              <c:numCache>
                <c:formatCode>0%</c:formatCode>
                <c:ptCount val="8"/>
                <c:pt idx="0">
                  <c:v>0.23618090452261306</c:v>
                </c:pt>
                <c:pt idx="1">
                  <c:v>0.12562814070351758</c:v>
                </c:pt>
                <c:pt idx="2">
                  <c:v>0.10552763819095477</c:v>
                </c:pt>
                <c:pt idx="3">
                  <c:v>9.5477386934673364E-2</c:v>
                </c:pt>
                <c:pt idx="4">
                  <c:v>0.10050251256281408</c:v>
                </c:pt>
                <c:pt idx="5">
                  <c:v>0.17587939698492464</c:v>
                </c:pt>
                <c:pt idx="6">
                  <c:v>6.5326633165829151E-2</c:v>
                </c:pt>
                <c:pt idx="7">
                  <c:v>9.5477386934673364E-2</c:v>
                </c:pt>
              </c:numCache>
            </c:numRef>
          </c:val>
          <c:extLst>
            <c:ext xmlns:c16="http://schemas.microsoft.com/office/drawing/2014/chart" uri="{C3380CC4-5D6E-409C-BE32-E72D297353CC}">
              <c16:uniqueId val="{00000006-3446-4360-8D67-3BADE0953EAD}"/>
            </c:ext>
          </c:extLst>
        </c:ser>
        <c:ser>
          <c:idx val="7"/>
          <c:order val="7"/>
          <c:tx>
            <c:strRef>
              <c:f>klara_chart!$I$24</c:f>
              <c:strCache>
                <c:ptCount val="1"/>
                <c:pt idx="0">
                  <c:v>doplněk</c:v>
                </c:pt>
              </c:strCache>
            </c:strRef>
          </c:tx>
          <c:spPr>
            <a:solidFill>
              <a:schemeClr val="bg1">
                <a:lumMod val="7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klara_chart!$I$25:$I$32</c:f>
              <c:numCache>
                <c:formatCode>0%</c:formatCode>
                <c:ptCount val="8"/>
                <c:pt idx="0">
                  <c:v>0.76381909547738691</c:v>
                </c:pt>
                <c:pt idx="1">
                  <c:v>0.87437185929648242</c:v>
                </c:pt>
                <c:pt idx="2">
                  <c:v>0.89447236180904521</c:v>
                </c:pt>
                <c:pt idx="3">
                  <c:v>0.90452261306532666</c:v>
                </c:pt>
                <c:pt idx="4">
                  <c:v>0.89949748743718594</c:v>
                </c:pt>
                <c:pt idx="5">
                  <c:v>0.82412060301507539</c:v>
                </c:pt>
                <c:pt idx="6">
                  <c:v>0.9346733668341709</c:v>
                </c:pt>
                <c:pt idx="7">
                  <c:v>0.90452261306532666</c:v>
                </c:pt>
              </c:numCache>
            </c:numRef>
          </c:val>
          <c:extLst>
            <c:ext xmlns:c16="http://schemas.microsoft.com/office/drawing/2014/chart" uri="{C3380CC4-5D6E-409C-BE32-E72D297353CC}">
              <c16:uniqueId val="{00000007-3446-4360-8D67-3BADE0953EAD}"/>
            </c:ext>
          </c:extLst>
        </c:ser>
        <c:ser>
          <c:idx val="8"/>
          <c:order val="8"/>
          <c:tx>
            <c:strRef>
              <c:f>klara_chart!$J$24</c:f>
              <c:strCache>
                <c:ptCount val="1"/>
                <c:pt idx="0">
                  <c:v>mezera</c:v>
                </c:pt>
              </c:strCache>
            </c:strRef>
          </c:tx>
          <c:spPr>
            <a:no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klara_chart!$J$25:$J$32</c:f>
              <c:numCache>
                <c:formatCode>0%</c:formatCode>
                <c:ptCount val="8"/>
                <c:pt idx="0">
                  <c:v>0.1</c:v>
                </c:pt>
                <c:pt idx="1">
                  <c:v>0.1</c:v>
                </c:pt>
                <c:pt idx="2">
                  <c:v>0.1</c:v>
                </c:pt>
                <c:pt idx="3">
                  <c:v>0.1</c:v>
                </c:pt>
                <c:pt idx="4">
                  <c:v>0.1</c:v>
                </c:pt>
                <c:pt idx="5">
                  <c:v>0.1</c:v>
                </c:pt>
                <c:pt idx="6">
                  <c:v>0.1</c:v>
                </c:pt>
                <c:pt idx="7">
                  <c:v>0.1</c:v>
                </c:pt>
              </c:numCache>
            </c:numRef>
          </c:val>
          <c:extLst>
            <c:ext xmlns:c16="http://schemas.microsoft.com/office/drawing/2014/chart" uri="{C3380CC4-5D6E-409C-BE32-E72D297353CC}">
              <c16:uniqueId val="{00000008-3446-4360-8D67-3BADE0953EAD}"/>
            </c:ext>
          </c:extLst>
        </c:ser>
        <c:ser>
          <c:idx val="9"/>
          <c:order val="9"/>
          <c:tx>
            <c:strRef>
              <c:f>klara_chart!$K$24</c:f>
              <c:strCache>
                <c:ptCount val="1"/>
                <c:pt idx="0">
                  <c:v>Stárnoucí autoritáři (N=133)</c:v>
                </c:pt>
              </c:strCache>
            </c:strRef>
          </c:tx>
          <c:spPr>
            <a:solidFill>
              <a:schemeClr val="tx1">
                <a:lumMod val="75000"/>
                <a:lumOff val="2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klara_chart!$K$25:$K$32</c:f>
              <c:numCache>
                <c:formatCode>0%</c:formatCode>
                <c:ptCount val="8"/>
                <c:pt idx="0">
                  <c:v>0.12030075187969924</c:v>
                </c:pt>
                <c:pt idx="1">
                  <c:v>0.16541353383458646</c:v>
                </c:pt>
                <c:pt idx="2">
                  <c:v>0.15037593984962405</c:v>
                </c:pt>
                <c:pt idx="3">
                  <c:v>0.11278195488721804</c:v>
                </c:pt>
                <c:pt idx="4">
                  <c:v>9.7744360902255634E-2</c:v>
                </c:pt>
                <c:pt idx="5">
                  <c:v>9.0225563909774431E-2</c:v>
                </c:pt>
                <c:pt idx="6">
                  <c:v>0.12781954887218044</c:v>
                </c:pt>
                <c:pt idx="7">
                  <c:v>0.13533834586466165</c:v>
                </c:pt>
              </c:numCache>
            </c:numRef>
          </c:val>
          <c:extLst>
            <c:ext xmlns:c16="http://schemas.microsoft.com/office/drawing/2014/chart" uri="{C3380CC4-5D6E-409C-BE32-E72D297353CC}">
              <c16:uniqueId val="{00000009-3446-4360-8D67-3BADE0953EAD}"/>
            </c:ext>
          </c:extLst>
        </c:ser>
        <c:ser>
          <c:idx val="10"/>
          <c:order val="10"/>
          <c:tx>
            <c:strRef>
              <c:f>klara_chart!$L$24</c:f>
              <c:strCache>
                <c:ptCount val="1"/>
                <c:pt idx="0">
                  <c:v>doplněk</c:v>
                </c:pt>
              </c:strCache>
            </c:strRef>
          </c:tx>
          <c:spPr>
            <a:solidFill>
              <a:schemeClr val="bg1">
                <a:lumMod val="7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klara_chart!$L$25:$L$32</c:f>
              <c:numCache>
                <c:formatCode>0%</c:formatCode>
                <c:ptCount val="8"/>
                <c:pt idx="0">
                  <c:v>0.87969924812030076</c:v>
                </c:pt>
                <c:pt idx="1">
                  <c:v>0.83458646616541354</c:v>
                </c:pt>
                <c:pt idx="2">
                  <c:v>0.84962406015037595</c:v>
                </c:pt>
                <c:pt idx="3">
                  <c:v>0.88721804511278202</c:v>
                </c:pt>
                <c:pt idx="4">
                  <c:v>0.90225563909774431</c:v>
                </c:pt>
                <c:pt idx="5">
                  <c:v>0.90977443609022557</c:v>
                </c:pt>
                <c:pt idx="6">
                  <c:v>0.8721804511278195</c:v>
                </c:pt>
                <c:pt idx="7">
                  <c:v>0.86466165413533835</c:v>
                </c:pt>
              </c:numCache>
            </c:numRef>
          </c:val>
          <c:extLst>
            <c:ext xmlns:c16="http://schemas.microsoft.com/office/drawing/2014/chart" uri="{C3380CC4-5D6E-409C-BE32-E72D297353CC}">
              <c16:uniqueId val="{0000000A-3446-4360-8D67-3BADE0953EAD}"/>
            </c:ext>
          </c:extLst>
        </c:ser>
        <c:ser>
          <c:idx val="11"/>
          <c:order val="11"/>
          <c:tx>
            <c:strRef>
              <c:f>klara_chart!$M$24</c:f>
              <c:strCache>
                <c:ptCount val="1"/>
                <c:pt idx="0">
                  <c:v>mezera</c:v>
                </c:pt>
              </c:strCache>
            </c:strRef>
          </c:tx>
          <c:spPr>
            <a:no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klara_chart!$M$25:$M$32</c:f>
              <c:numCache>
                <c:formatCode>0%</c:formatCode>
                <c:ptCount val="8"/>
                <c:pt idx="0">
                  <c:v>0.1</c:v>
                </c:pt>
                <c:pt idx="1">
                  <c:v>0.1</c:v>
                </c:pt>
                <c:pt idx="2">
                  <c:v>0.1</c:v>
                </c:pt>
                <c:pt idx="3">
                  <c:v>0.1</c:v>
                </c:pt>
                <c:pt idx="4">
                  <c:v>0.1</c:v>
                </c:pt>
                <c:pt idx="5">
                  <c:v>0.1</c:v>
                </c:pt>
                <c:pt idx="6">
                  <c:v>0.1</c:v>
                </c:pt>
                <c:pt idx="7">
                  <c:v>0.1</c:v>
                </c:pt>
              </c:numCache>
            </c:numRef>
          </c:val>
          <c:extLst>
            <c:ext xmlns:c16="http://schemas.microsoft.com/office/drawing/2014/chart" uri="{C3380CC4-5D6E-409C-BE32-E72D297353CC}">
              <c16:uniqueId val="{0000000B-3446-4360-8D67-3BADE0953EAD}"/>
            </c:ext>
          </c:extLst>
        </c:ser>
        <c:ser>
          <c:idx val="12"/>
          <c:order val="12"/>
          <c:tx>
            <c:strRef>
              <c:f>klara_chart!$N$24</c:f>
              <c:strCache>
                <c:ptCount val="1"/>
                <c:pt idx="0">
                  <c:v>Obránci (N=207)</c:v>
                </c:pt>
              </c:strCache>
            </c:strRef>
          </c:tx>
          <c:spPr>
            <a:solidFill>
              <a:schemeClr val="tx1">
                <a:lumMod val="75000"/>
                <a:lumOff val="2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klara_chart!$N$25:$N$32</c:f>
              <c:numCache>
                <c:formatCode>0%</c:formatCode>
                <c:ptCount val="8"/>
                <c:pt idx="0">
                  <c:v>4.8309178743961352E-2</c:v>
                </c:pt>
                <c:pt idx="1">
                  <c:v>0.15942028985507245</c:v>
                </c:pt>
                <c:pt idx="2">
                  <c:v>6.280193236714976E-2</c:v>
                </c:pt>
                <c:pt idx="3">
                  <c:v>0.10144927536231885</c:v>
                </c:pt>
                <c:pt idx="4">
                  <c:v>0.15458937198067632</c:v>
                </c:pt>
                <c:pt idx="5">
                  <c:v>0.16908212560386474</c:v>
                </c:pt>
                <c:pt idx="6">
                  <c:v>0.14009661835748793</c:v>
                </c:pt>
                <c:pt idx="7">
                  <c:v>0.15458937198067632</c:v>
                </c:pt>
              </c:numCache>
            </c:numRef>
          </c:val>
          <c:extLst>
            <c:ext xmlns:c16="http://schemas.microsoft.com/office/drawing/2014/chart" uri="{C3380CC4-5D6E-409C-BE32-E72D297353CC}">
              <c16:uniqueId val="{0000000C-3446-4360-8D67-3BADE0953EAD}"/>
            </c:ext>
          </c:extLst>
        </c:ser>
        <c:ser>
          <c:idx val="13"/>
          <c:order val="13"/>
          <c:tx>
            <c:strRef>
              <c:f>klara_chart!$O$24</c:f>
              <c:strCache>
                <c:ptCount val="1"/>
                <c:pt idx="0">
                  <c:v>doplněk</c:v>
                </c:pt>
              </c:strCache>
            </c:strRef>
          </c:tx>
          <c:spPr>
            <a:solidFill>
              <a:schemeClr val="bg1">
                <a:lumMod val="7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klara_chart!$O$25:$O$32</c:f>
              <c:numCache>
                <c:formatCode>0%</c:formatCode>
                <c:ptCount val="8"/>
                <c:pt idx="0">
                  <c:v>0.95169082125603865</c:v>
                </c:pt>
                <c:pt idx="1">
                  <c:v>0.84057971014492749</c:v>
                </c:pt>
                <c:pt idx="2">
                  <c:v>0.93719806763285018</c:v>
                </c:pt>
                <c:pt idx="3">
                  <c:v>0.89855072463768115</c:v>
                </c:pt>
                <c:pt idx="4">
                  <c:v>0.84541062801932365</c:v>
                </c:pt>
                <c:pt idx="5">
                  <c:v>0.83091787439613529</c:v>
                </c:pt>
                <c:pt idx="6">
                  <c:v>0.85990338164251212</c:v>
                </c:pt>
                <c:pt idx="7">
                  <c:v>0.84541062801932365</c:v>
                </c:pt>
              </c:numCache>
            </c:numRef>
          </c:val>
          <c:extLst>
            <c:ext xmlns:c16="http://schemas.microsoft.com/office/drawing/2014/chart" uri="{C3380CC4-5D6E-409C-BE32-E72D297353CC}">
              <c16:uniqueId val="{0000000D-3446-4360-8D67-3BADE0953EAD}"/>
            </c:ext>
          </c:extLst>
        </c:ser>
        <c:ser>
          <c:idx val="14"/>
          <c:order val="14"/>
          <c:tx>
            <c:strRef>
              <c:f>klara_chart!$P$24</c:f>
              <c:strCache>
                <c:ptCount val="1"/>
                <c:pt idx="0">
                  <c:v>mezera</c:v>
                </c:pt>
              </c:strCache>
            </c:strRef>
          </c:tx>
          <c:spPr>
            <a:no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klara_chart!$P$25:$P$32</c:f>
              <c:numCache>
                <c:formatCode>0%</c:formatCode>
                <c:ptCount val="8"/>
                <c:pt idx="0">
                  <c:v>0.1</c:v>
                </c:pt>
                <c:pt idx="1">
                  <c:v>0.1</c:v>
                </c:pt>
                <c:pt idx="2">
                  <c:v>0.1</c:v>
                </c:pt>
                <c:pt idx="3">
                  <c:v>0.1</c:v>
                </c:pt>
                <c:pt idx="4">
                  <c:v>0.1</c:v>
                </c:pt>
                <c:pt idx="5">
                  <c:v>0.1</c:v>
                </c:pt>
                <c:pt idx="6">
                  <c:v>0.1</c:v>
                </c:pt>
                <c:pt idx="7">
                  <c:v>0.1</c:v>
                </c:pt>
              </c:numCache>
            </c:numRef>
          </c:val>
          <c:extLst>
            <c:ext xmlns:c16="http://schemas.microsoft.com/office/drawing/2014/chart" uri="{C3380CC4-5D6E-409C-BE32-E72D297353CC}">
              <c16:uniqueId val="{0000000E-3446-4360-8D67-3BADE0953EAD}"/>
            </c:ext>
          </c:extLst>
        </c:ser>
        <c:ser>
          <c:idx val="15"/>
          <c:order val="15"/>
          <c:tx>
            <c:strRef>
              <c:f>klara_chart!$Q$24</c:f>
              <c:strCache>
                <c:ptCount val="1"/>
                <c:pt idx="0">
                  <c:v>Solidární slabí (N=178)</c:v>
                </c:pt>
              </c:strCache>
            </c:strRef>
          </c:tx>
          <c:spPr>
            <a:solidFill>
              <a:schemeClr val="tx1">
                <a:lumMod val="75000"/>
                <a:lumOff val="2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klara_chart!$Q$25:$Q$32</c:f>
              <c:numCache>
                <c:formatCode>0%</c:formatCode>
                <c:ptCount val="8"/>
                <c:pt idx="0">
                  <c:v>0.19101123595505617</c:v>
                </c:pt>
                <c:pt idx="1">
                  <c:v>6.741573033707865E-2</c:v>
                </c:pt>
                <c:pt idx="2">
                  <c:v>0.11797752808988764</c:v>
                </c:pt>
                <c:pt idx="3">
                  <c:v>0.15168539325842698</c:v>
                </c:pt>
                <c:pt idx="4">
                  <c:v>0.11235955056179775</c:v>
                </c:pt>
                <c:pt idx="5">
                  <c:v>0.12921348314606743</c:v>
                </c:pt>
                <c:pt idx="6">
                  <c:v>0.1348314606741573</c:v>
                </c:pt>
                <c:pt idx="7">
                  <c:v>0.10112359550561797</c:v>
                </c:pt>
              </c:numCache>
            </c:numRef>
          </c:val>
          <c:extLst>
            <c:ext xmlns:c16="http://schemas.microsoft.com/office/drawing/2014/chart" uri="{C3380CC4-5D6E-409C-BE32-E72D297353CC}">
              <c16:uniqueId val="{0000000F-3446-4360-8D67-3BADE0953EAD}"/>
            </c:ext>
          </c:extLst>
        </c:ser>
        <c:ser>
          <c:idx val="16"/>
          <c:order val="16"/>
          <c:tx>
            <c:strRef>
              <c:f>klara_chart!$R$24</c:f>
              <c:strCache>
                <c:ptCount val="1"/>
                <c:pt idx="0">
                  <c:v>doplněk</c:v>
                </c:pt>
              </c:strCache>
            </c:strRef>
          </c:tx>
          <c:spPr>
            <a:solidFill>
              <a:schemeClr val="bg1">
                <a:lumMod val="7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klara_chart!$R$25:$R$32</c:f>
              <c:numCache>
                <c:formatCode>0%</c:formatCode>
                <c:ptCount val="8"/>
                <c:pt idx="0">
                  <c:v>0.8089887640449438</c:v>
                </c:pt>
                <c:pt idx="1">
                  <c:v>0.93258426966292141</c:v>
                </c:pt>
                <c:pt idx="2">
                  <c:v>0.8820224719101124</c:v>
                </c:pt>
                <c:pt idx="3">
                  <c:v>0.848314606741573</c:v>
                </c:pt>
                <c:pt idx="4">
                  <c:v>0.88764044943820219</c:v>
                </c:pt>
                <c:pt idx="5">
                  <c:v>0.8707865168539326</c:v>
                </c:pt>
                <c:pt idx="6">
                  <c:v>0.8651685393258427</c:v>
                </c:pt>
                <c:pt idx="7">
                  <c:v>0.898876404494382</c:v>
                </c:pt>
              </c:numCache>
            </c:numRef>
          </c:val>
          <c:extLst>
            <c:ext xmlns:c16="http://schemas.microsoft.com/office/drawing/2014/chart" uri="{C3380CC4-5D6E-409C-BE32-E72D297353CC}">
              <c16:uniqueId val="{00000010-3446-4360-8D67-3BADE0953EAD}"/>
            </c:ext>
          </c:extLst>
        </c:ser>
        <c:dLbls>
          <c:showLegendKey val="0"/>
          <c:showVal val="0"/>
          <c:showCatName val="0"/>
          <c:showSerName val="0"/>
          <c:showPercent val="0"/>
          <c:showBubbleSize val="0"/>
        </c:dLbls>
        <c:gapWidth val="20"/>
        <c:overlap val="100"/>
        <c:axId val="489336688"/>
        <c:axId val="489337080"/>
      </c:barChart>
      <c:catAx>
        <c:axId val="489336688"/>
        <c:scaling>
          <c:orientation val="maxMin"/>
        </c:scaling>
        <c:delete val="0"/>
        <c:axPos val="l"/>
        <c:numFmt formatCode="General" sourceLinked="0"/>
        <c:majorTickMark val="none"/>
        <c:minorTickMark val="none"/>
        <c:tickLblPos val="nextTo"/>
        <c:spPr>
          <a:ln>
            <a:noFill/>
          </a:ln>
        </c:spPr>
        <c:txPr>
          <a:bodyPr/>
          <a:lstStyle/>
          <a:p>
            <a:pPr>
              <a:defRPr sz="1100"/>
            </a:pPr>
            <a:endParaRPr lang="cs-CZ"/>
          </a:p>
        </c:txPr>
        <c:crossAx val="489337080"/>
        <c:crosses val="autoZero"/>
        <c:auto val="1"/>
        <c:lblAlgn val="ctr"/>
        <c:lblOffset val="100"/>
        <c:noMultiLvlLbl val="0"/>
      </c:catAx>
      <c:valAx>
        <c:axId val="489337080"/>
        <c:scaling>
          <c:orientation val="minMax"/>
        </c:scaling>
        <c:delete val="1"/>
        <c:axPos val="t"/>
        <c:numFmt formatCode="0%" sourceLinked="1"/>
        <c:majorTickMark val="out"/>
        <c:minorTickMark val="none"/>
        <c:tickLblPos val="none"/>
        <c:crossAx val="489336688"/>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5834330004388"/>
          <c:y val="0.13749640695905044"/>
          <c:w val="0.89263217996168998"/>
          <c:h val="0.82469208112721049"/>
        </c:manualLayout>
      </c:layout>
      <c:barChart>
        <c:barDir val="bar"/>
        <c:grouping val="percentStacked"/>
        <c:varyColors val="0"/>
        <c:ser>
          <c:idx val="0"/>
          <c:order val="0"/>
          <c:tx>
            <c:strRef>
              <c:f>klara_chart!$B$24</c:f>
              <c:strCache>
                <c:ptCount val="1"/>
                <c:pt idx="0">
                  <c:v>Passive refuser (N=100)</c:v>
                </c:pt>
              </c:strCache>
            </c:strRef>
          </c:tx>
          <c:spPr>
            <a:solidFill>
              <a:schemeClr val="tx1">
                <a:lumMod val="75000"/>
                <a:lumOff val="2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klara_chart!$B$25:$B$31</c:f>
              <c:numCache>
                <c:formatCode>0%</c:formatCode>
                <c:ptCount val="7"/>
                <c:pt idx="0">
                  <c:v>0.05</c:v>
                </c:pt>
                <c:pt idx="1">
                  <c:v>0.14000000000000001</c:v>
                </c:pt>
                <c:pt idx="2">
                  <c:v>0.38</c:v>
                </c:pt>
                <c:pt idx="3">
                  <c:v>0.28000000000000003</c:v>
                </c:pt>
                <c:pt idx="4">
                  <c:v>0.14000000000000001</c:v>
                </c:pt>
                <c:pt idx="5">
                  <c:v>0.01</c:v>
                </c:pt>
                <c:pt idx="6">
                  <c:v>0</c:v>
                </c:pt>
              </c:numCache>
            </c:numRef>
          </c:val>
          <c:extLst>
            <c:ext xmlns:c16="http://schemas.microsoft.com/office/drawing/2014/chart" uri="{C3380CC4-5D6E-409C-BE32-E72D297353CC}">
              <c16:uniqueId val="{00000000-768F-47CD-82F0-B3BEA4886315}"/>
            </c:ext>
          </c:extLst>
        </c:ser>
        <c:ser>
          <c:idx val="1"/>
          <c:order val="1"/>
          <c:tx>
            <c:strRef>
              <c:f>klara_chart!$C$24</c:f>
              <c:strCache>
                <c:ptCount val="1"/>
                <c:pt idx="0">
                  <c:v>doplněk</c:v>
                </c:pt>
              </c:strCache>
            </c:strRef>
          </c:tx>
          <c:spPr>
            <a:solidFill>
              <a:schemeClr val="bg1">
                <a:lumMod val="7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klara_chart!$C$25:$C$31</c:f>
              <c:numCache>
                <c:formatCode>0%</c:formatCode>
                <c:ptCount val="7"/>
                <c:pt idx="0">
                  <c:v>0.95</c:v>
                </c:pt>
                <c:pt idx="1">
                  <c:v>0.86</c:v>
                </c:pt>
                <c:pt idx="2">
                  <c:v>0.62</c:v>
                </c:pt>
                <c:pt idx="3">
                  <c:v>0.72</c:v>
                </c:pt>
                <c:pt idx="4">
                  <c:v>0.86</c:v>
                </c:pt>
                <c:pt idx="5">
                  <c:v>0.99</c:v>
                </c:pt>
                <c:pt idx="6">
                  <c:v>1</c:v>
                </c:pt>
              </c:numCache>
            </c:numRef>
          </c:val>
          <c:extLst>
            <c:ext xmlns:c16="http://schemas.microsoft.com/office/drawing/2014/chart" uri="{C3380CC4-5D6E-409C-BE32-E72D297353CC}">
              <c16:uniqueId val="{00000001-768F-47CD-82F0-B3BEA4886315}"/>
            </c:ext>
          </c:extLst>
        </c:ser>
        <c:ser>
          <c:idx val="2"/>
          <c:order val="2"/>
          <c:tx>
            <c:strRef>
              <c:f>klara_chart!$D$24</c:f>
              <c:strCache>
                <c:ptCount val="1"/>
                <c:pt idx="0">
                  <c:v>mezera</c:v>
                </c:pt>
              </c:strCache>
            </c:strRef>
          </c:tx>
          <c:spPr>
            <a:no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klara_chart!$D$25:$D$31</c:f>
              <c:numCache>
                <c:formatCode>0%</c:formatCode>
                <c:ptCount val="7"/>
                <c:pt idx="0">
                  <c:v>0.1</c:v>
                </c:pt>
                <c:pt idx="1">
                  <c:v>0.1</c:v>
                </c:pt>
                <c:pt idx="2">
                  <c:v>0.1</c:v>
                </c:pt>
                <c:pt idx="3">
                  <c:v>0.1</c:v>
                </c:pt>
                <c:pt idx="4">
                  <c:v>0.1</c:v>
                </c:pt>
                <c:pt idx="5">
                  <c:v>0.1</c:v>
                </c:pt>
                <c:pt idx="6">
                  <c:v>0.1</c:v>
                </c:pt>
              </c:numCache>
            </c:numRef>
          </c:val>
          <c:extLst>
            <c:ext xmlns:c16="http://schemas.microsoft.com/office/drawing/2014/chart" uri="{C3380CC4-5D6E-409C-BE32-E72D297353CC}">
              <c16:uniqueId val="{00000002-768F-47CD-82F0-B3BEA4886315}"/>
            </c:ext>
          </c:extLst>
        </c:ser>
        <c:ser>
          <c:idx val="3"/>
          <c:order val="3"/>
          <c:tx>
            <c:strRef>
              <c:f>klara_chart!$E$24</c:f>
              <c:strCache>
                <c:ptCount val="1"/>
                <c:pt idx="0">
                  <c:v>Ambivalent voter (N=454)</c:v>
                </c:pt>
              </c:strCache>
            </c:strRef>
          </c:tx>
          <c:spPr>
            <a:solidFill>
              <a:schemeClr val="tx1">
                <a:lumMod val="75000"/>
                <a:lumOff val="2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klara_chart!$E$25:$E$31</c:f>
              <c:numCache>
                <c:formatCode>0%</c:formatCode>
                <c:ptCount val="7"/>
                <c:pt idx="0">
                  <c:v>2.4229074889867842E-2</c:v>
                </c:pt>
                <c:pt idx="1">
                  <c:v>7.268722466960352E-2</c:v>
                </c:pt>
                <c:pt idx="2">
                  <c:v>0.20044052863436124</c:v>
                </c:pt>
                <c:pt idx="3">
                  <c:v>0.47797356828193832</c:v>
                </c:pt>
                <c:pt idx="4">
                  <c:v>0.18061674008810572</c:v>
                </c:pt>
                <c:pt idx="5">
                  <c:v>3.3039647577092511E-2</c:v>
                </c:pt>
                <c:pt idx="6">
                  <c:v>1.1013215859030838E-2</c:v>
                </c:pt>
              </c:numCache>
            </c:numRef>
          </c:val>
          <c:extLst>
            <c:ext xmlns:c16="http://schemas.microsoft.com/office/drawing/2014/chart" uri="{C3380CC4-5D6E-409C-BE32-E72D297353CC}">
              <c16:uniqueId val="{00000003-768F-47CD-82F0-B3BEA4886315}"/>
            </c:ext>
          </c:extLst>
        </c:ser>
        <c:ser>
          <c:idx val="4"/>
          <c:order val="4"/>
          <c:tx>
            <c:strRef>
              <c:f>klara_chart!$F$24</c:f>
              <c:strCache>
                <c:ptCount val="1"/>
                <c:pt idx="0">
                  <c:v>doplněk</c:v>
                </c:pt>
              </c:strCache>
            </c:strRef>
          </c:tx>
          <c:spPr>
            <a:solidFill>
              <a:schemeClr val="bg1">
                <a:lumMod val="7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klara_chart!$F$25:$F$31</c:f>
              <c:numCache>
                <c:formatCode>0%</c:formatCode>
                <c:ptCount val="7"/>
                <c:pt idx="0">
                  <c:v>0.97577092511013219</c:v>
                </c:pt>
                <c:pt idx="1">
                  <c:v>0.92731277533039647</c:v>
                </c:pt>
                <c:pt idx="2">
                  <c:v>0.79955947136563876</c:v>
                </c:pt>
                <c:pt idx="3">
                  <c:v>0.52202643171806162</c:v>
                </c:pt>
                <c:pt idx="4">
                  <c:v>0.81938325991189431</c:v>
                </c:pt>
                <c:pt idx="5">
                  <c:v>0.96696035242290745</c:v>
                </c:pt>
                <c:pt idx="6">
                  <c:v>0.98898678414096919</c:v>
                </c:pt>
              </c:numCache>
            </c:numRef>
          </c:val>
          <c:extLst>
            <c:ext xmlns:c16="http://schemas.microsoft.com/office/drawing/2014/chart" uri="{C3380CC4-5D6E-409C-BE32-E72D297353CC}">
              <c16:uniqueId val="{00000004-768F-47CD-82F0-B3BEA4886315}"/>
            </c:ext>
          </c:extLst>
        </c:ser>
        <c:ser>
          <c:idx val="5"/>
          <c:order val="5"/>
          <c:tx>
            <c:strRef>
              <c:f>klara_chart!$G$24</c:f>
              <c:strCache>
                <c:ptCount val="1"/>
                <c:pt idx="0">
                  <c:v>mezera</c:v>
                </c:pt>
              </c:strCache>
            </c:strRef>
          </c:tx>
          <c:spPr>
            <a:no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klara_chart!$G$25:$G$31</c:f>
              <c:numCache>
                <c:formatCode>0%</c:formatCode>
                <c:ptCount val="7"/>
                <c:pt idx="0">
                  <c:v>0.1</c:v>
                </c:pt>
                <c:pt idx="1">
                  <c:v>0.1</c:v>
                </c:pt>
                <c:pt idx="2">
                  <c:v>0.1</c:v>
                </c:pt>
                <c:pt idx="3">
                  <c:v>0.1</c:v>
                </c:pt>
                <c:pt idx="4">
                  <c:v>0.1</c:v>
                </c:pt>
                <c:pt idx="5">
                  <c:v>0.1</c:v>
                </c:pt>
                <c:pt idx="6">
                  <c:v>0.1</c:v>
                </c:pt>
              </c:numCache>
            </c:numRef>
          </c:val>
          <c:extLst>
            <c:ext xmlns:c16="http://schemas.microsoft.com/office/drawing/2014/chart" uri="{C3380CC4-5D6E-409C-BE32-E72D297353CC}">
              <c16:uniqueId val="{00000005-768F-47CD-82F0-B3BEA4886315}"/>
            </c:ext>
          </c:extLst>
        </c:ser>
        <c:ser>
          <c:idx val="6"/>
          <c:order val="6"/>
          <c:tx>
            <c:strRef>
              <c:f>klara_chart!$H$24</c:f>
              <c:strCache>
                <c:ptCount val="1"/>
                <c:pt idx="0">
                  <c:v>Young liberal (N=199)</c:v>
                </c:pt>
              </c:strCache>
            </c:strRef>
          </c:tx>
          <c:spPr>
            <a:solidFill>
              <a:schemeClr val="tx1">
                <a:lumMod val="75000"/>
                <a:lumOff val="2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klara_chart!$H$25:$H$31</c:f>
              <c:numCache>
                <c:formatCode>0%</c:formatCode>
                <c:ptCount val="7"/>
                <c:pt idx="0">
                  <c:v>1.0050251256281407E-2</c:v>
                </c:pt>
                <c:pt idx="1">
                  <c:v>7.0351758793969849E-2</c:v>
                </c:pt>
                <c:pt idx="2">
                  <c:v>0.22110552763819097</c:v>
                </c:pt>
                <c:pt idx="3">
                  <c:v>0.48743718592964824</c:v>
                </c:pt>
                <c:pt idx="4">
                  <c:v>0.18090452261306533</c:v>
                </c:pt>
                <c:pt idx="5">
                  <c:v>3.015075376884422E-2</c:v>
                </c:pt>
                <c:pt idx="6">
                  <c:v>5.0251256281407036E-3</c:v>
                </c:pt>
              </c:numCache>
            </c:numRef>
          </c:val>
          <c:extLst>
            <c:ext xmlns:c16="http://schemas.microsoft.com/office/drawing/2014/chart" uri="{C3380CC4-5D6E-409C-BE32-E72D297353CC}">
              <c16:uniqueId val="{00000006-768F-47CD-82F0-B3BEA4886315}"/>
            </c:ext>
          </c:extLst>
        </c:ser>
        <c:ser>
          <c:idx val="7"/>
          <c:order val="7"/>
          <c:tx>
            <c:strRef>
              <c:f>klara_chart!$I$24</c:f>
              <c:strCache>
                <c:ptCount val="1"/>
                <c:pt idx="0">
                  <c:v>doplněk</c:v>
                </c:pt>
              </c:strCache>
            </c:strRef>
          </c:tx>
          <c:spPr>
            <a:solidFill>
              <a:schemeClr val="bg1">
                <a:lumMod val="7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klara_chart!$I$25:$I$31</c:f>
              <c:numCache>
                <c:formatCode>0%</c:formatCode>
                <c:ptCount val="7"/>
                <c:pt idx="0">
                  <c:v>0.98994974874371855</c:v>
                </c:pt>
                <c:pt idx="1">
                  <c:v>0.92964824120603018</c:v>
                </c:pt>
                <c:pt idx="2">
                  <c:v>0.77889447236180898</c:v>
                </c:pt>
                <c:pt idx="3">
                  <c:v>0.51256281407035176</c:v>
                </c:pt>
                <c:pt idx="4">
                  <c:v>0.81909547738693467</c:v>
                </c:pt>
                <c:pt idx="5">
                  <c:v>0.96984924623115576</c:v>
                </c:pt>
                <c:pt idx="6">
                  <c:v>0.99497487437185927</c:v>
                </c:pt>
              </c:numCache>
            </c:numRef>
          </c:val>
          <c:extLst>
            <c:ext xmlns:c16="http://schemas.microsoft.com/office/drawing/2014/chart" uri="{C3380CC4-5D6E-409C-BE32-E72D297353CC}">
              <c16:uniqueId val="{00000007-768F-47CD-82F0-B3BEA4886315}"/>
            </c:ext>
          </c:extLst>
        </c:ser>
        <c:ser>
          <c:idx val="8"/>
          <c:order val="8"/>
          <c:tx>
            <c:strRef>
              <c:f>klara_chart!$J$24</c:f>
              <c:strCache>
                <c:ptCount val="1"/>
                <c:pt idx="0">
                  <c:v>mezera</c:v>
                </c:pt>
              </c:strCache>
            </c:strRef>
          </c:tx>
          <c:spPr>
            <a:no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klara_chart!$J$25:$J$31</c:f>
              <c:numCache>
                <c:formatCode>0%</c:formatCode>
                <c:ptCount val="7"/>
                <c:pt idx="0">
                  <c:v>0.1</c:v>
                </c:pt>
                <c:pt idx="1">
                  <c:v>0.1</c:v>
                </c:pt>
                <c:pt idx="2">
                  <c:v>0.1</c:v>
                </c:pt>
                <c:pt idx="3">
                  <c:v>0.1</c:v>
                </c:pt>
                <c:pt idx="4">
                  <c:v>0.1</c:v>
                </c:pt>
                <c:pt idx="5">
                  <c:v>0.1</c:v>
                </c:pt>
                <c:pt idx="6">
                  <c:v>0.1</c:v>
                </c:pt>
              </c:numCache>
            </c:numRef>
          </c:val>
          <c:extLst>
            <c:ext xmlns:c16="http://schemas.microsoft.com/office/drawing/2014/chart" uri="{C3380CC4-5D6E-409C-BE32-E72D297353CC}">
              <c16:uniqueId val="{00000008-768F-47CD-82F0-B3BEA4886315}"/>
            </c:ext>
          </c:extLst>
        </c:ser>
        <c:ser>
          <c:idx val="9"/>
          <c:order val="9"/>
          <c:tx>
            <c:strRef>
              <c:f>klara_chart!$K$24</c:f>
              <c:strCache>
                <c:ptCount val="1"/>
                <c:pt idx="0">
                  <c:v>Christian authoritarian (N=133)</c:v>
                </c:pt>
              </c:strCache>
            </c:strRef>
          </c:tx>
          <c:spPr>
            <a:solidFill>
              <a:schemeClr val="tx1">
                <a:lumMod val="75000"/>
                <a:lumOff val="2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klara_chart!$K$25:$K$31</c:f>
              <c:numCache>
                <c:formatCode>0%</c:formatCode>
                <c:ptCount val="7"/>
                <c:pt idx="0">
                  <c:v>2.2556390977443608E-2</c:v>
                </c:pt>
                <c:pt idx="1">
                  <c:v>8.2706766917293228E-2</c:v>
                </c:pt>
                <c:pt idx="2">
                  <c:v>0.20300751879699247</c:v>
                </c:pt>
                <c:pt idx="3">
                  <c:v>0.42105263157894735</c:v>
                </c:pt>
                <c:pt idx="4">
                  <c:v>0.21804511278195488</c:v>
                </c:pt>
                <c:pt idx="5">
                  <c:v>1.5037593984962405E-2</c:v>
                </c:pt>
                <c:pt idx="6">
                  <c:v>3.7593984962406013E-2</c:v>
                </c:pt>
              </c:numCache>
            </c:numRef>
          </c:val>
          <c:extLst>
            <c:ext xmlns:c16="http://schemas.microsoft.com/office/drawing/2014/chart" uri="{C3380CC4-5D6E-409C-BE32-E72D297353CC}">
              <c16:uniqueId val="{00000009-768F-47CD-82F0-B3BEA4886315}"/>
            </c:ext>
          </c:extLst>
        </c:ser>
        <c:ser>
          <c:idx val="10"/>
          <c:order val="10"/>
          <c:tx>
            <c:strRef>
              <c:f>klara_chart!$L$24</c:f>
              <c:strCache>
                <c:ptCount val="1"/>
                <c:pt idx="0">
                  <c:v>doplněk</c:v>
                </c:pt>
              </c:strCache>
            </c:strRef>
          </c:tx>
          <c:spPr>
            <a:solidFill>
              <a:schemeClr val="bg1">
                <a:lumMod val="7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klara_chart!$L$25:$L$31</c:f>
              <c:numCache>
                <c:formatCode>0%</c:formatCode>
                <c:ptCount val="7"/>
                <c:pt idx="0">
                  <c:v>0.97744360902255645</c:v>
                </c:pt>
                <c:pt idx="1">
                  <c:v>0.91729323308270683</c:v>
                </c:pt>
                <c:pt idx="2">
                  <c:v>0.79699248120300759</c:v>
                </c:pt>
                <c:pt idx="3">
                  <c:v>0.57894736842105265</c:v>
                </c:pt>
                <c:pt idx="4">
                  <c:v>0.78195488721804507</c:v>
                </c:pt>
                <c:pt idx="5">
                  <c:v>0.98496240601503759</c:v>
                </c:pt>
                <c:pt idx="6">
                  <c:v>0.96240601503759393</c:v>
                </c:pt>
              </c:numCache>
            </c:numRef>
          </c:val>
          <c:extLst>
            <c:ext xmlns:c16="http://schemas.microsoft.com/office/drawing/2014/chart" uri="{C3380CC4-5D6E-409C-BE32-E72D297353CC}">
              <c16:uniqueId val="{0000000A-768F-47CD-82F0-B3BEA4886315}"/>
            </c:ext>
          </c:extLst>
        </c:ser>
        <c:ser>
          <c:idx val="11"/>
          <c:order val="11"/>
          <c:tx>
            <c:strRef>
              <c:f>klara_chart!$M$24</c:f>
              <c:strCache>
                <c:ptCount val="1"/>
                <c:pt idx="0">
                  <c:v>mezera</c:v>
                </c:pt>
              </c:strCache>
            </c:strRef>
          </c:tx>
          <c:spPr>
            <a:no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klara_chart!$M$25:$M$31</c:f>
              <c:numCache>
                <c:formatCode>0%</c:formatCode>
                <c:ptCount val="7"/>
                <c:pt idx="0">
                  <c:v>0.1</c:v>
                </c:pt>
                <c:pt idx="1">
                  <c:v>0.1</c:v>
                </c:pt>
                <c:pt idx="2">
                  <c:v>0.1</c:v>
                </c:pt>
                <c:pt idx="3">
                  <c:v>0.1</c:v>
                </c:pt>
                <c:pt idx="4">
                  <c:v>0.1</c:v>
                </c:pt>
                <c:pt idx="5">
                  <c:v>0.1</c:v>
                </c:pt>
                <c:pt idx="6">
                  <c:v>0.1</c:v>
                </c:pt>
              </c:numCache>
            </c:numRef>
          </c:val>
          <c:extLst>
            <c:ext xmlns:c16="http://schemas.microsoft.com/office/drawing/2014/chart" uri="{C3380CC4-5D6E-409C-BE32-E72D297353CC}">
              <c16:uniqueId val="{0000000B-768F-47CD-82F0-B3BEA4886315}"/>
            </c:ext>
          </c:extLst>
        </c:ser>
        <c:ser>
          <c:idx val="12"/>
          <c:order val="12"/>
          <c:tx>
            <c:strRef>
              <c:f>klara_chart!$N$24</c:f>
              <c:strCache>
                <c:ptCount val="1"/>
                <c:pt idx="0">
                  <c:v>Stubborn complainant (N=207)</c:v>
                </c:pt>
              </c:strCache>
            </c:strRef>
          </c:tx>
          <c:spPr>
            <a:solidFill>
              <a:schemeClr val="tx1">
                <a:lumMod val="75000"/>
                <a:lumOff val="2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klara_chart!$N$25:$N$31</c:f>
              <c:numCache>
                <c:formatCode>0%</c:formatCode>
                <c:ptCount val="7"/>
                <c:pt idx="0">
                  <c:v>8.6956521739130432E-2</c:v>
                </c:pt>
                <c:pt idx="1">
                  <c:v>0.14492753623188406</c:v>
                </c:pt>
                <c:pt idx="2">
                  <c:v>0.30917874396135264</c:v>
                </c:pt>
                <c:pt idx="3">
                  <c:v>0.34299516908212563</c:v>
                </c:pt>
                <c:pt idx="4">
                  <c:v>9.1787439613526575E-2</c:v>
                </c:pt>
                <c:pt idx="5">
                  <c:v>1.4492753623188406E-2</c:v>
                </c:pt>
                <c:pt idx="6">
                  <c:v>4.830917874396135E-3</c:v>
                </c:pt>
              </c:numCache>
            </c:numRef>
          </c:val>
          <c:extLst>
            <c:ext xmlns:c16="http://schemas.microsoft.com/office/drawing/2014/chart" uri="{C3380CC4-5D6E-409C-BE32-E72D297353CC}">
              <c16:uniqueId val="{0000000C-768F-47CD-82F0-B3BEA4886315}"/>
            </c:ext>
          </c:extLst>
        </c:ser>
        <c:ser>
          <c:idx val="13"/>
          <c:order val="13"/>
          <c:tx>
            <c:strRef>
              <c:f>klara_chart!$O$24</c:f>
              <c:strCache>
                <c:ptCount val="1"/>
                <c:pt idx="0">
                  <c:v>doplněk</c:v>
                </c:pt>
              </c:strCache>
            </c:strRef>
          </c:tx>
          <c:spPr>
            <a:solidFill>
              <a:schemeClr val="bg1">
                <a:lumMod val="7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klara_chart!$O$25:$O$31</c:f>
              <c:numCache>
                <c:formatCode>0%</c:formatCode>
                <c:ptCount val="7"/>
                <c:pt idx="0">
                  <c:v>0.91304347826086962</c:v>
                </c:pt>
                <c:pt idx="1">
                  <c:v>0.85507246376811596</c:v>
                </c:pt>
                <c:pt idx="2">
                  <c:v>0.6908212560386473</c:v>
                </c:pt>
                <c:pt idx="3">
                  <c:v>0.65700483091787443</c:v>
                </c:pt>
                <c:pt idx="4">
                  <c:v>0.90821256038647347</c:v>
                </c:pt>
                <c:pt idx="5">
                  <c:v>0.98550724637681164</c:v>
                </c:pt>
                <c:pt idx="6">
                  <c:v>0.99516908212560384</c:v>
                </c:pt>
              </c:numCache>
            </c:numRef>
          </c:val>
          <c:extLst>
            <c:ext xmlns:c16="http://schemas.microsoft.com/office/drawing/2014/chart" uri="{C3380CC4-5D6E-409C-BE32-E72D297353CC}">
              <c16:uniqueId val="{0000000D-768F-47CD-82F0-B3BEA4886315}"/>
            </c:ext>
          </c:extLst>
        </c:ser>
        <c:ser>
          <c:idx val="14"/>
          <c:order val="14"/>
          <c:tx>
            <c:strRef>
              <c:f>klara_chart!$P$24</c:f>
              <c:strCache>
                <c:ptCount val="1"/>
                <c:pt idx="0">
                  <c:v>mezera</c:v>
                </c:pt>
              </c:strCache>
            </c:strRef>
          </c:tx>
          <c:spPr>
            <a:no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klara_chart!$P$25:$P$31</c:f>
              <c:numCache>
                <c:formatCode>0%</c:formatCode>
                <c:ptCount val="7"/>
                <c:pt idx="0">
                  <c:v>0.1</c:v>
                </c:pt>
                <c:pt idx="1">
                  <c:v>0.1</c:v>
                </c:pt>
                <c:pt idx="2">
                  <c:v>0.1</c:v>
                </c:pt>
                <c:pt idx="3">
                  <c:v>0.1</c:v>
                </c:pt>
                <c:pt idx="4">
                  <c:v>0.1</c:v>
                </c:pt>
                <c:pt idx="5">
                  <c:v>0.1</c:v>
                </c:pt>
                <c:pt idx="6">
                  <c:v>0.1</c:v>
                </c:pt>
              </c:numCache>
            </c:numRef>
          </c:val>
          <c:extLst>
            <c:ext xmlns:c16="http://schemas.microsoft.com/office/drawing/2014/chart" uri="{C3380CC4-5D6E-409C-BE32-E72D297353CC}">
              <c16:uniqueId val="{0000000E-768F-47CD-82F0-B3BEA4886315}"/>
            </c:ext>
          </c:extLst>
        </c:ser>
        <c:ser>
          <c:idx val="15"/>
          <c:order val="15"/>
          <c:tx>
            <c:strRef>
              <c:f>klara_chart!$Q$24</c:f>
              <c:strCache>
                <c:ptCount val="1"/>
                <c:pt idx="0">
                  <c:v>Tested follower (N=178)</c:v>
                </c:pt>
              </c:strCache>
            </c:strRef>
          </c:tx>
          <c:spPr>
            <a:solidFill>
              <a:schemeClr val="tx1">
                <a:lumMod val="75000"/>
                <a:lumOff val="2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klara_chart!$Q$25:$Q$31</c:f>
              <c:numCache>
                <c:formatCode>0%</c:formatCode>
                <c:ptCount val="7"/>
                <c:pt idx="0">
                  <c:v>2.8089887640449437E-2</c:v>
                </c:pt>
                <c:pt idx="1">
                  <c:v>0.10674157303370786</c:v>
                </c:pt>
                <c:pt idx="2">
                  <c:v>0.3146067415730337</c:v>
                </c:pt>
                <c:pt idx="3">
                  <c:v>0.4157303370786517</c:v>
                </c:pt>
                <c:pt idx="4">
                  <c:v>0.12359550561797752</c:v>
                </c:pt>
                <c:pt idx="5">
                  <c:v>5.6179775280898875E-3</c:v>
                </c:pt>
                <c:pt idx="6">
                  <c:v>5.6179775280898875E-3</c:v>
                </c:pt>
              </c:numCache>
            </c:numRef>
          </c:val>
          <c:extLst>
            <c:ext xmlns:c16="http://schemas.microsoft.com/office/drawing/2014/chart" uri="{C3380CC4-5D6E-409C-BE32-E72D297353CC}">
              <c16:uniqueId val="{0000000F-768F-47CD-82F0-B3BEA4886315}"/>
            </c:ext>
          </c:extLst>
        </c:ser>
        <c:ser>
          <c:idx val="16"/>
          <c:order val="16"/>
          <c:tx>
            <c:strRef>
              <c:f>klara_chart!$R$24</c:f>
              <c:strCache>
                <c:ptCount val="1"/>
                <c:pt idx="0">
                  <c:v>doplněk</c:v>
                </c:pt>
              </c:strCache>
            </c:strRef>
          </c:tx>
          <c:spPr>
            <a:solidFill>
              <a:schemeClr val="bg1">
                <a:lumMod val="7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klara_chart!$R$25:$R$31</c:f>
              <c:numCache>
                <c:formatCode>0%</c:formatCode>
                <c:ptCount val="7"/>
                <c:pt idx="0">
                  <c:v>0.9719101123595506</c:v>
                </c:pt>
                <c:pt idx="1">
                  <c:v>0.8932584269662921</c:v>
                </c:pt>
                <c:pt idx="2">
                  <c:v>0.6853932584269663</c:v>
                </c:pt>
                <c:pt idx="3">
                  <c:v>0.5842696629213483</c:v>
                </c:pt>
                <c:pt idx="4">
                  <c:v>0.8764044943820225</c:v>
                </c:pt>
                <c:pt idx="5">
                  <c:v>0.9943820224719101</c:v>
                </c:pt>
                <c:pt idx="6">
                  <c:v>0.9943820224719101</c:v>
                </c:pt>
              </c:numCache>
            </c:numRef>
          </c:val>
          <c:extLst>
            <c:ext xmlns:c16="http://schemas.microsoft.com/office/drawing/2014/chart" uri="{C3380CC4-5D6E-409C-BE32-E72D297353CC}">
              <c16:uniqueId val="{00000010-768F-47CD-82F0-B3BEA4886315}"/>
            </c:ext>
          </c:extLst>
        </c:ser>
        <c:dLbls>
          <c:showLegendKey val="0"/>
          <c:showVal val="0"/>
          <c:showCatName val="0"/>
          <c:showSerName val="0"/>
          <c:showPercent val="0"/>
          <c:showBubbleSize val="0"/>
        </c:dLbls>
        <c:gapWidth val="20"/>
        <c:overlap val="100"/>
        <c:axId val="489350800"/>
        <c:axId val="485445224"/>
      </c:barChart>
      <c:catAx>
        <c:axId val="489350800"/>
        <c:scaling>
          <c:orientation val="maxMin"/>
        </c:scaling>
        <c:delete val="0"/>
        <c:axPos val="l"/>
        <c:numFmt formatCode="General" sourceLinked="0"/>
        <c:majorTickMark val="none"/>
        <c:minorTickMark val="none"/>
        <c:tickLblPos val="nextTo"/>
        <c:spPr>
          <a:ln>
            <a:noFill/>
          </a:ln>
        </c:spPr>
        <c:txPr>
          <a:bodyPr/>
          <a:lstStyle/>
          <a:p>
            <a:pPr>
              <a:defRPr sz="1000"/>
            </a:pPr>
            <a:endParaRPr lang="cs-CZ"/>
          </a:p>
        </c:txPr>
        <c:crossAx val="485445224"/>
        <c:crosses val="autoZero"/>
        <c:auto val="1"/>
        <c:lblAlgn val="ctr"/>
        <c:lblOffset val="100"/>
        <c:noMultiLvlLbl val="0"/>
      </c:catAx>
      <c:valAx>
        <c:axId val="485445224"/>
        <c:scaling>
          <c:orientation val="minMax"/>
        </c:scaling>
        <c:delete val="1"/>
        <c:axPos val="t"/>
        <c:numFmt formatCode="0%" sourceLinked="1"/>
        <c:majorTickMark val="out"/>
        <c:minorTickMark val="none"/>
        <c:tickLblPos val="none"/>
        <c:crossAx val="489350800"/>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5834330004388"/>
          <c:y val="0.13749640695905044"/>
          <c:w val="0.89263217996168998"/>
          <c:h val="0.82469208112721049"/>
        </c:manualLayout>
      </c:layout>
      <c:barChart>
        <c:barDir val="bar"/>
        <c:grouping val="percentStacked"/>
        <c:varyColors val="0"/>
        <c:ser>
          <c:idx val="0"/>
          <c:order val="0"/>
          <c:tx>
            <c:strRef>
              <c:f>klara_chart!$B$24</c:f>
              <c:strCache>
                <c:ptCount val="1"/>
                <c:pt idx="0">
                  <c:v>Passive refuser (N=100)</c:v>
                </c:pt>
              </c:strCache>
            </c:strRef>
          </c:tx>
          <c:spPr>
            <a:solidFill>
              <a:schemeClr val="tx1">
                <a:lumMod val="75000"/>
                <a:lumOff val="2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klara_chart!$B$25:$B$28</c:f>
              <c:numCache>
                <c:formatCode>0%</c:formatCode>
                <c:ptCount val="4"/>
                <c:pt idx="0">
                  <c:v>0.02</c:v>
                </c:pt>
                <c:pt idx="1">
                  <c:v>0.15</c:v>
                </c:pt>
                <c:pt idx="2">
                  <c:v>0.52</c:v>
                </c:pt>
                <c:pt idx="3">
                  <c:v>0.3</c:v>
                </c:pt>
              </c:numCache>
            </c:numRef>
          </c:val>
          <c:extLst>
            <c:ext xmlns:c16="http://schemas.microsoft.com/office/drawing/2014/chart" uri="{C3380CC4-5D6E-409C-BE32-E72D297353CC}">
              <c16:uniqueId val="{00000000-3446-4360-8D67-3BADE0953EAD}"/>
            </c:ext>
          </c:extLst>
        </c:ser>
        <c:ser>
          <c:idx val="1"/>
          <c:order val="1"/>
          <c:tx>
            <c:strRef>
              <c:f>klara_chart!$C$24</c:f>
              <c:strCache>
                <c:ptCount val="1"/>
                <c:pt idx="0">
                  <c:v>doplněk</c:v>
                </c:pt>
              </c:strCache>
            </c:strRef>
          </c:tx>
          <c:spPr>
            <a:solidFill>
              <a:schemeClr val="bg1">
                <a:lumMod val="7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klara_chart!$C$25:$C$28</c:f>
              <c:numCache>
                <c:formatCode>0%</c:formatCode>
                <c:ptCount val="4"/>
                <c:pt idx="0">
                  <c:v>0.98</c:v>
                </c:pt>
                <c:pt idx="1">
                  <c:v>0.85</c:v>
                </c:pt>
                <c:pt idx="2">
                  <c:v>0.48</c:v>
                </c:pt>
                <c:pt idx="3">
                  <c:v>0.7</c:v>
                </c:pt>
              </c:numCache>
            </c:numRef>
          </c:val>
          <c:extLst>
            <c:ext xmlns:c16="http://schemas.microsoft.com/office/drawing/2014/chart" uri="{C3380CC4-5D6E-409C-BE32-E72D297353CC}">
              <c16:uniqueId val="{00000001-3446-4360-8D67-3BADE0953EAD}"/>
            </c:ext>
          </c:extLst>
        </c:ser>
        <c:ser>
          <c:idx val="2"/>
          <c:order val="2"/>
          <c:tx>
            <c:strRef>
              <c:f>klara_chart!$D$24</c:f>
              <c:strCache>
                <c:ptCount val="1"/>
                <c:pt idx="0">
                  <c:v>mezera</c:v>
                </c:pt>
              </c:strCache>
            </c:strRef>
          </c:tx>
          <c:spPr>
            <a:noFill/>
          </c:spPr>
          <c:invertIfNegative val="0"/>
          <c:cat>
            <c:strRef>
              <c:f>klara_chart!$A$25:$A$28</c:f>
              <c:strCache>
                <c:ptCount val="4"/>
                <c:pt idx="0">
                  <c:v>Definitely yes</c:v>
                </c:pt>
                <c:pt idx="1">
                  <c:v>Rather yes</c:v>
                </c:pt>
                <c:pt idx="2">
                  <c:v>Rather not</c:v>
                </c:pt>
                <c:pt idx="3">
                  <c:v>Definitely not</c:v>
                </c:pt>
              </c:strCache>
            </c:strRef>
          </c:cat>
          <c:val>
            <c:numRef>
              <c:f>klara_chart!$D$25:$D$28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2-3446-4360-8D67-3BADE0953EAD}"/>
            </c:ext>
          </c:extLst>
        </c:ser>
        <c:ser>
          <c:idx val="3"/>
          <c:order val="3"/>
          <c:tx>
            <c:strRef>
              <c:f>klara_chart!$E$24</c:f>
              <c:strCache>
                <c:ptCount val="1"/>
                <c:pt idx="0">
                  <c:v>Ambivalent voter (N=454)</c:v>
                </c:pt>
              </c:strCache>
            </c:strRef>
          </c:tx>
          <c:spPr>
            <a:solidFill>
              <a:schemeClr val="tx1">
                <a:lumMod val="75000"/>
                <a:lumOff val="2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klara_chart!$E$25:$E$28</c:f>
              <c:numCache>
                <c:formatCode>0%</c:formatCode>
                <c:ptCount val="4"/>
                <c:pt idx="0">
                  <c:v>0.36784140969162998</c:v>
                </c:pt>
                <c:pt idx="1">
                  <c:v>0.38766519823788548</c:v>
                </c:pt>
                <c:pt idx="2">
                  <c:v>0.1894273127753304</c:v>
                </c:pt>
                <c:pt idx="3">
                  <c:v>5.5066079295154183E-2</c:v>
                </c:pt>
              </c:numCache>
            </c:numRef>
          </c:val>
          <c:extLst>
            <c:ext xmlns:c16="http://schemas.microsoft.com/office/drawing/2014/chart" uri="{C3380CC4-5D6E-409C-BE32-E72D297353CC}">
              <c16:uniqueId val="{00000003-3446-4360-8D67-3BADE0953EAD}"/>
            </c:ext>
          </c:extLst>
        </c:ser>
        <c:ser>
          <c:idx val="4"/>
          <c:order val="4"/>
          <c:tx>
            <c:strRef>
              <c:f>klara_chart!$F$24</c:f>
              <c:strCache>
                <c:ptCount val="1"/>
                <c:pt idx="0">
                  <c:v>doplněk</c:v>
                </c:pt>
              </c:strCache>
            </c:strRef>
          </c:tx>
          <c:spPr>
            <a:solidFill>
              <a:schemeClr val="bg1">
                <a:lumMod val="7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klara_chart!$F$25:$F$28</c:f>
              <c:numCache>
                <c:formatCode>0%</c:formatCode>
                <c:ptCount val="4"/>
                <c:pt idx="0">
                  <c:v>0.63215859030836996</c:v>
                </c:pt>
                <c:pt idx="1">
                  <c:v>0.61233480176211452</c:v>
                </c:pt>
                <c:pt idx="2">
                  <c:v>0.81057268722466957</c:v>
                </c:pt>
                <c:pt idx="3">
                  <c:v>0.94493392070484583</c:v>
                </c:pt>
              </c:numCache>
            </c:numRef>
          </c:val>
          <c:extLst>
            <c:ext xmlns:c16="http://schemas.microsoft.com/office/drawing/2014/chart" uri="{C3380CC4-5D6E-409C-BE32-E72D297353CC}">
              <c16:uniqueId val="{00000004-3446-4360-8D67-3BADE0953EAD}"/>
            </c:ext>
          </c:extLst>
        </c:ser>
        <c:ser>
          <c:idx val="5"/>
          <c:order val="5"/>
          <c:tx>
            <c:strRef>
              <c:f>klara_chart!$G$24</c:f>
              <c:strCache>
                <c:ptCount val="1"/>
                <c:pt idx="0">
                  <c:v>mezera</c:v>
                </c:pt>
              </c:strCache>
            </c:strRef>
          </c:tx>
          <c:spPr>
            <a:noFill/>
          </c:spPr>
          <c:invertIfNegative val="0"/>
          <c:cat>
            <c:strRef>
              <c:f>klara_chart!$A$25:$A$28</c:f>
              <c:strCache>
                <c:ptCount val="4"/>
                <c:pt idx="0">
                  <c:v>Definitely yes</c:v>
                </c:pt>
                <c:pt idx="1">
                  <c:v>Rather yes</c:v>
                </c:pt>
                <c:pt idx="2">
                  <c:v>Rather not</c:v>
                </c:pt>
                <c:pt idx="3">
                  <c:v>Definitely not</c:v>
                </c:pt>
              </c:strCache>
            </c:strRef>
          </c:cat>
          <c:val>
            <c:numRef>
              <c:f>klara_chart!$G$25:$G$28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5-3446-4360-8D67-3BADE0953EAD}"/>
            </c:ext>
          </c:extLst>
        </c:ser>
        <c:ser>
          <c:idx val="6"/>
          <c:order val="6"/>
          <c:tx>
            <c:strRef>
              <c:f>klara_chart!$H$24</c:f>
              <c:strCache>
                <c:ptCount val="1"/>
                <c:pt idx="0">
                  <c:v>Young liberal (N=199)</c:v>
                </c:pt>
              </c:strCache>
            </c:strRef>
          </c:tx>
          <c:spPr>
            <a:solidFill>
              <a:schemeClr val="tx1">
                <a:lumMod val="75000"/>
                <a:lumOff val="2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klara_chart!$H$25:$H$28</c:f>
              <c:numCache>
                <c:formatCode>0%</c:formatCode>
                <c:ptCount val="4"/>
                <c:pt idx="0">
                  <c:v>0.51758793969849248</c:v>
                </c:pt>
                <c:pt idx="1">
                  <c:v>0.34170854271356782</c:v>
                </c:pt>
                <c:pt idx="2">
                  <c:v>0.11055276381909548</c:v>
                </c:pt>
                <c:pt idx="3">
                  <c:v>3.5175879396984924E-2</c:v>
                </c:pt>
              </c:numCache>
            </c:numRef>
          </c:val>
          <c:extLst>
            <c:ext xmlns:c16="http://schemas.microsoft.com/office/drawing/2014/chart" uri="{C3380CC4-5D6E-409C-BE32-E72D297353CC}">
              <c16:uniqueId val="{00000006-3446-4360-8D67-3BADE0953EAD}"/>
            </c:ext>
          </c:extLst>
        </c:ser>
        <c:ser>
          <c:idx val="7"/>
          <c:order val="7"/>
          <c:tx>
            <c:strRef>
              <c:f>klara_chart!$I$24</c:f>
              <c:strCache>
                <c:ptCount val="1"/>
                <c:pt idx="0">
                  <c:v>doplněk</c:v>
                </c:pt>
              </c:strCache>
            </c:strRef>
          </c:tx>
          <c:spPr>
            <a:solidFill>
              <a:schemeClr val="bg1">
                <a:lumMod val="7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klara_chart!$I$25:$I$28</c:f>
              <c:numCache>
                <c:formatCode>0%</c:formatCode>
                <c:ptCount val="4"/>
                <c:pt idx="0">
                  <c:v>0.48241206030150752</c:v>
                </c:pt>
                <c:pt idx="1">
                  <c:v>0.65829145728643224</c:v>
                </c:pt>
                <c:pt idx="2">
                  <c:v>0.88944723618090449</c:v>
                </c:pt>
                <c:pt idx="3">
                  <c:v>0.96482412060301503</c:v>
                </c:pt>
              </c:numCache>
            </c:numRef>
          </c:val>
          <c:extLst>
            <c:ext xmlns:c16="http://schemas.microsoft.com/office/drawing/2014/chart" uri="{C3380CC4-5D6E-409C-BE32-E72D297353CC}">
              <c16:uniqueId val="{00000007-3446-4360-8D67-3BADE0953EAD}"/>
            </c:ext>
          </c:extLst>
        </c:ser>
        <c:ser>
          <c:idx val="8"/>
          <c:order val="8"/>
          <c:tx>
            <c:strRef>
              <c:f>klara_chart!$J$24</c:f>
              <c:strCache>
                <c:ptCount val="1"/>
                <c:pt idx="0">
                  <c:v>mezera</c:v>
                </c:pt>
              </c:strCache>
            </c:strRef>
          </c:tx>
          <c:spPr>
            <a:noFill/>
          </c:spPr>
          <c:invertIfNegative val="0"/>
          <c:cat>
            <c:strRef>
              <c:f>klara_chart!$A$25:$A$28</c:f>
              <c:strCache>
                <c:ptCount val="4"/>
                <c:pt idx="0">
                  <c:v>Definitely yes</c:v>
                </c:pt>
                <c:pt idx="1">
                  <c:v>Rather yes</c:v>
                </c:pt>
                <c:pt idx="2">
                  <c:v>Rather not</c:v>
                </c:pt>
                <c:pt idx="3">
                  <c:v>Definitely not</c:v>
                </c:pt>
              </c:strCache>
            </c:strRef>
          </c:cat>
          <c:val>
            <c:numRef>
              <c:f>klara_chart!$J$25:$J$28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8-3446-4360-8D67-3BADE0953EAD}"/>
            </c:ext>
          </c:extLst>
        </c:ser>
        <c:ser>
          <c:idx val="9"/>
          <c:order val="9"/>
          <c:tx>
            <c:strRef>
              <c:f>klara_chart!$K$24</c:f>
              <c:strCache>
                <c:ptCount val="1"/>
                <c:pt idx="0">
                  <c:v>Christian authoritarian (N=133)</c:v>
                </c:pt>
              </c:strCache>
            </c:strRef>
          </c:tx>
          <c:spPr>
            <a:solidFill>
              <a:schemeClr val="tx1">
                <a:lumMod val="75000"/>
                <a:lumOff val="2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klara_chart!$K$25:$K$28</c:f>
              <c:numCache>
                <c:formatCode>0%</c:formatCode>
                <c:ptCount val="4"/>
                <c:pt idx="0">
                  <c:v>0.2781954887218045</c:v>
                </c:pt>
                <c:pt idx="1">
                  <c:v>0.20300751879699247</c:v>
                </c:pt>
                <c:pt idx="2">
                  <c:v>0.31578947368421051</c:v>
                </c:pt>
                <c:pt idx="3">
                  <c:v>0.20300751879699247</c:v>
                </c:pt>
              </c:numCache>
            </c:numRef>
          </c:val>
          <c:extLst>
            <c:ext xmlns:c16="http://schemas.microsoft.com/office/drawing/2014/chart" uri="{C3380CC4-5D6E-409C-BE32-E72D297353CC}">
              <c16:uniqueId val="{00000009-3446-4360-8D67-3BADE0953EAD}"/>
            </c:ext>
          </c:extLst>
        </c:ser>
        <c:ser>
          <c:idx val="10"/>
          <c:order val="10"/>
          <c:tx>
            <c:strRef>
              <c:f>klara_chart!$L$24</c:f>
              <c:strCache>
                <c:ptCount val="1"/>
                <c:pt idx="0">
                  <c:v>doplněk</c:v>
                </c:pt>
              </c:strCache>
            </c:strRef>
          </c:tx>
          <c:spPr>
            <a:solidFill>
              <a:schemeClr val="bg1">
                <a:lumMod val="7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klara_chart!$L$25:$L$28</c:f>
              <c:numCache>
                <c:formatCode>0%</c:formatCode>
                <c:ptCount val="4"/>
                <c:pt idx="0">
                  <c:v>0.72180451127819545</c:v>
                </c:pt>
                <c:pt idx="1">
                  <c:v>0.79699248120300759</c:v>
                </c:pt>
                <c:pt idx="2">
                  <c:v>0.68421052631578949</c:v>
                </c:pt>
                <c:pt idx="3">
                  <c:v>0.79699248120300759</c:v>
                </c:pt>
              </c:numCache>
            </c:numRef>
          </c:val>
          <c:extLst>
            <c:ext xmlns:c16="http://schemas.microsoft.com/office/drawing/2014/chart" uri="{C3380CC4-5D6E-409C-BE32-E72D297353CC}">
              <c16:uniqueId val="{0000000A-3446-4360-8D67-3BADE0953EAD}"/>
            </c:ext>
          </c:extLst>
        </c:ser>
        <c:ser>
          <c:idx val="11"/>
          <c:order val="11"/>
          <c:tx>
            <c:strRef>
              <c:f>klara_chart!$M$24</c:f>
              <c:strCache>
                <c:ptCount val="1"/>
                <c:pt idx="0">
                  <c:v>mezera</c:v>
                </c:pt>
              </c:strCache>
            </c:strRef>
          </c:tx>
          <c:spPr>
            <a:noFill/>
          </c:spPr>
          <c:invertIfNegative val="0"/>
          <c:cat>
            <c:strRef>
              <c:f>klara_chart!$A$25:$A$28</c:f>
              <c:strCache>
                <c:ptCount val="4"/>
                <c:pt idx="0">
                  <c:v>Definitely yes</c:v>
                </c:pt>
                <c:pt idx="1">
                  <c:v>Rather yes</c:v>
                </c:pt>
                <c:pt idx="2">
                  <c:v>Rather not</c:v>
                </c:pt>
                <c:pt idx="3">
                  <c:v>Definitely not</c:v>
                </c:pt>
              </c:strCache>
            </c:strRef>
          </c:cat>
          <c:val>
            <c:numRef>
              <c:f>klara_chart!$M$25:$M$28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B-3446-4360-8D67-3BADE0953EAD}"/>
            </c:ext>
          </c:extLst>
        </c:ser>
        <c:ser>
          <c:idx val="12"/>
          <c:order val="12"/>
          <c:tx>
            <c:strRef>
              <c:f>klara_chart!$N$24</c:f>
              <c:strCache>
                <c:ptCount val="1"/>
                <c:pt idx="0">
                  <c:v>Stubborn complainant (N=207)</c:v>
                </c:pt>
              </c:strCache>
            </c:strRef>
          </c:tx>
          <c:spPr>
            <a:solidFill>
              <a:schemeClr val="tx1">
                <a:lumMod val="75000"/>
                <a:lumOff val="2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klara_chart!$N$25:$N$28</c:f>
              <c:numCache>
                <c:formatCode>0%</c:formatCode>
                <c:ptCount val="4"/>
                <c:pt idx="0">
                  <c:v>0.17391304347826086</c:v>
                </c:pt>
                <c:pt idx="1">
                  <c:v>0.29468599033816423</c:v>
                </c:pt>
                <c:pt idx="2">
                  <c:v>0.32850241545893721</c:v>
                </c:pt>
                <c:pt idx="3">
                  <c:v>0.20289855072463769</c:v>
                </c:pt>
              </c:numCache>
            </c:numRef>
          </c:val>
          <c:extLst>
            <c:ext xmlns:c16="http://schemas.microsoft.com/office/drawing/2014/chart" uri="{C3380CC4-5D6E-409C-BE32-E72D297353CC}">
              <c16:uniqueId val="{0000000C-3446-4360-8D67-3BADE0953EAD}"/>
            </c:ext>
          </c:extLst>
        </c:ser>
        <c:ser>
          <c:idx val="13"/>
          <c:order val="13"/>
          <c:tx>
            <c:strRef>
              <c:f>klara_chart!$O$24</c:f>
              <c:strCache>
                <c:ptCount val="1"/>
                <c:pt idx="0">
                  <c:v>doplněk</c:v>
                </c:pt>
              </c:strCache>
            </c:strRef>
          </c:tx>
          <c:spPr>
            <a:solidFill>
              <a:schemeClr val="bg1">
                <a:lumMod val="7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klara_chart!$O$25:$O$28</c:f>
              <c:numCache>
                <c:formatCode>0%</c:formatCode>
                <c:ptCount val="4"/>
                <c:pt idx="0">
                  <c:v>0.82608695652173914</c:v>
                </c:pt>
                <c:pt idx="1">
                  <c:v>0.70531400966183577</c:v>
                </c:pt>
                <c:pt idx="2">
                  <c:v>0.67149758454106279</c:v>
                </c:pt>
                <c:pt idx="3">
                  <c:v>0.79710144927536231</c:v>
                </c:pt>
              </c:numCache>
            </c:numRef>
          </c:val>
          <c:extLst>
            <c:ext xmlns:c16="http://schemas.microsoft.com/office/drawing/2014/chart" uri="{C3380CC4-5D6E-409C-BE32-E72D297353CC}">
              <c16:uniqueId val="{0000000D-3446-4360-8D67-3BADE0953EAD}"/>
            </c:ext>
          </c:extLst>
        </c:ser>
        <c:ser>
          <c:idx val="14"/>
          <c:order val="14"/>
          <c:tx>
            <c:strRef>
              <c:f>klara_chart!$P$24</c:f>
              <c:strCache>
                <c:ptCount val="1"/>
                <c:pt idx="0">
                  <c:v>mezera</c:v>
                </c:pt>
              </c:strCache>
            </c:strRef>
          </c:tx>
          <c:spPr>
            <a:noFill/>
          </c:spPr>
          <c:invertIfNegative val="0"/>
          <c:cat>
            <c:strRef>
              <c:f>klara_chart!$A$25:$A$28</c:f>
              <c:strCache>
                <c:ptCount val="4"/>
                <c:pt idx="0">
                  <c:v>Definitely yes</c:v>
                </c:pt>
                <c:pt idx="1">
                  <c:v>Rather yes</c:v>
                </c:pt>
                <c:pt idx="2">
                  <c:v>Rather not</c:v>
                </c:pt>
                <c:pt idx="3">
                  <c:v>Definitely not</c:v>
                </c:pt>
              </c:strCache>
            </c:strRef>
          </c:cat>
          <c:val>
            <c:numRef>
              <c:f>klara_chart!$P$25:$P$28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E-3446-4360-8D67-3BADE0953EAD}"/>
            </c:ext>
          </c:extLst>
        </c:ser>
        <c:ser>
          <c:idx val="15"/>
          <c:order val="15"/>
          <c:tx>
            <c:strRef>
              <c:f>klara_chart!$Q$24</c:f>
              <c:strCache>
                <c:ptCount val="1"/>
                <c:pt idx="0">
                  <c:v>Tested follower (N=178)</c:v>
                </c:pt>
              </c:strCache>
            </c:strRef>
          </c:tx>
          <c:spPr>
            <a:solidFill>
              <a:schemeClr val="tx1">
                <a:lumMod val="75000"/>
                <a:lumOff val="2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klara_chart!$Q$25:$Q$28</c:f>
              <c:numCache>
                <c:formatCode>0%</c:formatCode>
                <c:ptCount val="4"/>
                <c:pt idx="0">
                  <c:v>0.33707865168539325</c:v>
                </c:pt>
                <c:pt idx="1">
                  <c:v>0.34831460674157305</c:v>
                </c:pt>
                <c:pt idx="2">
                  <c:v>0.2247191011235955</c:v>
                </c:pt>
                <c:pt idx="3">
                  <c:v>8.98876404494382E-2</c:v>
                </c:pt>
              </c:numCache>
            </c:numRef>
          </c:val>
          <c:extLst>
            <c:ext xmlns:c16="http://schemas.microsoft.com/office/drawing/2014/chart" uri="{C3380CC4-5D6E-409C-BE32-E72D297353CC}">
              <c16:uniqueId val="{0000000F-3446-4360-8D67-3BADE0953EAD}"/>
            </c:ext>
          </c:extLst>
        </c:ser>
        <c:ser>
          <c:idx val="16"/>
          <c:order val="16"/>
          <c:tx>
            <c:strRef>
              <c:f>klara_chart!$R$24</c:f>
              <c:strCache>
                <c:ptCount val="1"/>
                <c:pt idx="0">
                  <c:v>doplněk</c:v>
                </c:pt>
              </c:strCache>
            </c:strRef>
          </c:tx>
          <c:spPr>
            <a:solidFill>
              <a:schemeClr val="bg1">
                <a:lumMod val="7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klara_chart!$R$25:$R$28</c:f>
              <c:numCache>
                <c:formatCode>0%</c:formatCode>
                <c:ptCount val="4"/>
                <c:pt idx="0">
                  <c:v>0.66292134831460681</c:v>
                </c:pt>
                <c:pt idx="1">
                  <c:v>0.651685393258427</c:v>
                </c:pt>
                <c:pt idx="2">
                  <c:v>0.7752808988764045</c:v>
                </c:pt>
                <c:pt idx="3">
                  <c:v>0.9101123595505618</c:v>
                </c:pt>
              </c:numCache>
            </c:numRef>
          </c:val>
          <c:extLst>
            <c:ext xmlns:c16="http://schemas.microsoft.com/office/drawing/2014/chart" uri="{C3380CC4-5D6E-409C-BE32-E72D297353CC}">
              <c16:uniqueId val="{00000010-3446-4360-8D67-3BADE0953EAD}"/>
            </c:ext>
          </c:extLst>
        </c:ser>
        <c:dLbls>
          <c:showLegendKey val="0"/>
          <c:showVal val="0"/>
          <c:showCatName val="0"/>
          <c:showSerName val="0"/>
          <c:showPercent val="0"/>
          <c:showBubbleSize val="0"/>
        </c:dLbls>
        <c:gapWidth val="20"/>
        <c:overlap val="100"/>
        <c:axId val="485450712"/>
        <c:axId val="485452280"/>
      </c:barChart>
      <c:catAx>
        <c:axId val="485450712"/>
        <c:scaling>
          <c:orientation val="maxMin"/>
        </c:scaling>
        <c:delete val="0"/>
        <c:axPos val="l"/>
        <c:numFmt formatCode="General" sourceLinked="0"/>
        <c:majorTickMark val="none"/>
        <c:minorTickMark val="none"/>
        <c:tickLblPos val="nextTo"/>
        <c:spPr>
          <a:ln>
            <a:noFill/>
          </a:ln>
        </c:spPr>
        <c:txPr>
          <a:bodyPr/>
          <a:lstStyle/>
          <a:p>
            <a:pPr>
              <a:defRPr sz="1100"/>
            </a:pPr>
            <a:endParaRPr lang="cs-CZ"/>
          </a:p>
        </c:txPr>
        <c:crossAx val="485452280"/>
        <c:crosses val="autoZero"/>
        <c:auto val="1"/>
        <c:lblAlgn val="ctr"/>
        <c:lblOffset val="100"/>
        <c:noMultiLvlLbl val="0"/>
      </c:catAx>
      <c:valAx>
        <c:axId val="485452280"/>
        <c:scaling>
          <c:orientation val="minMax"/>
        </c:scaling>
        <c:delete val="1"/>
        <c:axPos val="t"/>
        <c:numFmt formatCode="0%" sourceLinked="1"/>
        <c:majorTickMark val="out"/>
        <c:minorTickMark val="none"/>
        <c:tickLblPos val="none"/>
        <c:crossAx val="485450712"/>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910355128325586E-2"/>
          <c:y val="6.1948760747182557E-2"/>
          <c:w val="0.95754943583358032"/>
          <c:h val="0.86386483490142019"/>
        </c:manualLayout>
      </c:layout>
      <c:barChart>
        <c:barDir val="col"/>
        <c:grouping val="clustered"/>
        <c:varyColors val="0"/>
        <c:ser>
          <c:idx val="0"/>
          <c:order val="0"/>
          <c:tx>
            <c:strRef>
              <c:f>klara_chart!$D$20</c:f>
              <c:strCache>
                <c:ptCount val="1"/>
                <c:pt idx="0">
                  <c:v>Rezignovaní a odmítající (N=2)</c:v>
                </c:pt>
              </c:strCache>
            </c:strRef>
          </c:tx>
          <c:spPr>
            <a:solidFill>
              <a:schemeClr val="accent1">
                <a:lumMod val="75000"/>
              </a:schemeClr>
            </a:solidFill>
          </c:spPr>
          <c:invertIfNegative val="0"/>
          <c:cat>
            <c:strRef>
              <c:f>klara_chart!$A$21:$C$32</c:f>
              <c:strCache>
                <c:ptCount val="12"/>
                <c:pt idx="0">
                  <c:v>ANO</c:v>
                </c:pt>
                <c:pt idx="1">
                  <c:v>ODS</c:v>
                </c:pt>
                <c:pt idx="2">
                  <c:v>Piráti</c:v>
                </c:pt>
                <c:pt idx="3">
                  <c:v>KSČM</c:v>
                </c:pt>
                <c:pt idx="4">
                  <c:v>SPD</c:v>
                </c:pt>
                <c:pt idx="5">
                  <c:v>ČSSD</c:v>
                </c:pt>
                <c:pt idx="6">
                  <c:v>TOP 09 a STAN</c:v>
                </c:pt>
                <c:pt idx="7">
                  <c:v>KDU-ČSL</c:v>
                </c:pt>
                <c:pt idx="8">
                  <c:v>Svobodní</c:v>
                </c:pt>
                <c:pt idx="9">
                  <c:v>Zelení</c:v>
                </c:pt>
                <c:pt idx="10">
                  <c:v>Other party</c:v>
                </c:pt>
                <c:pt idx="11">
                  <c:v>I do not know</c:v>
                </c:pt>
              </c:strCache>
            </c:strRef>
          </c:cat>
          <c:val>
            <c:numRef>
              <c:f>klara_chart!$D$21:$D$32</c:f>
              <c:numCache>
                <c:formatCode>#,##0</c:formatCode>
                <c:ptCount val="12"/>
                <c:pt idx="0">
                  <c:v>6928.93</c:v>
                </c:pt>
                <c:pt idx="1">
                  <c:v>0</c:v>
                </c:pt>
                <c:pt idx="2">
                  <c:v>0</c:v>
                </c:pt>
                <c:pt idx="3">
                  <c:v>0</c:v>
                </c:pt>
                <c:pt idx="4">
                  <c:v>0</c:v>
                </c:pt>
                <c:pt idx="5">
                  <c:v>0</c:v>
                </c:pt>
                <c:pt idx="6">
                  <c:v>0</c:v>
                </c:pt>
                <c:pt idx="7">
                  <c:v>0</c:v>
                </c:pt>
                <c:pt idx="8">
                  <c:v>0</c:v>
                </c:pt>
                <c:pt idx="9">
                  <c:v>0</c:v>
                </c:pt>
                <c:pt idx="10">
                  <c:v>0</c:v>
                </c:pt>
                <c:pt idx="11">
                  <c:v>6928.93</c:v>
                </c:pt>
              </c:numCache>
            </c:numRef>
          </c:val>
          <c:extLst>
            <c:ext xmlns:c16="http://schemas.microsoft.com/office/drawing/2014/chart" uri="{C3380CC4-5D6E-409C-BE32-E72D297353CC}">
              <c16:uniqueId val="{00000000-768F-47CD-82F0-B3BEA4886315}"/>
            </c:ext>
          </c:extLst>
        </c:ser>
        <c:ser>
          <c:idx val="1"/>
          <c:order val="1"/>
          <c:tx>
            <c:strRef>
              <c:f>klara_chart!$E$20</c:f>
              <c:strCache>
                <c:ptCount val="1"/>
                <c:pt idx="0">
                  <c:v>Užitkáři (N=167)</c:v>
                </c:pt>
              </c:strCache>
            </c:strRef>
          </c:tx>
          <c:spPr>
            <a:solidFill>
              <a:schemeClr val="accent3"/>
            </a:solidFill>
          </c:spPr>
          <c:invertIfNegative val="0"/>
          <c:cat>
            <c:strRef>
              <c:f>klara_chart!$A$21:$C$32</c:f>
              <c:strCache>
                <c:ptCount val="12"/>
                <c:pt idx="0">
                  <c:v>ANO</c:v>
                </c:pt>
                <c:pt idx="1">
                  <c:v>ODS</c:v>
                </c:pt>
                <c:pt idx="2">
                  <c:v>Piráti</c:v>
                </c:pt>
                <c:pt idx="3">
                  <c:v>KSČM</c:v>
                </c:pt>
                <c:pt idx="4">
                  <c:v>SPD</c:v>
                </c:pt>
                <c:pt idx="5">
                  <c:v>ČSSD</c:v>
                </c:pt>
                <c:pt idx="6">
                  <c:v>TOP 09 a STAN</c:v>
                </c:pt>
                <c:pt idx="7">
                  <c:v>KDU-ČSL</c:v>
                </c:pt>
                <c:pt idx="8">
                  <c:v>Svobodní</c:v>
                </c:pt>
                <c:pt idx="9">
                  <c:v>Zelení</c:v>
                </c:pt>
                <c:pt idx="10">
                  <c:v>Other party</c:v>
                </c:pt>
                <c:pt idx="11">
                  <c:v>I do not know</c:v>
                </c:pt>
              </c:strCache>
            </c:strRef>
          </c:cat>
          <c:val>
            <c:numRef>
              <c:f>klara_chart!$E$21:$E$32</c:f>
              <c:numCache>
                <c:formatCode>#,##0</c:formatCode>
                <c:ptCount val="12"/>
                <c:pt idx="0">
                  <c:v>322790.51321585907</c:v>
                </c:pt>
                <c:pt idx="1">
                  <c:v>144225.54845814977</c:v>
                </c:pt>
                <c:pt idx="2">
                  <c:v>89282.482378854635</c:v>
                </c:pt>
                <c:pt idx="3">
                  <c:v>103018.24889867842</c:v>
                </c:pt>
                <c:pt idx="4">
                  <c:v>82414.59911894273</c:v>
                </c:pt>
                <c:pt idx="5">
                  <c:v>82414.59911894273</c:v>
                </c:pt>
                <c:pt idx="6">
                  <c:v>68678.832599118949</c:v>
                </c:pt>
                <c:pt idx="7">
                  <c:v>41207.299559471365</c:v>
                </c:pt>
                <c:pt idx="8">
                  <c:v>27471.53303964758</c:v>
                </c:pt>
                <c:pt idx="9">
                  <c:v>0</c:v>
                </c:pt>
                <c:pt idx="10">
                  <c:v>0</c:v>
                </c:pt>
                <c:pt idx="11">
                  <c:v>185432.84801762115</c:v>
                </c:pt>
              </c:numCache>
            </c:numRef>
          </c:val>
          <c:extLst>
            <c:ext xmlns:c16="http://schemas.microsoft.com/office/drawing/2014/chart" uri="{C3380CC4-5D6E-409C-BE32-E72D297353CC}">
              <c16:uniqueId val="{00000001-768F-47CD-82F0-B3BEA4886315}"/>
            </c:ext>
          </c:extLst>
        </c:ser>
        <c:ser>
          <c:idx val="2"/>
          <c:order val="2"/>
          <c:tx>
            <c:strRef>
              <c:f>klara_chart!$F$20</c:f>
              <c:strCache>
                <c:ptCount val="1"/>
                <c:pt idx="0">
                  <c:v>Mladí liberálové (N=103)</c:v>
                </c:pt>
              </c:strCache>
            </c:strRef>
          </c:tx>
          <c:spPr>
            <a:solidFill>
              <a:schemeClr val="accent4"/>
            </a:solidFill>
          </c:spPr>
          <c:invertIfNegative val="0"/>
          <c:cat>
            <c:strRef>
              <c:f>klara_chart!$A$21:$C$32</c:f>
              <c:strCache>
                <c:ptCount val="12"/>
                <c:pt idx="0">
                  <c:v>ANO</c:v>
                </c:pt>
                <c:pt idx="1">
                  <c:v>ODS</c:v>
                </c:pt>
                <c:pt idx="2">
                  <c:v>Piráti</c:v>
                </c:pt>
                <c:pt idx="3">
                  <c:v>KSČM</c:v>
                </c:pt>
                <c:pt idx="4">
                  <c:v>SPD</c:v>
                </c:pt>
                <c:pt idx="5">
                  <c:v>ČSSD</c:v>
                </c:pt>
                <c:pt idx="6">
                  <c:v>TOP 09 a STAN</c:v>
                </c:pt>
                <c:pt idx="7">
                  <c:v>KDU-ČSL</c:v>
                </c:pt>
                <c:pt idx="8">
                  <c:v>Svobodní</c:v>
                </c:pt>
                <c:pt idx="9">
                  <c:v>Zelení</c:v>
                </c:pt>
                <c:pt idx="10">
                  <c:v>Other party</c:v>
                </c:pt>
                <c:pt idx="11">
                  <c:v>I do not know</c:v>
                </c:pt>
              </c:strCache>
            </c:strRef>
          </c:cat>
          <c:val>
            <c:numRef>
              <c:f>klara_chart!$F$21:$F$32</c:f>
              <c:numCache>
                <c:formatCode>#,##0</c:formatCode>
                <c:ptCount val="12"/>
                <c:pt idx="0">
                  <c:v>48746.24120603015</c:v>
                </c:pt>
                <c:pt idx="1">
                  <c:v>160166.22110552766</c:v>
                </c:pt>
                <c:pt idx="2">
                  <c:v>167129.96984924623</c:v>
                </c:pt>
                <c:pt idx="3">
                  <c:v>34818.743718592967</c:v>
                </c:pt>
                <c:pt idx="4">
                  <c:v>6963.7487437185919</c:v>
                </c:pt>
                <c:pt idx="5">
                  <c:v>62673.738693467341</c:v>
                </c:pt>
                <c:pt idx="6">
                  <c:v>90528.733668341709</c:v>
                </c:pt>
                <c:pt idx="7">
                  <c:v>27854.994974874367</c:v>
                </c:pt>
                <c:pt idx="8">
                  <c:v>13927.497487437184</c:v>
                </c:pt>
                <c:pt idx="9">
                  <c:v>6963.7487437185919</c:v>
                </c:pt>
                <c:pt idx="10">
                  <c:v>6963.7487437185919</c:v>
                </c:pt>
                <c:pt idx="11">
                  <c:v>90528.733668341709</c:v>
                </c:pt>
              </c:numCache>
            </c:numRef>
          </c:val>
          <c:extLst>
            <c:ext xmlns:c16="http://schemas.microsoft.com/office/drawing/2014/chart" uri="{C3380CC4-5D6E-409C-BE32-E72D297353CC}">
              <c16:uniqueId val="{00000002-768F-47CD-82F0-B3BEA4886315}"/>
            </c:ext>
          </c:extLst>
        </c:ser>
        <c:ser>
          <c:idx val="3"/>
          <c:order val="3"/>
          <c:tx>
            <c:strRef>
              <c:f>klara_chart!$G$20</c:f>
              <c:strCache>
                <c:ptCount val="1"/>
                <c:pt idx="0">
                  <c:v>Stárnoucí autoritáři (N=37)</c:v>
                </c:pt>
              </c:strCache>
            </c:strRef>
          </c:tx>
          <c:spPr>
            <a:solidFill>
              <a:schemeClr val="accent5"/>
            </a:solidFill>
          </c:spPr>
          <c:invertIfNegative val="0"/>
          <c:cat>
            <c:strRef>
              <c:f>klara_chart!$A$21:$C$32</c:f>
              <c:strCache>
                <c:ptCount val="12"/>
                <c:pt idx="0">
                  <c:v>ANO</c:v>
                </c:pt>
                <c:pt idx="1">
                  <c:v>ODS</c:v>
                </c:pt>
                <c:pt idx="2">
                  <c:v>Piráti</c:v>
                </c:pt>
                <c:pt idx="3">
                  <c:v>KSČM</c:v>
                </c:pt>
                <c:pt idx="4">
                  <c:v>SPD</c:v>
                </c:pt>
                <c:pt idx="5">
                  <c:v>ČSSD</c:v>
                </c:pt>
                <c:pt idx="6">
                  <c:v>TOP 09 a STAN</c:v>
                </c:pt>
                <c:pt idx="7">
                  <c:v>KDU-ČSL</c:v>
                </c:pt>
                <c:pt idx="8">
                  <c:v>Svobodní</c:v>
                </c:pt>
                <c:pt idx="9">
                  <c:v>Zelení</c:v>
                </c:pt>
                <c:pt idx="10">
                  <c:v>Other party</c:v>
                </c:pt>
                <c:pt idx="11">
                  <c:v>I do not know</c:v>
                </c:pt>
              </c:strCache>
            </c:strRef>
          </c:cat>
          <c:val>
            <c:numRef>
              <c:f>klara_chart!$G$21:$G$32</c:f>
              <c:numCache>
                <c:formatCode>#,##0</c:formatCode>
                <c:ptCount val="12"/>
                <c:pt idx="0">
                  <c:v>84658.052631578947</c:v>
                </c:pt>
                <c:pt idx="1">
                  <c:v>0</c:v>
                </c:pt>
                <c:pt idx="2">
                  <c:v>26048.63157894737</c:v>
                </c:pt>
                <c:pt idx="3">
                  <c:v>19536.473684210527</c:v>
                </c:pt>
                <c:pt idx="4">
                  <c:v>13024.315789473685</c:v>
                </c:pt>
                <c:pt idx="5">
                  <c:v>6512.1578947368425</c:v>
                </c:pt>
                <c:pt idx="6">
                  <c:v>0</c:v>
                </c:pt>
                <c:pt idx="7">
                  <c:v>13024.315789473685</c:v>
                </c:pt>
                <c:pt idx="8">
                  <c:v>13024.315789473685</c:v>
                </c:pt>
                <c:pt idx="9">
                  <c:v>0</c:v>
                </c:pt>
                <c:pt idx="10">
                  <c:v>6512.1578947368425</c:v>
                </c:pt>
                <c:pt idx="11">
                  <c:v>52097.26315789474</c:v>
                </c:pt>
              </c:numCache>
            </c:numRef>
          </c:val>
          <c:extLst>
            <c:ext xmlns:c16="http://schemas.microsoft.com/office/drawing/2014/chart" uri="{C3380CC4-5D6E-409C-BE32-E72D297353CC}">
              <c16:uniqueId val="{00000003-768F-47CD-82F0-B3BEA4886315}"/>
            </c:ext>
          </c:extLst>
        </c:ser>
        <c:ser>
          <c:idx val="4"/>
          <c:order val="4"/>
          <c:tx>
            <c:strRef>
              <c:f>klara_chart!$H$20</c:f>
              <c:strCache>
                <c:ptCount val="1"/>
                <c:pt idx="0">
                  <c:v>Obránci (N=36)</c:v>
                </c:pt>
              </c:strCache>
            </c:strRef>
          </c:tx>
          <c:spPr>
            <a:solidFill>
              <a:schemeClr val="accent6"/>
            </a:solidFill>
          </c:spPr>
          <c:invertIfNegative val="0"/>
          <c:cat>
            <c:strRef>
              <c:f>klara_chart!$A$21:$C$32</c:f>
              <c:strCache>
                <c:ptCount val="12"/>
                <c:pt idx="0">
                  <c:v>ANO</c:v>
                </c:pt>
                <c:pt idx="1">
                  <c:v>ODS</c:v>
                </c:pt>
                <c:pt idx="2">
                  <c:v>Piráti</c:v>
                </c:pt>
                <c:pt idx="3">
                  <c:v>KSČM</c:v>
                </c:pt>
                <c:pt idx="4">
                  <c:v>SPD</c:v>
                </c:pt>
                <c:pt idx="5">
                  <c:v>ČSSD</c:v>
                </c:pt>
                <c:pt idx="6">
                  <c:v>TOP 09 a STAN</c:v>
                </c:pt>
                <c:pt idx="7">
                  <c:v>KDU-ČSL</c:v>
                </c:pt>
                <c:pt idx="8">
                  <c:v>Svobodní</c:v>
                </c:pt>
                <c:pt idx="9">
                  <c:v>Zelení</c:v>
                </c:pt>
                <c:pt idx="10">
                  <c:v>Other party</c:v>
                </c:pt>
                <c:pt idx="11">
                  <c:v>I do not know</c:v>
                </c:pt>
              </c:strCache>
            </c:strRef>
          </c:cat>
          <c:val>
            <c:numRef>
              <c:f>klara_chart!$H$21:$H$32</c:f>
              <c:numCache>
                <c:formatCode>#,##0</c:formatCode>
                <c:ptCount val="12"/>
                <c:pt idx="0">
                  <c:v>53556.946859903379</c:v>
                </c:pt>
                <c:pt idx="1">
                  <c:v>0</c:v>
                </c:pt>
                <c:pt idx="2">
                  <c:v>13389.236714975845</c:v>
                </c:pt>
                <c:pt idx="3">
                  <c:v>20083.855072463768</c:v>
                </c:pt>
                <c:pt idx="4">
                  <c:v>80335.420289855072</c:v>
                </c:pt>
                <c:pt idx="5">
                  <c:v>6694.6183574879224</c:v>
                </c:pt>
                <c:pt idx="6">
                  <c:v>0</c:v>
                </c:pt>
                <c:pt idx="7">
                  <c:v>0</c:v>
                </c:pt>
                <c:pt idx="8">
                  <c:v>0</c:v>
                </c:pt>
                <c:pt idx="9">
                  <c:v>0</c:v>
                </c:pt>
                <c:pt idx="10">
                  <c:v>0</c:v>
                </c:pt>
                <c:pt idx="11">
                  <c:v>66946.183574879236</c:v>
                </c:pt>
              </c:numCache>
            </c:numRef>
          </c:val>
          <c:extLst>
            <c:ext xmlns:c16="http://schemas.microsoft.com/office/drawing/2014/chart" uri="{C3380CC4-5D6E-409C-BE32-E72D297353CC}">
              <c16:uniqueId val="{00000004-768F-47CD-82F0-B3BEA4886315}"/>
            </c:ext>
          </c:extLst>
        </c:ser>
        <c:ser>
          <c:idx val="5"/>
          <c:order val="5"/>
          <c:tx>
            <c:strRef>
              <c:f>klara_chart!$I$20</c:f>
              <c:strCache>
                <c:ptCount val="1"/>
                <c:pt idx="0">
                  <c:v>Solidární slabí (N=60)</c:v>
                </c:pt>
              </c:strCache>
            </c:strRef>
          </c:tx>
          <c:spPr>
            <a:solidFill>
              <a:srgbClr val="7030A0"/>
            </a:solidFill>
          </c:spPr>
          <c:invertIfNegative val="0"/>
          <c:cat>
            <c:strRef>
              <c:f>klara_chart!$A$21:$C$32</c:f>
              <c:strCache>
                <c:ptCount val="12"/>
                <c:pt idx="0">
                  <c:v>ANO</c:v>
                </c:pt>
                <c:pt idx="1">
                  <c:v>ODS</c:v>
                </c:pt>
                <c:pt idx="2">
                  <c:v>Piráti</c:v>
                </c:pt>
                <c:pt idx="3">
                  <c:v>KSČM</c:v>
                </c:pt>
                <c:pt idx="4">
                  <c:v>SPD</c:v>
                </c:pt>
                <c:pt idx="5">
                  <c:v>ČSSD</c:v>
                </c:pt>
                <c:pt idx="6">
                  <c:v>TOP 09 a STAN</c:v>
                </c:pt>
                <c:pt idx="7">
                  <c:v>KDU-ČSL</c:v>
                </c:pt>
                <c:pt idx="8">
                  <c:v>Svobodní</c:v>
                </c:pt>
                <c:pt idx="9">
                  <c:v>Zelení</c:v>
                </c:pt>
                <c:pt idx="10">
                  <c:v>Other party</c:v>
                </c:pt>
                <c:pt idx="11">
                  <c:v>I do not know</c:v>
                </c:pt>
              </c:strCache>
            </c:strRef>
          </c:cat>
          <c:val>
            <c:numRef>
              <c:f>klara_chart!$I$21:$I$32</c:f>
              <c:numCache>
                <c:formatCode>#,##0</c:formatCode>
                <c:ptCount val="12"/>
                <c:pt idx="0">
                  <c:v>115806.57865168538</c:v>
                </c:pt>
                <c:pt idx="1">
                  <c:v>40872.910112359554</c:v>
                </c:pt>
                <c:pt idx="2">
                  <c:v>40872.910112359554</c:v>
                </c:pt>
                <c:pt idx="3">
                  <c:v>34060.758426966291</c:v>
                </c:pt>
                <c:pt idx="4">
                  <c:v>13624.303370786516</c:v>
                </c:pt>
                <c:pt idx="5">
                  <c:v>40872.910112359554</c:v>
                </c:pt>
                <c:pt idx="6">
                  <c:v>27248.606741573032</c:v>
                </c:pt>
                <c:pt idx="7">
                  <c:v>6812.151685393258</c:v>
                </c:pt>
                <c:pt idx="8">
                  <c:v>0</c:v>
                </c:pt>
                <c:pt idx="9">
                  <c:v>0</c:v>
                </c:pt>
                <c:pt idx="10">
                  <c:v>6812.151685393258</c:v>
                </c:pt>
                <c:pt idx="11">
                  <c:v>88557.971910112363</c:v>
                </c:pt>
              </c:numCache>
            </c:numRef>
          </c:val>
          <c:extLst>
            <c:ext xmlns:c16="http://schemas.microsoft.com/office/drawing/2014/chart" uri="{C3380CC4-5D6E-409C-BE32-E72D297353CC}">
              <c16:uniqueId val="{00000005-768F-47CD-82F0-B3BEA4886315}"/>
            </c:ext>
          </c:extLst>
        </c:ser>
        <c:dLbls>
          <c:showLegendKey val="0"/>
          <c:showVal val="0"/>
          <c:showCatName val="0"/>
          <c:showSerName val="0"/>
          <c:showPercent val="0"/>
          <c:showBubbleSize val="0"/>
        </c:dLbls>
        <c:gapWidth val="20"/>
        <c:axId val="491279736"/>
        <c:axId val="491273856"/>
      </c:barChart>
      <c:catAx>
        <c:axId val="491279736"/>
        <c:scaling>
          <c:orientation val="minMax"/>
        </c:scaling>
        <c:delete val="0"/>
        <c:axPos val="b"/>
        <c:numFmt formatCode="General" sourceLinked="0"/>
        <c:majorTickMark val="none"/>
        <c:minorTickMark val="none"/>
        <c:tickLblPos val="nextTo"/>
        <c:spPr>
          <a:ln>
            <a:noFill/>
          </a:ln>
        </c:spPr>
        <c:txPr>
          <a:bodyPr/>
          <a:lstStyle/>
          <a:p>
            <a:pPr>
              <a:defRPr sz="1050"/>
            </a:pPr>
            <a:endParaRPr lang="cs-CZ"/>
          </a:p>
        </c:txPr>
        <c:crossAx val="491273856"/>
        <c:crosses val="autoZero"/>
        <c:auto val="1"/>
        <c:lblAlgn val="ctr"/>
        <c:lblOffset val="100"/>
        <c:noMultiLvlLbl val="0"/>
      </c:catAx>
      <c:valAx>
        <c:axId val="491273856"/>
        <c:scaling>
          <c:orientation val="minMax"/>
          <c:max val="700000"/>
        </c:scaling>
        <c:delete val="0"/>
        <c:axPos val="l"/>
        <c:majorGridlines/>
        <c:numFmt formatCode="#,##0" sourceLinked="1"/>
        <c:majorTickMark val="out"/>
        <c:minorTickMark val="none"/>
        <c:tickLblPos val="nextTo"/>
        <c:crossAx val="491279736"/>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31370269861948"/>
          <c:y val="0.11808417328189415"/>
          <c:w val="0.67313747673469371"/>
          <c:h val="0.76646541146587599"/>
        </c:manualLayout>
      </c:layout>
      <c:radarChart>
        <c:radarStyle val="marker"/>
        <c:varyColors val="0"/>
        <c:ser>
          <c:idx val="2"/>
          <c:order val="0"/>
          <c:tx>
            <c:strRef>
              <c:f>bar_chart!$B$25</c:f>
              <c:strCache>
                <c:ptCount val="1"/>
                <c:pt idx="0">
                  <c:v>Total</c:v>
                </c:pt>
              </c:strCache>
            </c:strRef>
          </c:tx>
          <c:spPr>
            <a:ln>
              <a:solidFill>
                <a:schemeClr val="tx1"/>
              </a:solidFill>
              <a:prstDash val="dash"/>
            </a:ln>
          </c:spPr>
          <c:marker>
            <c:symbol val="none"/>
          </c:marker>
          <c:dLbls>
            <c:delete val="1"/>
          </c:dLbls>
          <c:cat>
            <c:strRef>
              <c:f>bar_chart!$A$26:$A$30</c:f>
              <c:strCache>
                <c:ptCount val="5"/>
                <c:pt idx="0">
                  <c:v>Globalization (in favour)</c:v>
                </c:pt>
                <c:pt idx="1">
                  <c:v>Immigration (threatens)</c:v>
                </c:pt>
                <c:pt idx="2">
                  <c:v>Abroad (in favour)</c:v>
                </c:pt>
                <c:pt idx="3">
                  <c:v>Nationalism</c:v>
                </c:pt>
                <c:pt idx="4">
                  <c:v>Interest in politics</c:v>
                </c:pt>
              </c:strCache>
            </c:strRef>
          </c:cat>
          <c:val>
            <c:numRef>
              <c:f>bar_chart!$B$26:$B$30</c:f>
              <c:numCache>
                <c:formatCode>0.00</c:formatCode>
                <c:ptCount val="5"/>
                <c:pt idx="0">
                  <c:v>2.0716969999999999</c:v>
                </c:pt>
                <c:pt idx="1">
                  <c:v>2.9082340000000002</c:v>
                </c:pt>
                <c:pt idx="2">
                  <c:v>2.7177980000000002</c:v>
                </c:pt>
                <c:pt idx="3">
                  <c:v>2.8732540000000002</c:v>
                </c:pt>
                <c:pt idx="4">
                  <c:v>3.2029190000000001</c:v>
                </c:pt>
              </c:numCache>
            </c:numRef>
          </c:val>
          <c:extLst>
            <c:ext xmlns:c16="http://schemas.microsoft.com/office/drawing/2014/chart" uri="{C3380CC4-5D6E-409C-BE32-E72D297353CC}">
              <c16:uniqueId val="{00000000-3B48-45FE-A81D-D3E749341A29}"/>
            </c:ext>
          </c:extLst>
        </c:ser>
        <c:ser>
          <c:idx val="3"/>
          <c:order val="1"/>
          <c:tx>
            <c:strRef>
              <c:f>bar_chart!$C$25</c:f>
              <c:strCache>
                <c:ptCount val="1"/>
                <c:pt idx="0">
                  <c:v>Rezignovaný a odmítající</c:v>
                </c:pt>
              </c:strCache>
            </c:strRef>
          </c:tx>
          <c:spPr>
            <a:ln w="15875">
              <a:solidFill>
                <a:schemeClr val="accent1"/>
              </a:solidFill>
            </a:ln>
          </c:spPr>
          <c:marker>
            <c:symbol val="none"/>
          </c:marker>
          <c:dLbls>
            <c:delete val="1"/>
          </c:dLbls>
          <c:cat>
            <c:strRef>
              <c:f>bar_chart!$A$26:$A$30</c:f>
              <c:strCache>
                <c:ptCount val="5"/>
                <c:pt idx="0">
                  <c:v>Globalization (in favour)</c:v>
                </c:pt>
                <c:pt idx="1">
                  <c:v>Immigration (threatens)</c:v>
                </c:pt>
                <c:pt idx="2">
                  <c:v>Abroad (in favour)</c:v>
                </c:pt>
                <c:pt idx="3">
                  <c:v>Nationalism</c:v>
                </c:pt>
                <c:pt idx="4">
                  <c:v>Interest in politics</c:v>
                </c:pt>
              </c:strCache>
            </c:strRef>
          </c:cat>
          <c:val>
            <c:numRef>
              <c:f>bar_chart!$C$26:$C$30</c:f>
              <c:numCache>
                <c:formatCode>0.00</c:formatCode>
                <c:ptCount val="5"/>
                <c:pt idx="0">
                  <c:v>1.793979</c:v>
                </c:pt>
                <c:pt idx="1">
                  <c:v>3.2798600000000002</c:v>
                </c:pt>
                <c:pt idx="2">
                  <c:v>2.156399</c:v>
                </c:pt>
                <c:pt idx="3">
                  <c:v>3.127167</c:v>
                </c:pt>
                <c:pt idx="4">
                  <c:v>1.7541580000000001</c:v>
                </c:pt>
              </c:numCache>
            </c:numRef>
          </c:val>
          <c:extLst>
            <c:ext xmlns:c16="http://schemas.microsoft.com/office/drawing/2014/chart" uri="{C3380CC4-5D6E-409C-BE32-E72D297353CC}">
              <c16:uniqueId val="{00000001-3B48-45FE-A81D-D3E749341A29}"/>
            </c:ext>
          </c:extLst>
        </c:ser>
        <c:ser>
          <c:idx val="0"/>
          <c:order val="2"/>
          <c:tx>
            <c:strRef>
              <c:f>bar_chart!$D$25</c:f>
              <c:strCache>
                <c:ptCount val="1"/>
                <c:pt idx="0">
                  <c:v>Užitkář</c:v>
                </c:pt>
              </c:strCache>
            </c:strRef>
          </c:tx>
          <c:spPr>
            <a:ln w="15875">
              <a:solidFill>
                <a:schemeClr val="accent3">
                  <a:lumMod val="75000"/>
                </a:schemeClr>
              </a:solidFill>
            </a:ln>
          </c:spPr>
          <c:marker>
            <c:symbol val="none"/>
          </c:marker>
          <c:dLbls>
            <c:delete val="1"/>
          </c:dLbls>
          <c:cat>
            <c:strRef>
              <c:f>bar_chart!$A$26:$A$30</c:f>
              <c:strCache>
                <c:ptCount val="5"/>
                <c:pt idx="0">
                  <c:v>Globalization (in favour)</c:v>
                </c:pt>
                <c:pt idx="1">
                  <c:v>Immigration (threatens)</c:v>
                </c:pt>
                <c:pt idx="2">
                  <c:v>Abroad (in favour)</c:v>
                </c:pt>
                <c:pt idx="3">
                  <c:v>Nationalism</c:v>
                </c:pt>
                <c:pt idx="4">
                  <c:v>Interest in politics</c:v>
                </c:pt>
              </c:strCache>
            </c:strRef>
          </c:cat>
          <c:val>
            <c:numRef>
              <c:f>bar_chart!$D$26:$D$30</c:f>
              <c:numCache>
                <c:formatCode>0.00</c:formatCode>
                <c:ptCount val="5"/>
                <c:pt idx="0">
                  <c:v>2.1298569999999999</c:v>
                </c:pt>
                <c:pt idx="1">
                  <c:v>2.883724</c:v>
                </c:pt>
                <c:pt idx="2">
                  <c:v>2.697727</c:v>
                </c:pt>
                <c:pt idx="3">
                  <c:v>2.858803</c:v>
                </c:pt>
                <c:pt idx="4">
                  <c:v>3.5031349999999999</c:v>
                </c:pt>
              </c:numCache>
            </c:numRef>
          </c:val>
          <c:extLst>
            <c:ext xmlns:c16="http://schemas.microsoft.com/office/drawing/2014/chart" uri="{C3380CC4-5D6E-409C-BE32-E72D297353CC}">
              <c16:uniqueId val="{00000000-D661-468B-8A11-C0B480FDFC3E}"/>
            </c:ext>
          </c:extLst>
        </c:ser>
        <c:ser>
          <c:idx val="1"/>
          <c:order val="3"/>
          <c:tx>
            <c:strRef>
              <c:f>bar_chart!$E$25</c:f>
              <c:strCache>
                <c:ptCount val="1"/>
                <c:pt idx="0">
                  <c:v>Mladý liberál</c:v>
                </c:pt>
              </c:strCache>
            </c:strRef>
          </c:tx>
          <c:spPr>
            <a:ln w="22225">
              <a:solidFill>
                <a:schemeClr val="accent4"/>
              </a:solidFill>
            </a:ln>
          </c:spPr>
          <c:marker>
            <c:symbol val="none"/>
          </c:marker>
          <c:dLbls>
            <c:delete val="1"/>
          </c:dLbls>
          <c:cat>
            <c:strRef>
              <c:f>bar_chart!$A$26:$A$30</c:f>
              <c:strCache>
                <c:ptCount val="5"/>
                <c:pt idx="0">
                  <c:v>Globalization (in favour)</c:v>
                </c:pt>
                <c:pt idx="1">
                  <c:v>Immigration (threatens)</c:v>
                </c:pt>
                <c:pt idx="2">
                  <c:v>Abroad (in favour)</c:v>
                </c:pt>
                <c:pt idx="3">
                  <c:v>Nationalism</c:v>
                </c:pt>
                <c:pt idx="4">
                  <c:v>Interest in politics</c:v>
                </c:pt>
              </c:strCache>
            </c:strRef>
          </c:cat>
          <c:val>
            <c:numRef>
              <c:f>bar_chart!$E$26:$E$30</c:f>
              <c:numCache>
                <c:formatCode>0.00</c:formatCode>
                <c:ptCount val="5"/>
                <c:pt idx="0">
                  <c:v>2.4303119999999998</c:v>
                </c:pt>
                <c:pt idx="1">
                  <c:v>1.90072</c:v>
                </c:pt>
                <c:pt idx="2">
                  <c:v>3.3269039999999999</c:v>
                </c:pt>
                <c:pt idx="3">
                  <c:v>2.158601</c:v>
                </c:pt>
                <c:pt idx="4">
                  <c:v>3.6436920000000002</c:v>
                </c:pt>
              </c:numCache>
            </c:numRef>
          </c:val>
          <c:extLst>
            <c:ext xmlns:c16="http://schemas.microsoft.com/office/drawing/2014/chart" uri="{C3380CC4-5D6E-409C-BE32-E72D297353CC}">
              <c16:uniqueId val="{00000001-D661-468B-8A11-C0B480FDFC3E}"/>
            </c:ext>
          </c:extLst>
        </c:ser>
        <c:ser>
          <c:idx val="4"/>
          <c:order val="4"/>
          <c:tx>
            <c:strRef>
              <c:f>bar_chart!$F$25</c:f>
              <c:strCache>
                <c:ptCount val="1"/>
                <c:pt idx="0">
                  <c:v>Stárnoucí autoritář</c:v>
                </c:pt>
              </c:strCache>
            </c:strRef>
          </c:tx>
          <c:spPr>
            <a:ln w="15875"/>
          </c:spPr>
          <c:marker>
            <c:symbol val="none"/>
          </c:marker>
          <c:dLbls>
            <c:delete val="1"/>
          </c:dLbls>
          <c:cat>
            <c:strRef>
              <c:f>bar_chart!$A$26:$A$30</c:f>
              <c:strCache>
                <c:ptCount val="5"/>
                <c:pt idx="0">
                  <c:v>Globalization (in favour)</c:v>
                </c:pt>
                <c:pt idx="1">
                  <c:v>Immigration (threatens)</c:v>
                </c:pt>
                <c:pt idx="2">
                  <c:v>Abroad (in favour)</c:v>
                </c:pt>
                <c:pt idx="3">
                  <c:v>Nationalism</c:v>
                </c:pt>
                <c:pt idx="4">
                  <c:v>Interest in politics</c:v>
                </c:pt>
              </c:strCache>
            </c:strRef>
          </c:cat>
          <c:val>
            <c:numRef>
              <c:f>bar_chart!$F$26:$F$30</c:f>
              <c:numCache>
                <c:formatCode>0.00</c:formatCode>
                <c:ptCount val="5"/>
                <c:pt idx="0">
                  <c:v>1.9239820000000001</c:v>
                </c:pt>
                <c:pt idx="1">
                  <c:v>3.455193</c:v>
                </c:pt>
                <c:pt idx="2">
                  <c:v>3.1164559999999999</c:v>
                </c:pt>
                <c:pt idx="3">
                  <c:v>3.4464139999999999</c:v>
                </c:pt>
                <c:pt idx="4">
                  <c:v>2.9279500000000001</c:v>
                </c:pt>
              </c:numCache>
            </c:numRef>
          </c:val>
          <c:extLst>
            <c:ext xmlns:c16="http://schemas.microsoft.com/office/drawing/2014/chart" uri="{C3380CC4-5D6E-409C-BE32-E72D297353CC}">
              <c16:uniqueId val="{00000002-D661-468B-8A11-C0B480FDFC3E}"/>
            </c:ext>
          </c:extLst>
        </c:ser>
        <c:ser>
          <c:idx val="5"/>
          <c:order val="5"/>
          <c:tx>
            <c:strRef>
              <c:f>bar_chart!$G$25</c:f>
              <c:strCache>
                <c:ptCount val="1"/>
                <c:pt idx="0">
                  <c:v>Obránce</c:v>
                </c:pt>
              </c:strCache>
            </c:strRef>
          </c:tx>
          <c:spPr>
            <a:ln w="15875"/>
          </c:spPr>
          <c:marker>
            <c:symbol val="none"/>
          </c:marker>
          <c:dLbls>
            <c:delete val="1"/>
          </c:dLbls>
          <c:cat>
            <c:strRef>
              <c:f>bar_chart!$A$26:$A$30</c:f>
              <c:strCache>
                <c:ptCount val="5"/>
                <c:pt idx="0">
                  <c:v>Globalization (in favour)</c:v>
                </c:pt>
                <c:pt idx="1">
                  <c:v>Immigration (threatens)</c:v>
                </c:pt>
                <c:pt idx="2">
                  <c:v>Abroad (in favour)</c:v>
                </c:pt>
                <c:pt idx="3">
                  <c:v>Nationalism</c:v>
                </c:pt>
                <c:pt idx="4">
                  <c:v>Interest in politics</c:v>
                </c:pt>
              </c:strCache>
            </c:strRef>
          </c:cat>
          <c:val>
            <c:numRef>
              <c:f>bar_chart!$G$26:$G$30</c:f>
              <c:numCache>
                <c:formatCode>0.00</c:formatCode>
                <c:ptCount val="5"/>
                <c:pt idx="0">
                  <c:v>1.7888790000000001</c:v>
                </c:pt>
                <c:pt idx="1">
                  <c:v>3.6262430000000001</c:v>
                </c:pt>
                <c:pt idx="2">
                  <c:v>2.0500449999999999</c:v>
                </c:pt>
                <c:pt idx="3">
                  <c:v>3.2821289999999999</c:v>
                </c:pt>
                <c:pt idx="4">
                  <c:v>2.8932169999999999</c:v>
                </c:pt>
              </c:numCache>
            </c:numRef>
          </c:val>
          <c:extLst>
            <c:ext xmlns:c16="http://schemas.microsoft.com/office/drawing/2014/chart" uri="{C3380CC4-5D6E-409C-BE32-E72D297353CC}">
              <c16:uniqueId val="{00000003-D661-468B-8A11-C0B480FDFC3E}"/>
            </c:ext>
          </c:extLst>
        </c:ser>
        <c:ser>
          <c:idx val="6"/>
          <c:order val="6"/>
          <c:tx>
            <c:strRef>
              <c:f>bar_chart!$H$25</c:f>
              <c:strCache>
                <c:ptCount val="1"/>
                <c:pt idx="0">
                  <c:v>Solidární slabí</c:v>
                </c:pt>
              </c:strCache>
            </c:strRef>
          </c:tx>
          <c:spPr>
            <a:ln w="15875">
              <a:solidFill>
                <a:srgbClr val="7030A0"/>
              </a:solidFill>
            </a:ln>
          </c:spPr>
          <c:marker>
            <c:symbol val="none"/>
          </c:marker>
          <c:dLbls>
            <c:delete val="1"/>
          </c:dLbls>
          <c:cat>
            <c:strRef>
              <c:f>bar_chart!$A$26:$A$30</c:f>
              <c:strCache>
                <c:ptCount val="5"/>
                <c:pt idx="0">
                  <c:v>Globalization (in favour)</c:v>
                </c:pt>
                <c:pt idx="1">
                  <c:v>Immigration (threatens)</c:v>
                </c:pt>
                <c:pt idx="2">
                  <c:v>Abroad (in favour)</c:v>
                </c:pt>
                <c:pt idx="3">
                  <c:v>Nationalism</c:v>
                </c:pt>
                <c:pt idx="4">
                  <c:v>Interest in politics</c:v>
                </c:pt>
              </c:strCache>
            </c:strRef>
          </c:cat>
          <c:val>
            <c:numRef>
              <c:f>bar_chart!$H$26:$H$30</c:f>
              <c:numCache>
                <c:formatCode>0.00</c:formatCode>
                <c:ptCount val="5"/>
                <c:pt idx="0">
                  <c:v>2.1304240000000001</c:v>
                </c:pt>
                <c:pt idx="1">
                  <c:v>2.6374119999999999</c:v>
                </c:pt>
                <c:pt idx="2">
                  <c:v>2.867772</c:v>
                </c:pt>
                <c:pt idx="3">
                  <c:v>2.6465610000000002</c:v>
                </c:pt>
                <c:pt idx="4">
                  <c:v>3.3204630000000002</c:v>
                </c:pt>
              </c:numCache>
            </c:numRef>
          </c:val>
          <c:extLst>
            <c:ext xmlns:c16="http://schemas.microsoft.com/office/drawing/2014/chart" uri="{C3380CC4-5D6E-409C-BE32-E72D297353CC}">
              <c16:uniqueId val="{00000004-D661-468B-8A11-C0B480FDFC3E}"/>
            </c:ext>
          </c:extLst>
        </c:ser>
        <c:dLbls>
          <c:showLegendKey val="0"/>
          <c:showVal val="1"/>
          <c:showCatName val="0"/>
          <c:showSerName val="0"/>
          <c:showPercent val="0"/>
          <c:showBubbleSize val="0"/>
        </c:dLbls>
        <c:axId val="487220448"/>
        <c:axId val="303543472"/>
      </c:radarChart>
      <c:catAx>
        <c:axId val="487220448"/>
        <c:scaling>
          <c:orientation val="minMax"/>
        </c:scaling>
        <c:delete val="0"/>
        <c:axPos val="b"/>
        <c:majorGridlines/>
        <c:numFmt formatCode="General" sourceLinked="1"/>
        <c:majorTickMark val="out"/>
        <c:minorTickMark val="none"/>
        <c:tickLblPos val="nextTo"/>
        <c:spPr>
          <a:ln>
            <a:noFill/>
          </a:ln>
        </c:spPr>
        <c:txPr>
          <a:bodyPr/>
          <a:lstStyle/>
          <a:p>
            <a:pPr>
              <a:defRPr sz="1100"/>
            </a:pPr>
            <a:endParaRPr lang="cs-CZ"/>
          </a:p>
        </c:txPr>
        <c:crossAx val="303543472"/>
        <c:crosses val="autoZero"/>
        <c:auto val="1"/>
        <c:lblAlgn val="ctr"/>
        <c:lblOffset val="100"/>
        <c:noMultiLvlLbl val="0"/>
      </c:catAx>
      <c:valAx>
        <c:axId val="303543472"/>
        <c:scaling>
          <c:orientation val="minMax"/>
          <c:max val="4"/>
          <c:min val="0"/>
        </c:scaling>
        <c:delete val="1"/>
        <c:axPos val="l"/>
        <c:majorGridlines>
          <c:spPr>
            <a:ln>
              <a:solidFill>
                <a:schemeClr val="bg1">
                  <a:lumMod val="85000"/>
                </a:schemeClr>
              </a:solidFill>
            </a:ln>
          </c:spPr>
        </c:majorGridlines>
        <c:numFmt formatCode="0.00" sourceLinked="1"/>
        <c:majorTickMark val="out"/>
        <c:minorTickMark val="none"/>
        <c:tickLblPos val="nextTo"/>
        <c:crossAx val="487220448"/>
        <c:crosses val="max"/>
        <c:crossBetween val="between"/>
        <c:majorUnit val="1"/>
        <c:minorUnit val="0.5"/>
      </c:val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910355128325586E-2"/>
          <c:y val="6.1948760747182557E-2"/>
          <c:w val="0.95754943583358032"/>
          <c:h val="0.86386483490142019"/>
        </c:manualLayout>
      </c:layout>
      <c:barChart>
        <c:barDir val="col"/>
        <c:grouping val="clustered"/>
        <c:varyColors val="0"/>
        <c:ser>
          <c:idx val="0"/>
          <c:order val="0"/>
          <c:tx>
            <c:strRef>
              <c:f>klara_chart!$D$20</c:f>
              <c:strCache>
                <c:ptCount val="1"/>
                <c:pt idx="0">
                  <c:v>Rezignovaní a odmítající (N=18)</c:v>
                </c:pt>
              </c:strCache>
            </c:strRef>
          </c:tx>
          <c:spPr>
            <a:solidFill>
              <a:schemeClr val="accent1">
                <a:lumMod val="75000"/>
              </a:schemeClr>
            </a:solidFill>
          </c:spPr>
          <c:invertIfNegative val="0"/>
          <c:cat>
            <c:strRef>
              <c:f>klara_chart!$A$21:$C$32</c:f>
              <c:strCache>
                <c:ptCount val="12"/>
                <c:pt idx="0">
                  <c:v>ANO</c:v>
                </c:pt>
                <c:pt idx="1">
                  <c:v>Piráti</c:v>
                </c:pt>
                <c:pt idx="2">
                  <c:v>ODS</c:v>
                </c:pt>
                <c:pt idx="3">
                  <c:v>SPD</c:v>
                </c:pt>
                <c:pt idx="4">
                  <c:v>KSČM</c:v>
                </c:pt>
                <c:pt idx="5">
                  <c:v>TOP 09 a STAN</c:v>
                </c:pt>
                <c:pt idx="6">
                  <c:v>ČSSD</c:v>
                </c:pt>
                <c:pt idx="7">
                  <c:v>KDU-ČSL</c:v>
                </c:pt>
                <c:pt idx="8">
                  <c:v>Svobodní</c:v>
                </c:pt>
                <c:pt idx="9">
                  <c:v>Zelení</c:v>
                </c:pt>
                <c:pt idx="10">
                  <c:v>Other party</c:v>
                </c:pt>
                <c:pt idx="11">
                  <c:v>I do not know</c:v>
                </c:pt>
              </c:strCache>
            </c:strRef>
          </c:cat>
          <c:val>
            <c:numRef>
              <c:f>klara_chart!$D$21:$D$32</c:f>
              <c:numCache>
                <c:formatCode>#,##0</c:formatCode>
                <c:ptCount val="12"/>
                <c:pt idx="0">
                  <c:v>32719.947222222218</c:v>
                </c:pt>
                <c:pt idx="1">
                  <c:v>0</c:v>
                </c:pt>
                <c:pt idx="2">
                  <c:v>6543.9894444444435</c:v>
                </c:pt>
                <c:pt idx="3">
                  <c:v>6543.9894444444435</c:v>
                </c:pt>
                <c:pt idx="4">
                  <c:v>6543.9894444444435</c:v>
                </c:pt>
                <c:pt idx="5">
                  <c:v>0</c:v>
                </c:pt>
                <c:pt idx="6">
                  <c:v>0</c:v>
                </c:pt>
                <c:pt idx="7">
                  <c:v>0</c:v>
                </c:pt>
                <c:pt idx="8">
                  <c:v>0</c:v>
                </c:pt>
                <c:pt idx="9">
                  <c:v>19631.968333333331</c:v>
                </c:pt>
                <c:pt idx="10">
                  <c:v>0</c:v>
                </c:pt>
                <c:pt idx="11">
                  <c:v>45807.926111111105</c:v>
                </c:pt>
              </c:numCache>
            </c:numRef>
          </c:val>
          <c:extLst>
            <c:ext xmlns:c16="http://schemas.microsoft.com/office/drawing/2014/chart" uri="{C3380CC4-5D6E-409C-BE32-E72D297353CC}">
              <c16:uniqueId val="{00000000-768F-47CD-82F0-B3BEA4886315}"/>
            </c:ext>
          </c:extLst>
        </c:ser>
        <c:ser>
          <c:idx val="1"/>
          <c:order val="1"/>
          <c:tx>
            <c:strRef>
              <c:f>klara_chart!$E$20</c:f>
              <c:strCache>
                <c:ptCount val="1"/>
                <c:pt idx="0">
                  <c:v>Užitkáři (N=343)</c:v>
                </c:pt>
              </c:strCache>
            </c:strRef>
          </c:tx>
          <c:spPr>
            <a:solidFill>
              <a:schemeClr val="accent3"/>
            </a:solidFill>
          </c:spPr>
          <c:invertIfNegative val="0"/>
          <c:cat>
            <c:strRef>
              <c:f>klara_chart!$A$21:$C$32</c:f>
              <c:strCache>
                <c:ptCount val="12"/>
                <c:pt idx="0">
                  <c:v>ANO</c:v>
                </c:pt>
                <c:pt idx="1">
                  <c:v>Piráti</c:v>
                </c:pt>
                <c:pt idx="2">
                  <c:v>ODS</c:v>
                </c:pt>
                <c:pt idx="3">
                  <c:v>SPD</c:v>
                </c:pt>
                <c:pt idx="4">
                  <c:v>KSČM</c:v>
                </c:pt>
                <c:pt idx="5">
                  <c:v>TOP 09 a STAN</c:v>
                </c:pt>
                <c:pt idx="6">
                  <c:v>ČSSD</c:v>
                </c:pt>
                <c:pt idx="7">
                  <c:v>KDU-ČSL</c:v>
                </c:pt>
                <c:pt idx="8">
                  <c:v>Svobodní</c:v>
                </c:pt>
                <c:pt idx="9">
                  <c:v>Zelení</c:v>
                </c:pt>
                <c:pt idx="10">
                  <c:v>Other party</c:v>
                </c:pt>
                <c:pt idx="11">
                  <c:v>I do not know</c:v>
                </c:pt>
              </c:strCache>
            </c:strRef>
          </c:cat>
          <c:val>
            <c:numRef>
              <c:f>klara_chart!$E$21:$E$32</c:f>
              <c:numCache>
                <c:formatCode>#,##0</c:formatCode>
                <c:ptCount val="12"/>
                <c:pt idx="0">
                  <c:v>624977.37665198243</c:v>
                </c:pt>
                <c:pt idx="1">
                  <c:v>164829.19823788546</c:v>
                </c:pt>
                <c:pt idx="2">
                  <c:v>274715.33039647574</c:v>
                </c:pt>
                <c:pt idx="3">
                  <c:v>144225.54845814977</c:v>
                </c:pt>
                <c:pt idx="4">
                  <c:v>144225.54845814977</c:v>
                </c:pt>
                <c:pt idx="5">
                  <c:v>75546.715859030839</c:v>
                </c:pt>
                <c:pt idx="6">
                  <c:v>96150.365638766511</c:v>
                </c:pt>
                <c:pt idx="7">
                  <c:v>109886.13215859031</c:v>
                </c:pt>
                <c:pt idx="8">
                  <c:v>82414.59911894273</c:v>
                </c:pt>
                <c:pt idx="9">
                  <c:v>0</c:v>
                </c:pt>
                <c:pt idx="10">
                  <c:v>6867.8832599118941</c:v>
                </c:pt>
                <c:pt idx="11">
                  <c:v>624977.37665198243</c:v>
                </c:pt>
              </c:numCache>
            </c:numRef>
          </c:val>
          <c:extLst>
            <c:ext xmlns:c16="http://schemas.microsoft.com/office/drawing/2014/chart" uri="{C3380CC4-5D6E-409C-BE32-E72D297353CC}">
              <c16:uniqueId val="{00000001-768F-47CD-82F0-B3BEA4886315}"/>
            </c:ext>
          </c:extLst>
        </c:ser>
        <c:ser>
          <c:idx val="2"/>
          <c:order val="2"/>
          <c:tx>
            <c:strRef>
              <c:f>klara_chart!$F$20</c:f>
              <c:strCache>
                <c:ptCount val="1"/>
                <c:pt idx="0">
                  <c:v>Mladí liberálové (N=171)</c:v>
                </c:pt>
              </c:strCache>
            </c:strRef>
          </c:tx>
          <c:spPr>
            <a:solidFill>
              <a:schemeClr val="accent4"/>
            </a:solidFill>
          </c:spPr>
          <c:invertIfNegative val="0"/>
          <c:cat>
            <c:strRef>
              <c:f>klara_chart!$A$21:$C$32</c:f>
              <c:strCache>
                <c:ptCount val="12"/>
                <c:pt idx="0">
                  <c:v>ANO</c:v>
                </c:pt>
                <c:pt idx="1">
                  <c:v>Piráti</c:v>
                </c:pt>
                <c:pt idx="2">
                  <c:v>ODS</c:v>
                </c:pt>
                <c:pt idx="3">
                  <c:v>SPD</c:v>
                </c:pt>
                <c:pt idx="4">
                  <c:v>KSČM</c:v>
                </c:pt>
                <c:pt idx="5">
                  <c:v>TOP 09 a STAN</c:v>
                </c:pt>
                <c:pt idx="6">
                  <c:v>ČSSD</c:v>
                </c:pt>
                <c:pt idx="7">
                  <c:v>KDU-ČSL</c:v>
                </c:pt>
                <c:pt idx="8">
                  <c:v>Svobodní</c:v>
                </c:pt>
                <c:pt idx="9">
                  <c:v>Zelení</c:v>
                </c:pt>
                <c:pt idx="10">
                  <c:v>Other party</c:v>
                </c:pt>
                <c:pt idx="11">
                  <c:v>I do not know</c:v>
                </c:pt>
              </c:strCache>
            </c:strRef>
          </c:cat>
          <c:val>
            <c:numRef>
              <c:f>klara_chart!$F$21:$F$32</c:f>
              <c:numCache>
                <c:formatCode>#,##0</c:formatCode>
                <c:ptCount val="12"/>
                <c:pt idx="0">
                  <c:v>125347.47738693468</c:v>
                </c:pt>
                <c:pt idx="1">
                  <c:v>278549.94974874373</c:v>
                </c:pt>
                <c:pt idx="2">
                  <c:v>174093.71859296484</c:v>
                </c:pt>
                <c:pt idx="3">
                  <c:v>6963.7487437185928</c:v>
                </c:pt>
                <c:pt idx="4">
                  <c:v>48746.24120603015</c:v>
                </c:pt>
                <c:pt idx="5">
                  <c:v>153202.47236180905</c:v>
                </c:pt>
                <c:pt idx="6">
                  <c:v>69637.487437185933</c:v>
                </c:pt>
                <c:pt idx="7">
                  <c:v>48746.24120603015</c:v>
                </c:pt>
                <c:pt idx="8">
                  <c:v>13927.497487437186</c:v>
                </c:pt>
                <c:pt idx="9">
                  <c:v>13927.497487437186</c:v>
                </c:pt>
                <c:pt idx="10">
                  <c:v>6963.7487437185928</c:v>
                </c:pt>
                <c:pt idx="11">
                  <c:v>264622.45226130652</c:v>
                </c:pt>
              </c:numCache>
            </c:numRef>
          </c:val>
          <c:extLst>
            <c:ext xmlns:c16="http://schemas.microsoft.com/office/drawing/2014/chart" uri="{C3380CC4-5D6E-409C-BE32-E72D297353CC}">
              <c16:uniqueId val="{00000002-768F-47CD-82F0-B3BEA4886315}"/>
            </c:ext>
          </c:extLst>
        </c:ser>
        <c:ser>
          <c:idx val="3"/>
          <c:order val="3"/>
          <c:tx>
            <c:strRef>
              <c:f>klara_chart!$G$20</c:f>
              <c:strCache>
                <c:ptCount val="1"/>
                <c:pt idx="0">
                  <c:v>Stárnoucí autoritáři (N=64)</c:v>
                </c:pt>
              </c:strCache>
            </c:strRef>
          </c:tx>
          <c:spPr>
            <a:solidFill>
              <a:schemeClr val="accent5"/>
            </a:solidFill>
          </c:spPr>
          <c:invertIfNegative val="0"/>
          <c:cat>
            <c:strRef>
              <c:f>klara_chart!$A$21:$C$32</c:f>
              <c:strCache>
                <c:ptCount val="12"/>
                <c:pt idx="0">
                  <c:v>ANO</c:v>
                </c:pt>
                <c:pt idx="1">
                  <c:v>Piráti</c:v>
                </c:pt>
                <c:pt idx="2">
                  <c:v>ODS</c:v>
                </c:pt>
                <c:pt idx="3">
                  <c:v>SPD</c:v>
                </c:pt>
                <c:pt idx="4">
                  <c:v>KSČM</c:v>
                </c:pt>
                <c:pt idx="5">
                  <c:v>TOP 09 a STAN</c:v>
                </c:pt>
                <c:pt idx="6">
                  <c:v>ČSSD</c:v>
                </c:pt>
                <c:pt idx="7">
                  <c:v>KDU-ČSL</c:v>
                </c:pt>
                <c:pt idx="8">
                  <c:v>Svobodní</c:v>
                </c:pt>
                <c:pt idx="9">
                  <c:v>Zelení</c:v>
                </c:pt>
                <c:pt idx="10">
                  <c:v>Other party</c:v>
                </c:pt>
                <c:pt idx="11">
                  <c:v>I do not know</c:v>
                </c:pt>
              </c:strCache>
            </c:strRef>
          </c:cat>
          <c:val>
            <c:numRef>
              <c:f>klara_chart!$G$21:$G$32</c:f>
              <c:numCache>
                <c:formatCode>#,##0</c:formatCode>
                <c:ptCount val="12"/>
                <c:pt idx="0">
                  <c:v>169316.10526315789</c:v>
                </c:pt>
                <c:pt idx="1">
                  <c:v>52097.263157894733</c:v>
                </c:pt>
                <c:pt idx="2">
                  <c:v>6512.1578947368416</c:v>
                </c:pt>
                <c:pt idx="3">
                  <c:v>26048.631578947367</c:v>
                </c:pt>
                <c:pt idx="4">
                  <c:v>26048.631578947367</c:v>
                </c:pt>
                <c:pt idx="5">
                  <c:v>0</c:v>
                </c:pt>
                <c:pt idx="6">
                  <c:v>6512.1578947368416</c:v>
                </c:pt>
                <c:pt idx="7">
                  <c:v>19536.473684210527</c:v>
                </c:pt>
                <c:pt idx="8">
                  <c:v>19536.473684210527</c:v>
                </c:pt>
                <c:pt idx="9">
                  <c:v>0</c:v>
                </c:pt>
                <c:pt idx="10">
                  <c:v>6512.1578947368416</c:v>
                </c:pt>
                <c:pt idx="11">
                  <c:v>84658.052631578947</c:v>
                </c:pt>
              </c:numCache>
            </c:numRef>
          </c:val>
          <c:extLst>
            <c:ext xmlns:c16="http://schemas.microsoft.com/office/drawing/2014/chart" uri="{C3380CC4-5D6E-409C-BE32-E72D297353CC}">
              <c16:uniqueId val="{00000003-768F-47CD-82F0-B3BEA4886315}"/>
            </c:ext>
          </c:extLst>
        </c:ser>
        <c:ser>
          <c:idx val="4"/>
          <c:order val="4"/>
          <c:tx>
            <c:strRef>
              <c:f>klara_chart!$H$20</c:f>
              <c:strCache>
                <c:ptCount val="1"/>
                <c:pt idx="0">
                  <c:v>Obránci (N=97)</c:v>
                </c:pt>
              </c:strCache>
            </c:strRef>
          </c:tx>
          <c:spPr>
            <a:solidFill>
              <a:schemeClr val="accent6"/>
            </a:solidFill>
          </c:spPr>
          <c:invertIfNegative val="0"/>
          <c:cat>
            <c:strRef>
              <c:f>klara_chart!$A$21:$C$32</c:f>
              <c:strCache>
                <c:ptCount val="12"/>
                <c:pt idx="0">
                  <c:v>ANO</c:v>
                </c:pt>
                <c:pt idx="1">
                  <c:v>Piráti</c:v>
                </c:pt>
                <c:pt idx="2">
                  <c:v>ODS</c:v>
                </c:pt>
                <c:pt idx="3">
                  <c:v>SPD</c:v>
                </c:pt>
                <c:pt idx="4">
                  <c:v>KSČM</c:v>
                </c:pt>
                <c:pt idx="5">
                  <c:v>TOP 09 a STAN</c:v>
                </c:pt>
                <c:pt idx="6">
                  <c:v>ČSSD</c:v>
                </c:pt>
                <c:pt idx="7">
                  <c:v>KDU-ČSL</c:v>
                </c:pt>
                <c:pt idx="8">
                  <c:v>Svobodní</c:v>
                </c:pt>
                <c:pt idx="9">
                  <c:v>Zelení</c:v>
                </c:pt>
                <c:pt idx="10">
                  <c:v>Other party</c:v>
                </c:pt>
                <c:pt idx="11">
                  <c:v>I do not know</c:v>
                </c:pt>
              </c:strCache>
            </c:strRef>
          </c:cat>
          <c:val>
            <c:numRef>
              <c:f>klara_chart!$H$21:$H$32</c:f>
              <c:numCache>
                <c:formatCode>#,##0</c:formatCode>
                <c:ptCount val="12"/>
                <c:pt idx="0">
                  <c:v>133892.36714975841</c:v>
                </c:pt>
                <c:pt idx="1">
                  <c:v>46862.328502415447</c:v>
                </c:pt>
                <c:pt idx="2">
                  <c:v>6694.6183574879215</c:v>
                </c:pt>
                <c:pt idx="3">
                  <c:v>153976.22222222219</c:v>
                </c:pt>
                <c:pt idx="4">
                  <c:v>73640.801932367132</c:v>
                </c:pt>
                <c:pt idx="5">
                  <c:v>6694.6183574879215</c:v>
                </c:pt>
                <c:pt idx="6">
                  <c:v>33473.091787439604</c:v>
                </c:pt>
                <c:pt idx="7">
                  <c:v>0</c:v>
                </c:pt>
                <c:pt idx="8">
                  <c:v>6694.6183574879215</c:v>
                </c:pt>
                <c:pt idx="9">
                  <c:v>0</c:v>
                </c:pt>
                <c:pt idx="10">
                  <c:v>0</c:v>
                </c:pt>
                <c:pt idx="11">
                  <c:v>180754.69565217389</c:v>
                </c:pt>
              </c:numCache>
            </c:numRef>
          </c:val>
          <c:extLst>
            <c:ext xmlns:c16="http://schemas.microsoft.com/office/drawing/2014/chart" uri="{C3380CC4-5D6E-409C-BE32-E72D297353CC}">
              <c16:uniqueId val="{00000004-768F-47CD-82F0-B3BEA4886315}"/>
            </c:ext>
          </c:extLst>
        </c:ser>
        <c:ser>
          <c:idx val="5"/>
          <c:order val="5"/>
          <c:tx>
            <c:strRef>
              <c:f>klara_chart!$I$20</c:f>
              <c:strCache>
                <c:ptCount val="1"/>
                <c:pt idx="0">
                  <c:v>Solidární slabí (N=122)</c:v>
                </c:pt>
              </c:strCache>
            </c:strRef>
          </c:tx>
          <c:spPr>
            <a:solidFill>
              <a:srgbClr val="7030A0"/>
            </a:solidFill>
          </c:spPr>
          <c:invertIfNegative val="0"/>
          <c:cat>
            <c:strRef>
              <c:f>klara_chart!$A$21:$C$32</c:f>
              <c:strCache>
                <c:ptCount val="12"/>
                <c:pt idx="0">
                  <c:v>ANO</c:v>
                </c:pt>
                <c:pt idx="1">
                  <c:v>Piráti</c:v>
                </c:pt>
                <c:pt idx="2">
                  <c:v>ODS</c:v>
                </c:pt>
                <c:pt idx="3">
                  <c:v>SPD</c:v>
                </c:pt>
                <c:pt idx="4">
                  <c:v>KSČM</c:v>
                </c:pt>
                <c:pt idx="5">
                  <c:v>TOP 09 a STAN</c:v>
                </c:pt>
                <c:pt idx="6">
                  <c:v>ČSSD</c:v>
                </c:pt>
                <c:pt idx="7">
                  <c:v>KDU-ČSL</c:v>
                </c:pt>
                <c:pt idx="8">
                  <c:v>Svobodní</c:v>
                </c:pt>
                <c:pt idx="9">
                  <c:v>Zelení</c:v>
                </c:pt>
                <c:pt idx="10">
                  <c:v>Other party</c:v>
                </c:pt>
                <c:pt idx="11">
                  <c:v>I do not know</c:v>
                </c:pt>
              </c:strCache>
            </c:strRef>
          </c:cat>
          <c:val>
            <c:numRef>
              <c:f>klara_chart!$I$21:$I$32</c:f>
              <c:numCache>
                <c:formatCode>#,##0</c:formatCode>
                <c:ptCount val="12"/>
                <c:pt idx="0">
                  <c:v>217988.85393258429</c:v>
                </c:pt>
                <c:pt idx="1">
                  <c:v>74933.668539325852</c:v>
                </c:pt>
                <c:pt idx="2">
                  <c:v>68121.516853932582</c:v>
                </c:pt>
                <c:pt idx="3">
                  <c:v>20436.455056179777</c:v>
                </c:pt>
                <c:pt idx="4">
                  <c:v>61309.365168539327</c:v>
                </c:pt>
                <c:pt idx="5">
                  <c:v>40872.910112359554</c:v>
                </c:pt>
                <c:pt idx="6">
                  <c:v>47685.061797752816</c:v>
                </c:pt>
                <c:pt idx="7">
                  <c:v>20436.455056179777</c:v>
                </c:pt>
                <c:pt idx="8">
                  <c:v>0</c:v>
                </c:pt>
                <c:pt idx="9">
                  <c:v>6812.151685393259</c:v>
                </c:pt>
                <c:pt idx="10">
                  <c:v>6812.151685393259</c:v>
                </c:pt>
                <c:pt idx="11">
                  <c:v>272486.06741573033</c:v>
                </c:pt>
              </c:numCache>
            </c:numRef>
          </c:val>
          <c:extLst>
            <c:ext xmlns:c16="http://schemas.microsoft.com/office/drawing/2014/chart" uri="{C3380CC4-5D6E-409C-BE32-E72D297353CC}">
              <c16:uniqueId val="{00000005-768F-47CD-82F0-B3BEA4886315}"/>
            </c:ext>
          </c:extLst>
        </c:ser>
        <c:dLbls>
          <c:showLegendKey val="0"/>
          <c:showVal val="0"/>
          <c:showCatName val="0"/>
          <c:showSerName val="0"/>
          <c:showPercent val="0"/>
          <c:showBubbleSize val="0"/>
        </c:dLbls>
        <c:gapWidth val="20"/>
        <c:axId val="485448360"/>
        <c:axId val="485451496"/>
      </c:barChart>
      <c:catAx>
        <c:axId val="485448360"/>
        <c:scaling>
          <c:orientation val="minMax"/>
        </c:scaling>
        <c:delete val="0"/>
        <c:axPos val="b"/>
        <c:numFmt formatCode="General" sourceLinked="0"/>
        <c:majorTickMark val="none"/>
        <c:minorTickMark val="none"/>
        <c:tickLblPos val="nextTo"/>
        <c:spPr>
          <a:ln>
            <a:noFill/>
          </a:ln>
        </c:spPr>
        <c:txPr>
          <a:bodyPr/>
          <a:lstStyle/>
          <a:p>
            <a:pPr>
              <a:defRPr sz="1050"/>
            </a:pPr>
            <a:endParaRPr lang="cs-CZ"/>
          </a:p>
        </c:txPr>
        <c:crossAx val="485451496"/>
        <c:crosses val="autoZero"/>
        <c:auto val="1"/>
        <c:lblAlgn val="ctr"/>
        <c:lblOffset val="100"/>
        <c:noMultiLvlLbl val="0"/>
      </c:catAx>
      <c:valAx>
        <c:axId val="485451496"/>
        <c:scaling>
          <c:orientation val="minMax"/>
        </c:scaling>
        <c:delete val="0"/>
        <c:axPos val="l"/>
        <c:majorGridlines/>
        <c:numFmt formatCode="#,##0" sourceLinked="1"/>
        <c:majorTickMark val="out"/>
        <c:minorTickMark val="none"/>
        <c:tickLblPos val="nextTo"/>
        <c:crossAx val="485448360"/>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925132711549792"/>
          <c:y val="0.12735326076896278"/>
          <c:w val="0.74074867288450208"/>
          <c:h val="0.83405023733948613"/>
        </c:manualLayout>
      </c:layout>
      <c:barChart>
        <c:barDir val="bar"/>
        <c:grouping val="stacked"/>
        <c:varyColors val="0"/>
        <c:ser>
          <c:idx val="0"/>
          <c:order val="0"/>
          <c:tx>
            <c:strRef>
              <c:f>T_chart!$A$34</c:f>
              <c:strCache>
                <c:ptCount val="1"/>
                <c:pt idx="0">
                  <c:v>Daily less than 1 hour</c:v>
                </c:pt>
              </c:strCache>
            </c:strRef>
          </c:tx>
          <c:spPr>
            <a:solidFill>
              <a:schemeClr val="accent6">
                <a:lumMod val="50000"/>
              </a:schemeClr>
            </a:solidFill>
          </c:spPr>
          <c:invertIfNegative val="0"/>
          <c:dPt>
            <c:idx val="1"/>
            <c:invertIfNegative val="0"/>
            <c:bubble3D val="0"/>
            <c:extLst>
              <c:ext xmlns:c16="http://schemas.microsoft.com/office/drawing/2014/chart" uri="{C3380CC4-5D6E-409C-BE32-E72D297353CC}">
                <c16:uniqueId val="{00000000-5AFF-45C4-8230-70418B3AE1CB}"/>
              </c:ext>
            </c:extLst>
          </c:dPt>
          <c:dPt>
            <c:idx val="4"/>
            <c:invertIfNegative val="0"/>
            <c:bubble3D val="0"/>
            <c:extLst>
              <c:ext xmlns:c16="http://schemas.microsoft.com/office/drawing/2014/chart" uri="{C3380CC4-5D6E-409C-BE32-E72D297353CC}">
                <c16:uniqueId val="{00000007-5AFF-45C4-8230-70418B3AE1CB}"/>
              </c:ext>
            </c:extLst>
          </c:dPt>
          <c:dPt>
            <c:idx val="7"/>
            <c:invertIfNegative val="0"/>
            <c:bubble3D val="0"/>
            <c:extLst>
              <c:ext xmlns:c16="http://schemas.microsoft.com/office/drawing/2014/chart" uri="{C3380CC4-5D6E-409C-BE32-E72D297353CC}">
                <c16:uniqueId val="{00000008-5AFF-45C4-8230-70418B3AE1CB}"/>
              </c:ext>
            </c:extLst>
          </c:dPt>
          <c:dPt>
            <c:idx val="10"/>
            <c:invertIfNegative val="0"/>
            <c:bubble3D val="0"/>
            <c:extLst>
              <c:ext xmlns:c16="http://schemas.microsoft.com/office/drawing/2014/chart" uri="{C3380CC4-5D6E-409C-BE32-E72D297353CC}">
                <c16:uniqueId val="{00000009-5AFF-45C4-8230-70418B3AE1CB}"/>
              </c:ext>
            </c:extLst>
          </c:dPt>
          <c:dPt>
            <c:idx val="13"/>
            <c:invertIfNegative val="0"/>
            <c:bubble3D val="0"/>
            <c:extLst>
              <c:ext xmlns:c16="http://schemas.microsoft.com/office/drawing/2014/chart" uri="{C3380CC4-5D6E-409C-BE32-E72D297353CC}">
                <c16:uniqueId val="{0000000A-5AFF-45C4-8230-70418B3AE1CB}"/>
              </c:ext>
            </c:extLst>
          </c:dPt>
          <c:dLbls>
            <c:delete val="1"/>
          </c:dLbls>
          <c:cat>
            <c:strRef>
              <c:f>T_chart!$B$33:$J$33</c:f>
              <c:strCache>
                <c:ptCount val="9"/>
                <c:pt idx="0">
                  <c:v>Watching TV</c:v>
                </c:pt>
                <c:pt idx="1">
                  <c:v>Watching or reading the news</c:v>
                </c:pt>
                <c:pt idx="2">
                  <c:v>Surfing on the internet</c:v>
                </c:pt>
                <c:pt idx="3">
                  <c:v>Listening to music</c:v>
                </c:pt>
                <c:pt idx="4">
                  <c:v>Listening to radio</c:v>
                </c:pt>
                <c:pt idx="5">
                  <c:v>Social networks</c:v>
                </c:pt>
                <c:pt idx="6">
                  <c:v>Reading books</c:v>
                </c:pt>
                <c:pt idx="7">
                  <c:v>Sport (actively)</c:v>
                </c:pt>
                <c:pt idx="8">
                  <c:v>Playing games</c:v>
                </c:pt>
              </c:strCache>
            </c:strRef>
          </c:cat>
          <c:val>
            <c:numRef>
              <c:f>T_chart!$B$34:$J$34</c:f>
              <c:numCache>
                <c:formatCode>0%</c:formatCode>
                <c:ptCount val="9"/>
                <c:pt idx="0">
                  <c:v>0.13926042486231313</c:v>
                </c:pt>
                <c:pt idx="1">
                  <c:v>0.31707317073170732</c:v>
                </c:pt>
                <c:pt idx="2">
                  <c:v>0.20928402832415421</c:v>
                </c:pt>
                <c:pt idx="3">
                  <c:v>0.17309205350118018</c:v>
                </c:pt>
                <c:pt idx="4">
                  <c:v>0.13847364280094415</c:v>
                </c:pt>
                <c:pt idx="5">
                  <c:v>0.22501966955153421</c:v>
                </c:pt>
                <c:pt idx="6">
                  <c:v>0.10464201416207711</c:v>
                </c:pt>
                <c:pt idx="7">
                  <c:v>6.0582218725413063E-2</c:v>
                </c:pt>
                <c:pt idx="8">
                  <c:v>6.530291109362707E-2</c:v>
                </c:pt>
              </c:numCache>
            </c:numRef>
          </c:val>
          <c:extLst>
            <c:ext xmlns:c16="http://schemas.microsoft.com/office/drawing/2014/chart" uri="{C3380CC4-5D6E-409C-BE32-E72D297353CC}">
              <c16:uniqueId val="{00000000-8200-4155-BB04-373248AB1367}"/>
            </c:ext>
          </c:extLst>
        </c:ser>
        <c:ser>
          <c:idx val="1"/>
          <c:order val="1"/>
          <c:tx>
            <c:strRef>
              <c:f>T_chart!$A$35</c:f>
              <c:strCache>
                <c:ptCount val="1"/>
                <c:pt idx="0">
                  <c:v>Daily more than 1 hour</c:v>
                </c:pt>
              </c:strCache>
            </c:strRef>
          </c:tx>
          <c:spPr>
            <a:solidFill>
              <a:schemeClr val="accent6"/>
            </a:solidFill>
          </c:spPr>
          <c:invertIfNegative val="0"/>
          <c:dPt>
            <c:idx val="1"/>
            <c:invertIfNegative val="0"/>
            <c:bubble3D val="0"/>
            <c:extLst>
              <c:ext xmlns:c16="http://schemas.microsoft.com/office/drawing/2014/chart" uri="{C3380CC4-5D6E-409C-BE32-E72D297353CC}">
                <c16:uniqueId val="{00000001-5AFF-45C4-8230-70418B3AE1CB}"/>
              </c:ext>
            </c:extLst>
          </c:dPt>
          <c:dPt>
            <c:idx val="4"/>
            <c:invertIfNegative val="0"/>
            <c:bubble3D val="0"/>
            <c:extLst>
              <c:ext xmlns:c16="http://schemas.microsoft.com/office/drawing/2014/chart" uri="{C3380CC4-5D6E-409C-BE32-E72D297353CC}">
                <c16:uniqueId val="{0000000B-5AFF-45C4-8230-70418B3AE1CB}"/>
              </c:ext>
            </c:extLst>
          </c:dPt>
          <c:dPt>
            <c:idx val="7"/>
            <c:invertIfNegative val="0"/>
            <c:bubble3D val="0"/>
            <c:extLst>
              <c:ext xmlns:c16="http://schemas.microsoft.com/office/drawing/2014/chart" uri="{C3380CC4-5D6E-409C-BE32-E72D297353CC}">
                <c16:uniqueId val="{0000000C-5AFF-45C4-8230-70418B3AE1CB}"/>
              </c:ext>
            </c:extLst>
          </c:dPt>
          <c:dPt>
            <c:idx val="10"/>
            <c:invertIfNegative val="0"/>
            <c:bubble3D val="0"/>
            <c:extLst>
              <c:ext xmlns:c16="http://schemas.microsoft.com/office/drawing/2014/chart" uri="{C3380CC4-5D6E-409C-BE32-E72D297353CC}">
                <c16:uniqueId val="{0000000D-5AFF-45C4-8230-70418B3AE1CB}"/>
              </c:ext>
            </c:extLst>
          </c:dPt>
          <c:dPt>
            <c:idx val="13"/>
            <c:invertIfNegative val="0"/>
            <c:bubble3D val="0"/>
            <c:extLst>
              <c:ext xmlns:c16="http://schemas.microsoft.com/office/drawing/2014/chart" uri="{C3380CC4-5D6E-409C-BE32-E72D297353CC}">
                <c16:uniqueId val="{0000000E-5AFF-45C4-8230-70418B3AE1CB}"/>
              </c:ext>
            </c:extLst>
          </c:dPt>
          <c:dLbls>
            <c:numFmt formatCode="[&gt;0.015]\ 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T_chart!$B$33:$J$33</c:f>
              <c:strCache>
                <c:ptCount val="9"/>
                <c:pt idx="0">
                  <c:v>Watching TV</c:v>
                </c:pt>
                <c:pt idx="1">
                  <c:v>Watching or reading the news</c:v>
                </c:pt>
                <c:pt idx="2">
                  <c:v>Surfing on the internet</c:v>
                </c:pt>
                <c:pt idx="3">
                  <c:v>Listening to music</c:v>
                </c:pt>
                <c:pt idx="4">
                  <c:v>Listening to radio</c:v>
                </c:pt>
                <c:pt idx="5">
                  <c:v>Social networks</c:v>
                </c:pt>
                <c:pt idx="6">
                  <c:v>Reading books</c:v>
                </c:pt>
                <c:pt idx="7">
                  <c:v>Sport (actively)</c:v>
                </c:pt>
                <c:pt idx="8">
                  <c:v>Playing games</c:v>
                </c:pt>
              </c:strCache>
            </c:strRef>
          </c:cat>
          <c:val>
            <c:numRef>
              <c:f>T_chart!$B$35:$J$35</c:f>
              <c:numCache>
                <c:formatCode>0%</c:formatCode>
                <c:ptCount val="9"/>
                <c:pt idx="0">
                  <c:v>0.59244689221085756</c:v>
                </c:pt>
                <c:pt idx="1">
                  <c:v>0.33752950432730133</c:v>
                </c:pt>
                <c:pt idx="2">
                  <c:v>0.41070023603461842</c:v>
                </c:pt>
                <c:pt idx="3">
                  <c:v>0.35011801730920533</c:v>
                </c:pt>
                <c:pt idx="4">
                  <c:v>0.32336742722265932</c:v>
                </c:pt>
                <c:pt idx="5">
                  <c:v>0.2887490165224233</c:v>
                </c:pt>
                <c:pt idx="6">
                  <c:v>0.15735641227380015</c:v>
                </c:pt>
                <c:pt idx="7">
                  <c:v>5.9795436664044063E-2</c:v>
                </c:pt>
                <c:pt idx="8">
                  <c:v>0.10621557828481511</c:v>
                </c:pt>
              </c:numCache>
            </c:numRef>
          </c:val>
          <c:extLst>
            <c:ext xmlns:c16="http://schemas.microsoft.com/office/drawing/2014/chart" uri="{C3380CC4-5D6E-409C-BE32-E72D297353CC}">
              <c16:uniqueId val="{00000001-8200-4155-BB04-373248AB1367}"/>
            </c:ext>
          </c:extLst>
        </c:ser>
        <c:ser>
          <c:idx val="2"/>
          <c:order val="2"/>
          <c:tx>
            <c:strRef>
              <c:f>T_chart!$A$36</c:f>
              <c:strCache>
                <c:ptCount val="1"/>
                <c:pt idx="0">
                  <c:v>Several times a week</c:v>
                </c:pt>
              </c:strCache>
            </c:strRef>
          </c:tx>
          <c:spPr>
            <a:solidFill>
              <a:srgbClr val="2081DA"/>
            </a:solidFill>
          </c:spPr>
          <c:invertIfNegative val="0"/>
          <c:dPt>
            <c:idx val="1"/>
            <c:invertIfNegative val="0"/>
            <c:bubble3D val="0"/>
            <c:extLst>
              <c:ext xmlns:c16="http://schemas.microsoft.com/office/drawing/2014/chart" uri="{C3380CC4-5D6E-409C-BE32-E72D297353CC}">
                <c16:uniqueId val="{00000002-5AFF-45C4-8230-70418B3AE1CB}"/>
              </c:ext>
            </c:extLst>
          </c:dPt>
          <c:dPt>
            <c:idx val="4"/>
            <c:invertIfNegative val="0"/>
            <c:bubble3D val="0"/>
            <c:extLst>
              <c:ext xmlns:c16="http://schemas.microsoft.com/office/drawing/2014/chart" uri="{C3380CC4-5D6E-409C-BE32-E72D297353CC}">
                <c16:uniqueId val="{0000000F-5AFF-45C4-8230-70418B3AE1CB}"/>
              </c:ext>
            </c:extLst>
          </c:dPt>
          <c:dPt>
            <c:idx val="7"/>
            <c:invertIfNegative val="0"/>
            <c:bubble3D val="0"/>
            <c:extLst>
              <c:ext xmlns:c16="http://schemas.microsoft.com/office/drawing/2014/chart" uri="{C3380CC4-5D6E-409C-BE32-E72D297353CC}">
                <c16:uniqueId val="{00000010-5AFF-45C4-8230-70418B3AE1CB}"/>
              </c:ext>
            </c:extLst>
          </c:dPt>
          <c:dPt>
            <c:idx val="10"/>
            <c:invertIfNegative val="0"/>
            <c:bubble3D val="0"/>
            <c:extLst>
              <c:ext xmlns:c16="http://schemas.microsoft.com/office/drawing/2014/chart" uri="{C3380CC4-5D6E-409C-BE32-E72D297353CC}">
                <c16:uniqueId val="{00000011-5AFF-45C4-8230-70418B3AE1CB}"/>
              </c:ext>
            </c:extLst>
          </c:dPt>
          <c:dPt>
            <c:idx val="13"/>
            <c:invertIfNegative val="0"/>
            <c:bubble3D val="0"/>
            <c:extLst>
              <c:ext xmlns:c16="http://schemas.microsoft.com/office/drawing/2014/chart" uri="{C3380CC4-5D6E-409C-BE32-E72D297353CC}">
                <c16:uniqueId val="{00000012-5AFF-45C4-8230-70418B3AE1CB}"/>
              </c:ext>
            </c:extLst>
          </c:dPt>
          <c:dLbls>
            <c:numFmt formatCode="[&gt;0.015]\ 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T_chart!$B$33:$J$33</c:f>
              <c:strCache>
                <c:ptCount val="9"/>
                <c:pt idx="0">
                  <c:v>Watching TV</c:v>
                </c:pt>
                <c:pt idx="1">
                  <c:v>Watching or reading the news</c:v>
                </c:pt>
                <c:pt idx="2">
                  <c:v>Surfing on the internet</c:v>
                </c:pt>
                <c:pt idx="3">
                  <c:v>Listening to music</c:v>
                </c:pt>
                <c:pt idx="4">
                  <c:v>Listening to radio</c:v>
                </c:pt>
                <c:pt idx="5">
                  <c:v>Social networks</c:v>
                </c:pt>
                <c:pt idx="6">
                  <c:v>Reading books</c:v>
                </c:pt>
                <c:pt idx="7">
                  <c:v>Sport (actively)</c:v>
                </c:pt>
                <c:pt idx="8">
                  <c:v>Playing games</c:v>
                </c:pt>
              </c:strCache>
            </c:strRef>
          </c:cat>
          <c:val>
            <c:numRef>
              <c:f>T_chart!$B$36:$J$36</c:f>
              <c:numCache>
                <c:formatCode>0%</c:formatCode>
                <c:ptCount val="9"/>
                <c:pt idx="0">
                  <c:v>0.12981904012588513</c:v>
                </c:pt>
                <c:pt idx="1">
                  <c:v>0.18961447678992918</c:v>
                </c:pt>
                <c:pt idx="2">
                  <c:v>0.15656963021243114</c:v>
                </c:pt>
                <c:pt idx="3">
                  <c:v>0.25019669551534224</c:v>
                </c:pt>
                <c:pt idx="4">
                  <c:v>0.1848937844217152</c:v>
                </c:pt>
                <c:pt idx="5">
                  <c:v>0.12195121951219512</c:v>
                </c:pt>
                <c:pt idx="6">
                  <c:v>0.2077104642014162</c:v>
                </c:pt>
                <c:pt idx="7">
                  <c:v>0.20298977183320221</c:v>
                </c:pt>
                <c:pt idx="8">
                  <c:v>8.9693154996066088E-2</c:v>
                </c:pt>
              </c:numCache>
            </c:numRef>
          </c:val>
          <c:extLst>
            <c:ext xmlns:c16="http://schemas.microsoft.com/office/drawing/2014/chart" uri="{C3380CC4-5D6E-409C-BE32-E72D297353CC}">
              <c16:uniqueId val="{00000002-8200-4155-BB04-373248AB1367}"/>
            </c:ext>
          </c:extLst>
        </c:ser>
        <c:ser>
          <c:idx val="3"/>
          <c:order val="3"/>
          <c:tx>
            <c:strRef>
              <c:f>T_chart!$A$37</c:f>
              <c:strCache>
                <c:ptCount val="1"/>
                <c:pt idx="0">
                  <c:v>Once a week</c:v>
                </c:pt>
              </c:strCache>
            </c:strRef>
          </c:tx>
          <c:spPr>
            <a:solidFill>
              <a:srgbClr val="69ACE9"/>
            </a:solidFill>
          </c:spPr>
          <c:invertIfNegative val="0"/>
          <c:dPt>
            <c:idx val="1"/>
            <c:invertIfNegative val="0"/>
            <c:bubble3D val="0"/>
            <c:extLst>
              <c:ext xmlns:c16="http://schemas.microsoft.com/office/drawing/2014/chart" uri="{C3380CC4-5D6E-409C-BE32-E72D297353CC}">
                <c16:uniqueId val="{00000003-5AFF-45C4-8230-70418B3AE1CB}"/>
              </c:ext>
            </c:extLst>
          </c:dPt>
          <c:dPt>
            <c:idx val="4"/>
            <c:invertIfNegative val="0"/>
            <c:bubble3D val="0"/>
            <c:extLst>
              <c:ext xmlns:c16="http://schemas.microsoft.com/office/drawing/2014/chart" uri="{C3380CC4-5D6E-409C-BE32-E72D297353CC}">
                <c16:uniqueId val="{00000013-5AFF-45C4-8230-70418B3AE1CB}"/>
              </c:ext>
            </c:extLst>
          </c:dPt>
          <c:dPt>
            <c:idx val="7"/>
            <c:invertIfNegative val="0"/>
            <c:bubble3D val="0"/>
            <c:extLst>
              <c:ext xmlns:c16="http://schemas.microsoft.com/office/drawing/2014/chart" uri="{C3380CC4-5D6E-409C-BE32-E72D297353CC}">
                <c16:uniqueId val="{00000014-5AFF-45C4-8230-70418B3AE1CB}"/>
              </c:ext>
            </c:extLst>
          </c:dPt>
          <c:dPt>
            <c:idx val="10"/>
            <c:invertIfNegative val="0"/>
            <c:bubble3D val="0"/>
            <c:extLst>
              <c:ext xmlns:c16="http://schemas.microsoft.com/office/drawing/2014/chart" uri="{C3380CC4-5D6E-409C-BE32-E72D297353CC}">
                <c16:uniqueId val="{00000015-5AFF-45C4-8230-70418B3AE1CB}"/>
              </c:ext>
            </c:extLst>
          </c:dPt>
          <c:dPt>
            <c:idx val="13"/>
            <c:invertIfNegative val="0"/>
            <c:bubble3D val="0"/>
            <c:extLst>
              <c:ext xmlns:c16="http://schemas.microsoft.com/office/drawing/2014/chart" uri="{C3380CC4-5D6E-409C-BE32-E72D297353CC}">
                <c16:uniqueId val="{00000016-5AFF-45C4-8230-70418B3AE1CB}"/>
              </c:ext>
            </c:extLst>
          </c:dPt>
          <c:dLbls>
            <c:spPr>
              <a:noFill/>
              <a:ln>
                <a:noFill/>
              </a:ln>
              <a:effectLst/>
            </c:spPr>
            <c:txPr>
              <a:bodyPr wrap="square" lIns="38100" tIns="19050" rIns="38100" bIns="19050" anchor="ctr">
                <a:spAutoFit/>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T_chart!$B$33:$J$33</c:f>
              <c:strCache>
                <c:ptCount val="9"/>
                <c:pt idx="0">
                  <c:v>Watching TV</c:v>
                </c:pt>
                <c:pt idx="1">
                  <c:v>Watching or reading the news</c:v>
                </c:pt>
                <c:pt idx="2">
                  <c:v>Surfing on the internet</c:v>
                </c:pt>
                <c:pt idx="3">
                  <c:v>Listening to music</c:v>
                </c:pt>
                <c:pt idx="4">
                  <c:v>Listening to radio</c:v>
                </c:pt>
                <c:pt idx="5">
                  <c:v>Social networks</c:v>
                </c:pt>
                <c:pt idx="6">
                  <c:v>Reading books</c:v>
                </c:pt>
                <c:pt idx="7">
                  <c:v>Sport (actively)</c:v>
                </c:pt>
                <c:pt idx="8">
                  <c:v>Playing games</c:v>
                </c:pt>
              </c:strCache>
            </c:strRef>
          </c:cat>
          <c:val>
            <c:numRef>
              <c:f>T_chart!$B$37:$J$37</c:f>
              <c:numCache>
                <c:formatCode>0%</c:formatCode>
                <c:ptCount val="9"/>
                <c:pt idx="0">
                  <c:v>3.9339103068450038E-2</c:v>
                </c:pt>
                <c:pt idx="1">
                  <c:v>4.878048780487805E-2</c:v>
                </c:pt>
                <c:pt idx="2">
                  <c:v>4.7993705743509051E-2</c:v>
                </c:pt>
                <c:pt idx="3">
                  <c:v>7.2383949645948076E-2</c:v>
                </c:pt>
                <c:pt idx="4">
                  <c:v>8.9693154996066088E-2</c:v>
                </c:pt>
                <c:pt idx="5">
                  <c:v>3.6978756884343038E-2</c:v>
                </c:pt>
                <c:pt idx="6">
                  <c:v>0.14083398898505115</c:v>
                </c:pt>
                <c:pt idx="7">
                  <c:v>0.16758457907159716</c:v>
                </c:pt>
                <c:pt idx="8">
                  <c:v>7.3170731707317069E-2</c:v>
                </c:pt>
              </c:numCache>
            </c:numRef>
          </c:val>
          <c:extLst>
            <c:ext xmlns:c16="http://schemas.microsoft.com/office/drawing/2014/chart" uri="{C3380CC4-5D6E-409C-BE32-E72D297353CC}">
              <c16:uniqueId val="{00000000-AA01-4150-8A5D-D5C27F2A3696}"/>
            </c:ext>
          </c:extLst>
        </c:ser>
        <c:ser>
          <c:idx val="4"/>
          <c:order val="4"/>
          <c:tx>
            <c:strRef>
              <c:f>T_chart!$A$38</c:f>
              <c:strCache>
                <c:ptCount val="1"/>
                <c:pt idx="0">
                  <c:v>Once a month</c:v>
                </c:pt>
              </c:strCache>
            </c:strRef>
          </c:tx>
          <c:spPr>
            <a:solidFill>
              <a:srgbClr val="8EBEEE"/>
            </a:solidFill>
          </c:spPr>
          <c:invertIfNegative val="0"/>
          <c:dPt>
            <c:idx val="1"/>
            <c:invertIfNegative val="0"/>
            <c:bubble3D val="0"/>
            <c:extLst>
              <c:ext xmlns:c16="http://schemas.microsoft.com/office/drawing/2014/chart" uri="{C3380CC4-5D6E-409C-BE32-E72D297353CC}">
                <c16:uniqueId val="{00000005-5AFF-45C4-8230-70418B3AE1CB}"/>
              </c:ext>
            </c:extLst>
          </c:dPt>
          <c:dPt>
            <c:idx val="4"/>
            <c:invertIfNegative val="0"/>
            <c:bubble3D val="0"/>
            <c:extLst>
              <c:ext xmlns:c16="http://schemas.microsoft.com/office/drawing/2014/chart" uri="{C3380CC4-5D6E-409C-BE32-E72D297353CC}">
                <c16:uniqueId val="{00000017-5AFF-45C4-8230-70418B3AE1CB}"/>
              </c:ext>
            </c:extLst>
          </c:dPt>
          <c:dPt>
            <c:idx val="7"/>
            <c:invertIfNegative val="0"/>
            <c:bubble3D val="0"/>
            <c:extLst>
              <c:ext xmlns:c16="http://schemas.microsoft.com/office/drawing/2014/chart" uri="{C3380CC4-5D6E-409C-BE32-E72D297353CC}">
                <c16:uniqueId val="{00000018-5AFF-45C4-8230-70418B3AE1CB}"/>
              </c:ext>
            </c:extLst>
          </c:dPt>
          <c:dPt>
            <c:idx val="10"/>
            <c:invertIfNegative val="0"/>
            <c:bubble3D val="0"/>
            <c:extLst>
              <c:ext xmlns:c16="http://schemas.microsoft.com/office/drawing/2014/chart" uri="{C3380CC4-5D6E-409C-BE32-E72D297353CC}">
                <c16:uniqueId val="{00000019-5AFF-45C4-8230-70418B3AE1CB}"/>
              </c:ext>
            </c:extLst>
          </c:dPt>
          <c:dPt>
            <c:idx val="13"/>
            <c:invertIfNegative val="0"/>
            <c:bubble3D val="0"/>
            <c:extLst>
              <c:ext xmlns:c16="http://schemas.microsoft.com/office/drawing/2014/chart" uri="{C3380CC4-5D6E-409C-BE32-E72D297353CC}">
                <c16:uniqueId val="{0000001A-5AFF-45C4-8230-70418B3AE1CB}"/>
              </c:ext>
            </c:extLst>
          </c:dPt>
          <c:dLbls>
            <c:dLbl>
              <c:idx val="0"/>
              <c:delete val="1"/>
              <c:extLst>
                <c:ext xmlns:c15="http://schemas.microsoft.com/office/drawing/2012/chart" uri="{CE6537A1-D6FC-4f65-9D91-7224C49458BB}"/>
                <c:ext xmlns:c16="http://schemas.microsoft.com/office/drawing/2014/chart" uri="{C3380CC4-5D6E-409C-BE32-E72D297353CC}">
                  <c16:uniqueId val="{00000023-D631-4FC4-AA67-03A3EE5A630D}"/>
                </c:ext>
              </c:extLst>
            </c:dLbl>
            <c:dLbl>
              <c:idx val="2"/>
              <c:delete val="1"/>
              <c:extLst>
                <c:ext xmlns:c15="http://schemas.microsoft.com/office/drawing/2012/chart" uri="{CE6537A1-D6FC-4f65-9D91-7224C49458BB}"/>
                <c:ext xmlns:c16="http://schemas.microsoft.com/office/drawing/2014/chart" uri="{C3380CC4-5D6E-409C-BE32-E72D297353CC}">
                  <c16:uniqueId val="{00000024-D631-4FC4-AA67-03A3EE5A630D}"/>
                </c:ext>
              </c:extLst>
            </c:dLbl>
            <c:dLbl>
              <c:idx val="4"/>
              <c:layout>
                <c:manualLayout>
                  <c:x val="0"/>
                  <c:y val="2.68820446860299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AFF-45C4-8230-70418B3AE1CB}"/>
                </c:ext>
              </c:extLst>
            </c:dLbl>
            <c:dLbl>
              <c:idx val="10"/>
              <c:delete val="1"/>
              <c:extLst>
                <c:ext xmlns:c15="http://schemas.microsoft.com/office/drawing/2012/chart" uri="{CE6537A1-D6FC-4f65-9D91-7224C49458BB}"/>
                <c:ext xmlns:c16="http://schemas.microsoft.com/office/drawing/2014/chart" uri="{C3380CC4-5D6E-409C-BE32-E72D297353CC}">
                  <c16:uniqueId val="{00000019-5AFF-45C4-8230-70418B3AE1CB}"/>
                </c:ext>
              </c:extLst>
            </c:dLbl>
            <c:spPr>
              <a:noFill/>
              <a:ln>
                <a:noFill/>
              </a:ln>
              <a:effectLst/>
            </c:spPr>
            <c:txPr>
              <a:bodyPr wrap="square" lIns="38100" tIns="19050" rIns="38100" bIns="19050" anchor="ctr">
                <a:spAutoFit/>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T_chart!$B$33:$J$33</c:f>
              <c:strCache>
                <c:ptCount val="9"/>
                <c:pt idx="0">
                  <c:v>Watching TV</c:v>
                </c:pt>
                <c:pt idx="1">
                  <c:v>Watching or reading the news</c:v>
                </c:pt>
                <c:pt idx="2">
                  <c:v>Surfing on the internet</c:v>
                </c:pt>
                <c:pt idx="3">
                  <c:v>Listening to music</c:v>
                </c:pt>
                <c:pt idx="4">
                  <c:v>Listening to radio</c:v>
                </c:pt>
                <c:pt idx="5">
                  <c:v>Social networks</c:v>
                </c:pt>
                <c:pt idx="6">
                  <c:v>Reading books</c:v>
                </c:pt>
                <c:pt idx="7">
                  <c:v>Sport (actively)</c:v>
                </c:pt>
                <c:pt idx="8">
                  <c:v>Playing games</c:v>
                </c:pt>
              </c:strCache>
            </c:strRef>
          </c:cat>
          <c:val>
            <c:numRef>
              <c:f>T_chart!$B$38:$J$38</c:f>
              <c:numCache>
                <c:formatCode>0%</c:formatCode>
                <c:ptCount val="9"/>
                <c:pt idx="0">
                  <c:v>1.4948859166011016E-2</c:v>
                </c:pt>
                <c:pt idx="1">
                  <c:v>2.8324154209284028E-2</c:v>
                </c:pt>
                <c:pt idx="2">
                  <c:v>2.0456333595594022E-2</c:v>
                </c:pt>
                <c:pt idx="3">
                  <c:v>3.3044846577498031E-2</c:v>
                </c:pt>
                <c:pt idx="4">
                  <c:v>4.0912667191188044E-2</c:v>
                </c:pt>
                <c:pt idx="5">
                  <c:v>1.4948859166011016E-2</c:v>
                </c:pt>
                <c:pt idx="6">
                  <c:v>9.5200629425649094E-2</c:v>
                </c:pt>
                <c:pt idx="7">
                  <c:v>7.3170731707317069E-2</c:v>
                </c:pt>
                <c:pt idx="8">
                  <c:v>6.4516129032258063E-2</c:v>
                </c:pt>
              </c:numCache>
            </c:numRef>
          </c:val>
          <c:extLst>
            <c:ext xmlns:c16="http://schemas.microsoft.com/office/drawing/2014/chart" uri="{C3380CC4-5D6E-409C-BE32-E72D297353CC}">
              <c16:uniqueId val="{00000000-F4C7-437F-93B1-93F68800F977}"/>
            </c:ext>
          </c:extLst>
        </c:ser>
        <c:ser>
          <c:idx val="5"/>
          <c:order val="5"/>
          <c:tx>
            <c:strRef>
              <c:f>T_chart!$A$39</c:f>
              <c:strCache>
                <c:ptCount val="1"/>
                <c:pt idx="0">
                  <c:v>Less often</c:v>
                </c:pt>
              </c:strCache>
            </c:strRef>
          </c:tx>
          <c:spPr>
            <a:solidFill>
              <a:schemeClr val="accent6">
                <a:lumMod val="20000"/>
                <a:lumOff val="80000"/>
              </a:schemeClr>
            </a:solidFill>
          </c:spPr>
          <c:invertIfNegative val="0"/>
          <c:dPt>
            <c:idx val="1"/>
            <c:invertIfNegative val="0"/>
            <c:bubble3D val="0"/>
            <c:extLst>
              <c:ext xmlns:c16="http://schemas.microsoft.com/office/drawing/2014/chart" uri="{C3380CC4-5D6E-409C-BE32-E72D297353CC}">
                <c16:uniqueId val="{00000004-5AFF-45C4-8230-70418B3AE1CB}"/>
              </c:ext>
            </c:extLst>
          </c:dPt>
          <c:dPt>
            <c:idx val="4"/>
            <c:invertIfNegative val="0"/>
            <c:bubble3D val="0"/>
            <c:extLst>
              <c:ext xmlns:c16="http://schemas.microsoft.com/office/drawing/2014/chart" uri="{C3380CC4-5D6E-409C-BE32-E72D297353CC}">
                <c16:uniqueId val="{0000001B-5AFF-45C4-8230-70418B3AE1CB}"/>
              </c:ext>
            </c:extLst>
          </c:dPt>
          <c:dPt>
            <c:idx val="7"/>
            <c:invertIfNegative val="0"/>
            <c:bubble3D val="0"/>
            <c:extLst>
              <c:ext xmlns:c16="http://schemas.microsoft.com/office/drawing/2014/chart" uri="{C3380CC4-5D6E-409C-BE32-E72D297353CC}">
                <c16:uniqueId val="{0000001D-5AFF-45C4-8230-70418B3AE1CB}"/>
              </c:ext>
            </c:extLst>
          </c:dPt>
          <c:dPt>
            <c:idx val="10"/>
            <c:invertIfNegative val="0"/>
            <c:bubble3D val="0"/>
            <c:extLst>
              <c:ext xmlns:c16="http://schemas.microsoft.com/office/drawing/2014/chart" uri="{C3380CC4-5D6E-409C-BE32-E72D297353CC}">
                <c16:uniqueId val="{0000001E-5AFF-45C4-8230-70418B3AE1CB}"/>
              </c:ext>
            </c:extLst>
          </c:dPt>
          <c:dPt>
            <c:idx val="13"/>
            <c:invertIfNegative val="0"/>
            <c:bubble3D val="0"/>
            <c:extLst>
              <c:ext xmlns:c16="http://schemas.microsoft.com/office/drawing/2014/chart" uri="{C3380CC4-5D6E-409C-BE32-E72D297353CC}">
                <c16:uniqueId val="{00000020-5AFF-45C4-8230-70418B3AE1CB}"/>
              </c:ext>
            </c:extLst>
          </c:dPt>
          <c:dLbls>
            <c:spPr>
              <a:noFill/>
              <a:ln>
                <a:noFill/>
              </a:ln>
              <a:effectLst/>
            </c:spPr>
            <c:txPr>
              <a:bodyPr wrap="square" lIns="38100" tIns="19050" rIns="38100" bIns="19050" anchor="ctr">
                <a:spAutoFit/>
              </a:bodyPr>
              <a:lstStyle/>
              <a:p>
                <a:pPr>
                  <a:defRPr sz="12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T_chart!$B$33:$J$33</c:f>
              <c:strCache>
                <c:ptCount val="9"/>
                <c:pt idx="0">
                  <c:v>Watching TV</c:v>
                </c:pt>
                <c:pt idx="1">
                  <c:v>Watching or reading the news</c:v>
                </c:pt>
                <c:pt idx="2">
                  <c:v>Surfing on the internet</c:v>
                </c:pt>
                <c:pt idx="3">
                  <c:v>Listening to music</c:v>
                </c:pt>
                <c:pt idx="4">
                  <c:v>Listening to radio</c:v>
                </c:pt>
                <c:pt idx="5">
                  <c:v>Social networks</c:v>
                </c:pt>
                <c:pt idx="6">
                  <c:v>Reading books</c:v>
                </c:pt>
                <c:pt idx="7">
                  <c:v>Sport (actively)</c:v>
                </c:pt>
                <c:pt idx="8">
                  <c:v>Playing games</c:v>
                </c:pt>
              </c:strCache>
            </c:strRef>
          </c:cat>
          <c:val>
            <c:numRef>
              <c:f>T_chart!$B$39:$J$39</c:f>
              <c:numCache>
                <c:formatCode>0%</c:formatCode>
                <c:ptCount val="9"/>
                <c:pt idx="0">
                  <c:v>4.2486231313926044E-2</c:v>
                </c:pt>
                <c:pt idx="1">
                  <c:v>4.878048780487805E-2</c:v>
                </c:pt>
                <c:pt idx="2">
                  <c:v>4.4059795436664044E-2</c:v>
                </c:pt>
                <c:pt idx="3">
                  <c:v>7.3957513768686076E-2</c:v>
                </c:pt>
                <c:pt idx="4">
                  <c:v>0.1022816679779701</c:v>
                </c:pt>
                <c:pt idx="5">
                  <c:v>7.7891424075531082E-2</c:v>
                </c:pt>
                <c:pt idx="6">
                  <c:v>0.1848937844217152</c:v>
                </c:pt>
                <c:pt idx="7">
                  <c:v>0.15106215578284815</c:v>
                </c:pt>
                <c:pt idx="8">
                  <c:v>0.14162077104642015</c:v>
                </c:pt>
              </c:numCache>
            </c:numRef>
          </c:val>
          <c:extLst>
            <c:ext xmlns:c16="http://schemas.microsoft.com/office/drawing/2014/chart" uri="{C3380CC4-5D6E-409C-BE32-E72D297353CC}">
              <c16:uniqueId val="{00000001-F4C7-437F-93B1-93F68800F977}"/>
            </c:ext>
          </c:extLst>
        </c:ser>
        <c:ser>
          <c:idx val="6"/>
          <c:order val="6"/>
          <c:tx>
            <c:strRef>
              <c:f>T_chart!$A$40</c:f>
              <c:strCache>
                <c:ptCount val="1"/>
                <c:pt idx="0">
                  <c:v>Not at all</c:v>
                </c:pt>
              </c:strCache>
            </c:strRef>
          </c:tx>
          <c:spPr>
            <a:solidFill>
              <a:schemeClr val="bg1">
                <a:lumMod val="65000"/>
              </a:schemeClr>
            </a:solidFill>
          </c:spPr>
          <c:invertIfNegative val="0"/>
          <c:dPt>
            <c:idx val="1"/>
            <c:invertIfNegative val="0"/>
            <c:bubble3D val="0"/>
            <c:extLst>
              <c:ext xmlns:c16="http://schemas.microsoft.com/office/drawing/2014/chart" uri="{C3380CC4-5D6E-409C-BE32-E72D297353CC}">
                <c16:uniqueId val="{00000006-5AFF-45C4-8230-70418B3AE1CB}"/>
              </c:ext>
            </c:extLst>
          </c:dPt>
          <c:dPt>
            <c:idx val="4"/>
            <c:invertIfNegative val="0"/>
            <c:bubble3D val="0"/>
            <c:extLst>
              <c:ext xmlns:c16="http://schemas.microsoft.com/office/drawing/2014/chart" uri="{C3380CC4-5D6E-409C-BE32-E72D297353CC}">
                <c16:uniqueId val="{0000001C-5AFF-45C4-8230-70418B3AE1CB}"/>
              </c:ext>
            </c:extLst>
          </c:dPt>
          <c:dPt>
            <c:idx val="7"/>
            <c:invertIfNegative val="0"/>
            <c:bubble3D val="0"/>
            <c:extLst>
              <c:ext xmlns:c16="http://schemas.microsoft.com/office/drawing/2014/chart" uri="{C3380CC4-5D6E-409C-BE32-E72D297353CC}">
                <c16:uniqueId val="{00000021-5AFF-45C4-8230-70418B3AE1CB}"/>
              </c:ext>
            </c:extLst>
          </c:dPt>
          <c:dPt>
            <c:idx val="10"/>
            <c:invertIfNegative val="0"/>
            <c:bubble3D val="0"/>
            <c:extLst>
              <c:ext xmlns:c16="http://schemas.microsoft.com/office/drawing/2014/chart" uri="{C3380CC4-5D6E-409C-BE32-E72D297353CC}">
                <c16:uniqueId val="{0000001F-5AFF-45C4-8230-70418B3AE1CB}"/>
              </c:ext>
            </c:extLst>
          </c:dPt>
          <c:dPt>
            <c:idx val="13"/>
            <c:invertIfNegative val="0"/>
            <c:bubble3D val="0"/>
            <c:extLst>
              <c:ext xmlns:c16="http://schemas.microsoft.com/office/drawing/2014/chart" uri="{C3380CC4-5D6E-409C-BE32-E72D297353CC}">
                <c16:uniqueId val="{00000022-5AFF-45C4-8230-70418B3AE1CB}"/>
              </c:ext>
            </c:extLst>
          </c:dPt>
          <c:dLbls>
            <c:dLbl>
              <c:idx val="1"/>
              <c:delete val="1"/>
              <c:extLst>
                <c:ext xmlns:c15="http://schemas.microsoft.com/office/drawing/2012/chart" uri="{CE6537A1-D6FC-4f65-9D91-7224C49458BB}"/>
                <c:ext xmlns:c16="http://schemas.microsoft.com/office/drawing/2014/chart" uri="{C3380CC4-5D6E-409C-BE32-E72D297353CC}">
                  <c16:uniqueId val="{00000006-5AFF-45C4-8230-70418B3AE1CB}"/>
                </c:ext>
              </c:extLst>
            </c:dLbl>
            <c:dLbl>
              <c:idx val="10"/>
              <c:delete val="1"/>
              <c:extLst>
                <c:ext xmlns:c15="http://schemas.microsoft.com/office/drawing/2012/chart" uri="{CE6537A1-D6FC-4f65-9D91-7224C49458BB}"/>
                <c:ext xmlns:c16="http://schemas.microsoft.com/office/drawing/2014/chart" uri="{C3380CC4-5D6E-409C-BE32-E72D297353CC}">
                  <c16:uniqueId val="{0000001F-5AFF-45C4-8230-70418B3AE1CB}"/>
                </c:ext>
              </c:extLst>
            </c:dLbl>
            <c:dLbl>
              <c:idx val="12"/>
              <c:layout>
                <c:manualLayout>
                  <c:x val="1.2859767175434158E-3"/>
                  <c:y val="2.116196543023651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AFF-45C4-8230-70418B3AE1CB}"/>
                </c:ext>
              </c:extLst>
            </c:dLbl>
            <c:dLbl>
              <c:idx val="13"/>
              <c:layout>
                <c:manualLayout>
                  <c:x val="-3.8579301526304364E-3"/>
                  <c:y val="2.68905094722015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AFF-45C4-8230-70418B3AE1CB}"/>
                </c:ext>
              </c:extLst>
            </c:dLbl>
            <c:numFmt formatCode="[&gt;0.015]\ 0%;;" sourceLinked="0"/>
            <c:spPr>
              <a:noFill/>
              <a:ln>
                <a:noFill/>
              </a:ln>
              <a:effectLst/>
            </c:spPr>
            <c:txPr>
              <a:bodyPr wrap="square" lIns="38100" tIns="19050" rIns="38100" bIns="19050" anchor="ctr">
                <a:spAutoFit/>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T_chart!$B$33:$J$33</c:f>
              <c:strCache>
                <c:ptCount val="9"/>
                <c:pt idx="0">
                  <c:v>Watching TV</c:v>
                </c:pt>
                <c:pt idx="1">
                  <c:v>Watching or reading the news</c:v>
                </c:pt>
                <c:pt idx="2">
                  <c:v>Surfing on the internet</c:v>
                </c:pt>
                <c:pt idx="3">
                  <c:v>Listening to music</c:v>
                </c:pt>
                <c:pt idx="4">
                  <c:v>Listening to radio</c:v>
                </c:pt>
                <c:pt idx="5">
                  <c:v>Social networks</c:v>
                </c:pt>
                <c:pt idx="6">
                  <c:v>Reading books</c:v>
                </c:pt>
                <c:pt idx="7">
                  <c:v>Sport (actively)</c:v>
                </c:pt>
                <c:pt idx="8">
                  <c:v>Playing games</c:v>
                </c:pt>
              </c:strCache>
            </c:strRef>
          </c:cat>
          <c:val>
            <c:numRef>
              <c:f>T_chart!$B$40:$J$40</c:f>
              <c:numCache>
                <c:formatCode>0%</c:formatCode>
                <c:ptCount val="9"/>
                <c:pt idx="0">
                  <c:v>4.1699449252557044E-2</c:v>
                </c:pt>
                <c:pt idx="1">
                  <c:v>2.9110936270653028E-2</c:v>
                </c:pt>
                <c:pt idx="2">
                  <c:v>0.11093627065302911</c:v>
                </c:pt>
                <c:pt idx="3">
                  <c:v>4.7206923682140051E-2</c:v>
                </c:pt>
                <c:pt idx="4">
                  <c:v>0.12037765538945712</c:v>
                </c:pt>
                <c:pt idx="5">
                  <c:v>0.23446105428796224</c:v>
                </c:pt>
                <c:pt idx="6">
                  <c:v>0.11014948859166011</c:v>
                </c:pt>
                <c:pt idx="7">
                  <c:v>0.28481510621557826</c:v>
                </c:pt>
                <c:pt idx="8">
                  <c:v>0.46026750590086546</c:v>
                </c:pt>
              </c:numCache>
            </c:numRef>
          </c:val>
          <c:extLst>
            <c:ext xmlns:c16="http://schemas.microsoft.com/office/drawing/2014/chart" uri="{C3380CC4-5D6E-409C-BE32-E72D297353CC}">
              <c16:uniqueId val="{00000002-F4C7-437F-93B1-93F68800F977}"/>
            </c:ext>
          </c:extLst>
        </c:ser>
        <c:dLbls>
          <c:showLegendKey val="0"/>
          <c:showVal val="1"/>
          <c:showCatName val="0"/>
          <c:showSerName val="0"/>
          <c:showPercent val="0"/>
          <c:showBubbleSize val="0"/>
        </c:dLbls>
        <c:gapWidth val="40"/>
        <c:overlap val="100"/>
        <c:axId val="489346488"/>
        <c:axId val="489335904"/>
      </c:barChart>
      <c:catAx>
        <c:axId val="489346488"/>
        <c:scaling>
          <c:orientation val="maxMin"/>
        </c:scaling>
        <c:delete val="0"/>
        <c:axPos val="l"/>
        <c:numFmt formatCode="General" sourceLinked="1"/>
        <c:majorTickMark val="out"/>
        <c:minorTickMark val="none"/>
        <c:tickLblPos val="nextTo"/>
        <c:spPr>
          <a:ln>
            <a:noFill/>
          </a:ln>
        </c:spPr>
        <c:txPr>
          <a:bodyPr/>
          <a:lstStyle/>
          <a:p>
            <a:pPr>
              <a:defRPr sz="1200"/>
            </a:pPr>
            <a:endParaRPr lang="cs-CZ"/>
          </a:p>
        </c:txPr>
        <c:crossAx val="489335904"/>
        <c:crosses val="autoZero"/>
        <c:auto val="1"/>
        <c:lblAlgn val="ctr"/>
        <c:lblOffset val="100"/>
        <c:noMultiLvlLbl val="0"/>
      </c:catAx>
      <c:valAx>
        <c:axId val="489335904"/>
        <c:scaling>
          <c:orientation val="minMax"/>
          <c:max val="1"/>
        </c:scaling>
        <c:delete val="1"/>
        <c:axPos val="b"/>
        <c:numFmt formatCode="0%" sourceLinked="1"/>
        <c:majorTickMark val="out"/>
        <c:minorTickMark val="none"/>
        <c:tickLblPos val="none"/>
        <c:crossAx val="489346488"/>
        <c:crosses val="max"/>
        <c:crossBetween val="between"/>
      </c:valAx>
      <c:spPr>
        <a:noFill/>
        <a:ln>
          <a:noFill/>
        </a:ln>
      </c:spPr>
    </c:plotArea>
    <c:legend>
      <c:legendPos val="t"/>
      <c:layout>
        <c:manualLayout>
          <c:xMode val="edge"/>
          <c:yMode val="edge"/>
          <c:x val="2.5285494894424613E-2"/>
          <c:y val="1.7189010312278298E-2"/>
          <c:w val="0.96149159617721491"/>
          <c:h val="0.11318128653651593"/>
        </c:manualLayout>
      </c:layout>
      <c:overlay val="0"/>
      <c:txPr>
        <a:bodyPr/>
        <a:lstStyle/>
        <a:p>
          <a:pPr>
            <a:defRPr sz="1200"/>
          </a:pPr>
          <a:endParaRPr lang="cs-CZ"/>
        </a:p>
      </c:txPr>
    </c:legend>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48832580809898"/>
          <c:y val="0.12735326076896278"/>
          <c:w val="0.69851167419190108"/>
          <c:h val="0.83405023733948613"/>
        </c:manualLayout>
      </c:layout>
      <c:barChart>
        <c:barDir val="bar"/>
        <c:grouping val="stacked"/>
        <c:varyColors val="0"/>
        <c:ser>
          <c:idx val="0"/>
          <c:order val="0"/>
          <c:tx>
            <c:strRef>
              <c:f>T_chart!$A$34</c:f>
              <c:strCache>
                <c:ptCount val="1"/>
                <c:pt idx="0">
                  <c:v>Several times a week</c:v>
                </c:pt>
              </c:strCache>
            </c:strRef>
          </c:tx>
          <c:spPr>
            <a:solidFill>
              <a:schemeClr val="accent6">
                <a:lumMod val="50000"/>
              </a:schemeClr>
            </a:solidFill>
          </c:spPr>
          <c:invertIfNegative val="0"/>
          <c:dPt>
            <c:idx val="1"/>
            <c:invertIfNegative val="0"/>
            <c:bubble3D val="0"/>
            <c:extLst>
              <c:ext xmlns:c16="http://schemas.microsoft.com/office/drawing/2014/chart" uri="{C3380CC4-5D6E-409C-BE32-E72D297353CC}">
                <c16:uniqueId val="{00000000-5AFF-45C4-8230-70418B3AE1CB}"/>
              </c:ext>
            </c:extLst>
          </c:dPt>
          <c:dPt>
            <c:idx val="4"/>
            <c:invertIfNegative val="0"/>
            <c:bubble3D val="0"/>
            <c:extLst>
              <c:ext xmlns:c16="http://schemas.microsoft.com/office/drawing/2014/chart" uri="{C3380CC4-5D6E-409C-BE32-E72D297353CC}">
                <c16:uniqueId val="{00000007-5AFF-45C4-8230-70418B3AE1CB}"/>
              </c:ext>
            </c:extLst>
          </c:dPt>
          <c:dPt>
            <c:idx val="7"/>
            <c:invertIfNegative val="0"/>
            <c:bubble3D val="0"/>
            <c:extLst>
              <c:ext xmlns:c16="http://schemas.microsoft.com/office/drawing/2014/chart" uri="{C3380CC4-5D6E-409C-BE32-E72D297353CC}">
                <c16:uniqueId val="{00000008-5AFF-45C4-8230-70418B3AE1CB}"/>
              </c:ext>
            </c:extLst>
          </c:dPt>
          <c:dPt>
            <c:idx val="10"/>
            <c:invertIfNegative val="0"/>
            <c:bubble3D val="0"/>
            <c:extLst>
              <c:ext xmlns:c16="http://schemas.microsoft.com/office/drawing/2014/chart" uri="{C3380CC4-5D6E-409C-BE32-E72D297353CC}">
                <c16:uniqueId val="{00000009-5AFF-45C4-8230-70418B3AE1CB}"/>
              </c:ext>
            </c:extLst>
          </c:dPt>
          <c:dPt>
            <c:idx val="13"/>
            <c:invertIfNegative val="0"/>
            <c:bubble3D val="0"/>
            <c:extLst>
              <c:ext xmlns:c16="http://schemas.microsoft.com/office/drawing/2014/chart" uri="{C3380CC4-5D6E-409C-BE32-E72D297353CC}">
                <c16:uniqueId val="{0000000A-5AFF-45C4-8230-70418B3AE1CB}"/>
              </c:ext>
            </c:extLst>
          </c:dPt>
          <c:dLbls>
            <c:dLbl>
              <c:idx val="13"/>
              <c:layout>
                <c:manualLayout>
                  <c:x val="0"/>
                  <c:y val="4.232393088018164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FF-45C4-8230-70418B3AE1CB}"/>
                </c:ext>
              </c:extLst>
            </c:dLbl>
            <c:numFmt formatCode="[&gt;0.015]\ 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T_chart!$B$34:$G$34</c:f>
              <c:numCache>
                <c:formatCode>0%</c:formatCode>
                <c:ptCount val="6"/>
                <c:pt idx="0">
                  <c:v>6.372934697088907E-2</c:v>
                </c:pt>
                <c:pt idx="1">
                  <c:v>1.6522423288749016E-2</c:v>
                </c:pt>
                <c:pt idx="2">
                  <c:v>1.1801730920535013E-2</c:v>
                </c:pt>
                <c:pt idx="3">
                  <c:v>2.3603461841070025E-2</c:v>
                </c:pt>
                <c:pt idx="4">
                  <c:v>3.5405192761605038E-2</c:v>
                </c:pt>
                <c:pt idx="5">
                  <c:v>9.4413847364280094E-3</c:v>
                </c:pt>
              </c:numCache>
            </c:numRef>
          </c:val>
          <c:extLst>
            <c:ext xmlns:c16="http://schemas.microsoft.com/office/drawing/2014/chart" uri="{C3380CC4-5D6E-409C-BE32-E72D297353CC}">
              <c16:uniqueId val="{00000000-8200-4155-BB04-373248AB1367}"/>
            </c:ext>
          </c:extLst>
        </c:ser>
        <c:ser>
          <c:idx val="1"/>
          <c:order val="1"/>
          <c:tx>
            <c:strRef>
              <c:f>T_chart!$A$35</c:f>
              <c:strCache>
                <c:ptCount val="1"/>
                <c:pt idx="0">
                  <c:v>Once a week</c:v>
                </c:pt>
              </c:strCache>
            </c:strRef>
          </c:tx>
          <c:spPr>
            <a:solidFill>
              <a:schemeClr val="accent6"/>
            </a:solidFill>
          </c:spPr>
          <c:invertIfNegative val="0"/>
          <c:dPt>
            <c:idx val="1"/>
            <c:invertIfNegative val="0"/>
            <c:bubble3D val="0"/>
            <c:extLst>
              <c:ext xmlns:c16="http://schemas.microsoft.com/office/drawing/2014/chart" uri="{C3380CC4-5D6E-409C-BE32-E72D297353CC}">
                <c16:uniqueId val="{00000001-5AFF-45C4-8230-70418B3AE1CB}"/>
              </c:ext>
            </c:extLst>
          </c:dPt>
          <c:dPt>
            <c:idx val="4"/>
            <c:invertIfNegative val="0"/>
            <c:bubble3D val="0"/>
            <c:extLst>
              <c:ext xmlns:c16="http://schemas.microsoft.com/office/drawing/2014/chart" uri="{C3380CC4-5D6E-409C-BE32-E72D297353CC}">
                <c16:uniqueId val="{0000000B-5AFF-45C4-8230-70418B3AE1CB}"/>
              </c:ext>
            </c:extLst>
          </c:dPt>
          <c:dPt>
            <c:idx val="7"/>
            <c:invertIfNegative val="0"/>
            <c:bubble3D val="0"/>
            <c:extLst>
              <c:ext xmlns:c16="http://schemas.microsoft.com/office/drawing/2014/chart" uri="{C3380CC4-5D6E-409C-BE32-E72D297353CC}">
                <c16:uniqueId val="{0000000C-5AFF-45C4-8230-70418B3AE1CB}"/>
              </c:ext>
            </c:extLst>
          </c:dPt>
          <c:dPt>
            <c:idx val="10"/>
            <c:invertIfNegative val="0"/>
            <c:bubble3D val="0"/>
            <c:extLst>
              <c:ext xmlns:c16="http://schemas.microsoft.com/office/drawing/2014/chart" uri="{C3380CC4-5D6E-409C-BE32-E72D297353CC}">
                <c16:uniqueId val="{0000000D-5AFF-45C4-8230-70418B3AE1CB}"/>
              </c:ext>
            </c:extLst>
          </c:dPt>
          <c:dPt>
            <c:idx val="13"/>
            <c:invertIfNegative val="0"/>
            <c:bubble3D val="0"/>
            <c:extLst>
              <c:ext xmlns:c16="http://schemas.microsoft.com/office/drawing/2014/chart" uri="{C3380CC4-5D6E-409C-BE32-E72D297353CC}">
                <c16:uniqueId val="{0000000E-5AFF-45C4-8230-70418B3AE1CB}"/>
              </c:ext>
            </c:extLst>
          </c:dPt>
          <c:dLbls>
            <c:numFmt formatCode="[&gt;0.015]\ 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T_chart!$B$35:$G$35</c:f>
              <c:numCache>
                <c:formatCode>0%</c:formatCode>
                <c:ptCount val="6"/>
                <c:pt idx="0">
                  <c:v>0.16994492525570418</c:v>
                </c:pt>
                <c:pt idx="1">
                  <c:v>4.3273013375295044E-2</c:v>
                </c:pt>
                <c:pt idx="2">
                  <c:v>2.2816679779701022E-2</c:v>
                </c:pt>
                <c:pt idx="3">
                  <c:v>4.956726986624705E-2</c:v>
                </c:pt>
                <c:pt idx="4">
                  <c:v>5.271439811172305E-2</c:v>
                </c:pt>
                <c:pt idx="5">
                  <c:v>7.0810385523210071E-3</c:v>
                </c:pt>
              </c:numCache>
            </c:numRef>
          </c:val>
          <c:extLst>
            <c:ext xmlns:c16="http://schemas.microsoft.com/office/drawing/2014/chart" uri="{C3380CC4-5D6E-409C-BE32-E72D297353CC}">
              <c16:uniqueId val="{00000001-8200-4155-BB04-373248AB1367}"/>
            </c:ext>
          </c:extLst>
        </c:ser>
        <c:ser>
          <c:idx val="2"/>
          <c:order val="2"/>
          <c:tx>
            <c:strRef>
              <c:f>T_chart!$A$36</c:f>
              <c:strCache>
                <c:ptCount val="1"/>
                <c:pt idx="0">
                  <c:v>Once a two weeks</c:v>
                </c:pt>
              </c:strCache>
            </c:strRef>
          </c:tx>
          <c:spPr>
            <a:solidFill>
              <a:srgbClr val="2081DA"/>
            </a:solidFill>
          </c:spPr>
          <c:invertIfNegative val="0"/>
          <c:dPt>
            <c:idx val="1"/>
            <c:invertIfNegative val="0"/>
            <c:bubble3D val="0"/>
            <c:extLst>
              <c:ext xmlns:c16="http://schemas.microsoft.com/office/drawing/2014/chart" uri="{C3380CC4-5D6E-409C-BE32-E72D297353CC}">
                <c16:uniqueId val="{00000002-5AFF-45C4-8230-70418B3AE1CB}"/>
              </c:ext>
            </c:extLst>
          </c:dPt>
          <c:dPt>
            <c:idx val="4"/>
            <c:invertIfNegative val="0"/>
            <c:bubble3D val="0"/>
            <c:extLst>
              <c:ext xmlns:c16="http://schemas.microsoft.com/office/drawing/2014/chart" uri="{C3380CC4-5D6E-409C-BE32-E72D297353CC}">
                <c16:uniqueId val="{0000000F-5AFF-45C4-8230-70418B3AE1CB}"/>
              </c:ext>
            </c:extLst>
          </c:dPt>
          <c:dPt>
            <c:idx val="7"/>
            <c:invertIfNegative val="0"/>
            <c:bubble3D val="0"/>
            <c:extLst>
              <c:ext xmlns:c16="http://schemas.microsoft.com/office/drawing/2014/chart" uri="{C3380CC4-5D6E-409C-BE32-E72D297353CC}">
                <c16:uniqueId val="{00000010-5AFF-45C4-8230-70418B3AE1CB}"/>
              </c:ext>
            </c:extLst>
          </c:dPt>
          <c:dPt>
            <c:idx val="10"/>
            <c:invertIfNegative val="0"/>
            <c:bubble3D val="0"/>
            <c:extLst>
              <c:ext xmlns:c16="http://schemas.microsoft.com/office/drawing/2014/chart" uri="{C3380CC4-5D6E-409C-BE32-E72D297353CC}">
                <c16:uniqueId val="{00000011-5AFF-45C4-8230-70418B3AE1CB}"/>
              </c:ext>
            </c:extLst>
          </c:dPt>
          <c:dPt>
            <c:idx val="13"/>
            <c:invertIfNegative val="0"/>
            <c:bubble3D val="0"/>
            <c:extLst>
              <c:ext xmlns:c16="http://schemas.microsoft.com/office/drawing/2014/chart" uri="{C3380CC4-5D6E-409C-BE32-E72D297353CC}">
                <c16:uniqueId val="{00000012-5AFF-45C4-8230-70418B3AE1CB}"/>
              </c:ext>
            </c:extLst>
          </c:dPt>
          <c:dLbls>
            <c:numFmt formatCode="[&gt;0.015]\ 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T_chart!$B$36:$G$36</c:f>
              <c:numCache>
                <c:formatCode>0%</c:formatCode>
                <c:ptCount val="6"/>
                <c:pt idx="0">
                  <c:v>0.16522423288749016</c:v>
                </c:pt>
                <c:pt idx="1">
                  <c:v>8.6546026750590088E-2</c:v>
                </c:pt>
                <c:pt idx="2">
                  <c:v>6.372934697088907E-2</c:v>
                </c:pt>
                <c:pt idx="3">
                  <c:v>6.372934697088907E-2</c:v>
                </c:pt>
                <c:pt idx="4">
                  <c:v>5.271439811172305E-2</c:v>
                </c:pt>
                <c:pt idx="5">
                  <c:v>4.7206923682140047E-3</c:v>
                </c:pt>
              </c:numCache>
            </c:numRef>
          </c:val>
          <c:extLst>
            <c:ext xmlns:c16="http://schemas.microsoft.com/office/drawing/2014/chart" uri="{C3380CC4-5D6E-409C-BE32-E72D297353CC}">
              <c16:uniqueId val="{00000002-8200-4155-BB04-373248AB1367}"/>
            </c:ext>
          </c:extLst>
        </c:ser>
        <c:ser>
          <c:idx val="3"/>
          <c:order val="3"/>
          <c:tx>
            <c:strRef>
              <c:f>T_chart!$A$37</c:f>
              <c:strCache>
                <c:ptCount val="1"/>
                <c:pt idx="0">
                  <c:v>Once a month</c:v>
                </c:pt>
              </c:strCache>
            </c:strRef>
          </c:tx>
          <c:spPr>
            <a:solidFill>
              <a:srgbClr val="69ACE9"/>
            </a:solidFill>
          </c:spPr>
          <c:invertIfNegative val="0"/>
          <c:dPt>
            <c:idx val="1"/>
            <c:invertIfNegative val="0"/>
            <c:bubble3D val="0"/>
            <c:extLst>
              <c:ext xmlns:c16="http://schemas.microsoft.com/office/drawing/2014/chart" uri="{C3380CC4-5D6E-409C-BE32-E72D297353CC}">
                <c16:uniqueId val="{00000003-5AFF-45C4-8230-70418B3AE1CB}"/>
              </c:ext>
            </c:extLst>
          </c:dPt>
          <c:dPt>
            <c:idx val="4"/>
            <c:invertIfNegative val="0"/>
            <c:bubble3D val="0"/>
            <c:extLst>
              <c:ext xmlns:c16="http://schemas.microsoft.com/office/drawing/2014/chart" uri="{C3380CC4-5D6E-409C-BE32-E72D297353CC}">
                <c16:uniqueId val="{00000013-5AFF-45C4-8230-70418B3AE1CB}"/>
              </c:ext>
            </c:extLst>
          </c:dPt>
          <c:dPt>
            <c:idx val="7"/>
            <c:invertIfNegative val="0"/>
            <c:bubble3D val="0"/>
            <c:extLst>
              <c:ext xmlns:c16="http://schemas.microsoft.com/office/drawing/2014/chart" uri="{C3380CC4-5D6E-409C-BE32-E72D297353CC}">
                <c16:uniqueId val="{00000014-5AFF-45C4-8230-70418B3AE1CB}"/>
              </c:ext>
            </c:extLst>
          </c:dPt>
          <c:dPt>
            <c:idx val="10"/>
            <c:invertIfNegative val="0"/>
            <c:bubble3D val="0"/>
            <c:extLst>
              <c:ext xmlns:c16="http://schemas.microsoft.com/office/drawing/2014/chart" uri="{C3380CC4-5D6E-409C-BE32-E72D297353CC}">
                <c16:uniqueId val="{00000015-5AFF-45C4-8230-70418B3AE1CB}"/>
              </c:ext>
            </c:extLst>
          </c:dPt>
          <c:dPt>
            <c:idx val="13"/>
            <c:invertIfNegative val="0"/>
            <c:bubble3D val="0"/>
            <c:extLst>
              <c:ext xmlns:c16="http://schemas.microsoft.com/office/drawing/2014/chart" uri="{C3380CC4-5D6E-409C-BE32-E72D297353CC}">
                <c16:uniqueId val="{00000016-5AFF-45C4-8230-70418B3AE1CB}"/>
              </c:ext>
            </c:extLst>
          </c:dPt>
          <c:dLbls>
            <c:spPr>
              <a:noFill/>
              <a:ln>
                <a:noFill/>
              </a:ln>
              <a:effectLst/>
            </c:spPr>
            <c:txPr>
              <a:bodyPr wrap="square" lIns="38100" tIns="19050" rIns="38100" bIns="19050" anchor="ctr">
                <a:spAutoFit/>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T_chart!$B$37:$G$37</c:f>
              <c:numCache>
                <c:formatCode>0%</c:formatCode>
                <c:ptCount val="6"/>
                <c:pt idx="0">
                  <c:v>0.22423288749016523</c:v>
                </c:pt>
                <c:pt idx="1">
                  <c:v>0.20928402832415421</c:v>
                </c:pt>
                <c:pt idx="2">
                  <c:v>0.18095987411487019</c:v>
                </c:pt>
                <c:pt idx="3">
                  <c:v>0.1038552321007081</c:v>
                </c:pt>
                <c:pt idx="4">
                  <c:v>8.0251770259638075E-2</c:v>
                </c:pt>
                <c:pt idx="5">
                  <c:v>2.2029897718332022E-2</c:v>
                </c:pt>
              </c:numCache>
            </c:numRef>
          </c:val>
          <c:extLst>
            <c:ext xmlns:c16="http://schemas.microsoft.com/office/drawing/2014/chart" uri="{C3380CC4-5D6E-409C-BE32-E72D297353CC}">
              <c16:uniqueId val="{00000000-AA01-4150-8A5D-D5C27F2A3696}"/>
            </c:ext>
          </c:extLst>
        </c:ser>
        <c:ser>
          <c:idx val="4"/>
          <c:order val="4"/>
          <c:tx>
            <c:strRef>
              <c:f>T_chart!$A$38</c:f>
              <c:strCache>
                <c:ptCount val="1"/>
                <c:pt idx="0">
                  <c:v>Once a 3 months</c:v>
                </c:pt>
              </c:strCache>
            </c:strRef>
          </c:tx>
          <c:spPr>
            <a:solidFill>
              <a:srgbClr val="A4CBF2"/>
            </a:solidFill>
          </c:spPr>
          <c:invertIfNegative val="0"/>
          <c:dPt>
            <c:idx val="1"/>
            <c:invertIfNegative val="0"/>
            <c:bubble3D val="0"/>
            <c:extLst>
              <c:ext xmlns:c16="http://schemas.microsoft.com/office/drawing/2014/chart" uri="{C3380CC4-5D6E-409C-BE32-E72D297353CC}">
                <c16:uniqueId val="{00000005-5AFF-45C4-8230-70418B3AE1CB}"/>
              </c:ext>
            </c:extLst>
          </c:dPt>
          <c:dPt>
            <c:idx val="4"/>
            <c:invertIfNegative val="0"/>
            <c:bubble3D val="0"/>
            <c:extLst>
              <c:ext xmlns:c16="http://schemas.microsoft.com/office/drawing/2014/chart" uri="{C3380CC4-5D6E-409C-BE32-E72D297353CC}">
                <c16:uniqueId val="{00000017-5AFF-45C4-8230-70418B3AE1CB}"/>
              </c:ext>
            </c:extLst>
          </c:dPt>
          <c:dPt>
            <c:idx val="7"/>
            <c:invertIfNegative val="0"/>
            <c:bubble3D val="0"/>
            <c:extLst>
              <c:ext xmlns:c16="http://schemas.microsoft.com/office/drawing/2014/chart" uri="{C3380CC4-5D6E-409C-BE32-E72D297353CC}">
                <c16:uniqueId val="{00000018-5AFF-45C4-8230-70418B3AE1CB}"/>
              </c:ext>
            </c:extLst>
          </c:dPt>
          <c:dPt>
            <c:idx val="10"/>
            <c:invertIfNegative val="0"/>
            <c:bubble3D val="0"/>
            <c:extLst>
              <c:ext xmlns:c16="http://schemas.microsoft.com/office/drawing/2014/chart" uri="{C3380CC4-5D6E-409C-BE32-E72D297353CC}">
                <c16:uniqueId val="{00000019-5AFF-45C4-8230-70418B3AE1CB}"/>
              </c:ext>
            </c:extLst>
          </c:dPt>
          <c:dPt>
            <c:idx val="13"/>
            <c:invertIfNegative val="0"/>
            <c:bubble3D val="0"/>
            <c:extLst>
              <c:ext xmlns:c16="http://schemas.microsoft.com/office/drawing/2014/chart" uri="{C3380CC4-5D6E-409C-BE32-E72D297353CC}">
                <c16:uniqueId val="{0000001A-5AFF-45C4-8230-70418B3AE1CB}"/>
              </c:ext>
            </c:extLst>
          </c:dPt>
          <c:dLbls>
            <c:dLbl>
              <c:idx val="4"/>
              <c:layout>
                <c:manualLayout>
                  <c:x val="0"/>
                  <c:y val="2.68820446860299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AFF-45C4-8230-70418B3AE1CB}"/>
                </c:ext>
              </c:extLst>
            </c:dLbl>
            <c:dLbl>
              <c:idx val="10"/>
              <c:delete val="1"/>
              <c:extLst>
                <c:ext xmlns:c15="http://schemas.microsoft.com/office/drawing/2012/chart" uri="{CE6537A1-D6FC-4f65-9D91-7224C49458BB}"/>
                <c:ext xmlns:c16="http://schemas.microsoft.com/office/drawing/2014/chart" uri="{C3380CC4-5D6E-409C-BE32-E72D297353CC}">
                  <c16:uniqueId val="{00000019-5AFF-45C4-8230-70418B3AE1CB}"/>
                </c:ext>
              </c:extLst>
            </c:dLbl>
            <c:spPr>
              <a:noFill/>
              <a:ln>
                <a:noFill/>
              </a:ln>
              <a:effectLst/>
            </c:spPr>
            <c:txPr>
              <a:bodyPr wrap="square" lIns="38100" tIns="19050" rIns="38100" bIns="19050" anchor="ctr">
                <a:spAutoFit/>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T_chart!$B$38:$G$38</c:f>
              <c:numCache>
                <c:formatCode>0%</c:formatCode>
                <c:ptCount val="6"/>
                <c:pt idx="0">
                  <c:v>0.15184893784421716</c:v>
                </c:pt>
                <c:pt idx="1">
                  <c:v>0.28560188827694727</c:v>
                </c:pt>
                <c:pt idx="2">
                  <c:v>0.24783634933123525</c:v>
                </c:pt>
                <c:pt idx="3">
                  <c:v>0.14162077104642015</c:v>
                </c:pt>
                <c:pt idx="4">
                  <c:v>5.9795436664044063E-2</c:v>
                </c:pt>
                <c:pt idx="5">
                  <c:v>9.2840283241542088E-2</c:v>
                </c:pt>
              </c:numCache>
            </c:numRef>
          </c:val>
          <c:extLst>
            <c:ext xmlns:c16="http://schemas.microsoft.com/office/drawing/2014/chart" uri="{C3380CC4-5D6E-409C-BE32-E72D297353CC}">
              <c16:uniqueId val="{00000000-F4C7-437F-93B1-93F68800F977}"/>
            </c:ext>
          </c:extLst>
        </c:ser>
        <c:ser>
          <c:idx val="5"/>
          <c:order val="5"/>
          <c:tx>
            <c:strRef>
              <c:f>T_chart!$A$39</c:f>
              <c:strCache>
                <c:ptCount val="1"/>
                <c:pt idx="0">
                  <c:v>Once a year</c:v>
                </c:pt>
              </c:strCache>
            </c:strRef>
          </c:tx>
          <c:spPr>
            <a:solidFill>
              <a:schemeClr val="accent6">
                <a:lumMod val="20000"/>
                <a:lumOff val="80000"/>
              </a:schemeClr>
            </a:solidFill>
          </c:spPr>
          <c:invertIfNegative val="0"/>
          <c:dPt>
            <c:idx val="1"/>
            <c:invertIfNegative val="0"/>
            <c:bubble3D val="0"/>
            <c:extLst>
              <c:ext xmlns:c16="http://schemas.microsoft.com/office/drawing/2014/chart" uri="{C3380CC4-5D6E-409C-BE32-E72D297353CC}">
                <c16:uniqueId val="{00000004-5AFF-45C4-8230-70418B3AE1CB}"/>
              </c:ext>
            </c:extLst>
          </c:dPt>
          <c:dPt>
            <c:idx val="4"/>
            <c:invertIfNegative val="0"/>
            <c:bubble3D val="0"/>
            <c:extLst>
              <c:ext xmlns:c16="http://schemas.microsoft.com/office/drawing/2014/chart" uri="{C3380CC4-5D6E-409C-BE32-E72D297353CC}">
                <c16:uniqueId val="{0000001B-5AFF-45C4-8230-70418B3AE1CB}"/>
              </c:ext>
            </c:extLst>
          </c:dPt>
          <c:dPt>
            <c:idx val="7"/>
            <c:invertIfNegative val="0"/>
            <c:bubble3D val="0"/>
            <c:extLst>
              <c:ext xmlns:c16="http://schemas.microsoft.com/office/drawing/2014/chart" uri="{C3380CC4-5D6E-409C-BE32-E72D297353CC}">
                <c16:uniqueId val="{0000001D-5AFF-45C4-8230-70418B3AE1CB}"/>
              </c:ext>
            </c:extLst>
          </c:dPt>
          <c:dPt>
            <c:idx val="10"/>
            <c:invertIfNegative val="0"/>
            <c:bubble3D val="0"/>
            <c:extLst>
              <c:ext xmlns:c16="http://schemas.microsoft.com/office/drawing/2014/chart" uri="{C3380CC4-5D6E-409C-BE32-E72D297353CC}">
                <c16:uniqueId val="{0000001E-5AFF-45C4-8230-70418B3AE1CB}"/>
              </c:ext>
            </c:extLst>
          </c:dPt>
          <c:dPt>
            <c:idx val="13"/>
            <c:invertIfNegative val="0"/>
            <c:bubble3D val="0"/>
            <c:extLst>
              <c:ext xmlns:c16="http://schemas.microsoft.com/office/drawing/2014/chart" uri="{C3380CC4-5D6E-409C-BE32-E72D297353CC}">
                <c16:uniqueId val="{00000020-5AFF-45C4-8230-70418B3AE1CB}"/>
              </c:ext>
            </c:extLst>
          </c:dPt>
          <c:dLbls>
            <c:spPr>
              <a:noFill/>
              <a:ln>
                <a:noFill/>
              </a:ln>
              <a:effectLst/>
            </c:spPr>
            <c:txPr>
              <a:bodyPr wrap="square" lIns="38100" tIns="19050" rIns="38100" bIns="19050" anchor="ctr">
                <a:spAutoFit/>
              </a:bodyPr>
              <a:lstStyle/>
              <a:p>
                <a:pPr>
                  <a:defRPr sz="12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T_chart!$B$39:$G$39</c:f>
              <c:numCache>
                <c:formatCode>0%</c:formatCode>
                <c:ptCount val="6"/>
                <c:pt idx="0">
                  <c:v>4.2486231313926044E-2</c:v>
                </c:pt>
                <c:pt idx="1">
                  <c:v>0.15027537372147914</c:v>
                </c:pt>
                <c:pt idx="2">
                  <c:v>0.15499606608969316</c:v>
                </c:pt>
                <c:pt idx="3">
                  <c:v>0.11880409126671912</c:v>
                </c:pt>
                <c:pt idx="4">
                  <c:v>7.0023603461841069E-2</c:v>
                </c:pt>
                <c:pt idx="5">
                  <c:v>0.34539732494099135</c:v>
                </c:pt>
              </c:numCache>
            </c:numRef>
          </c:val>
          <c:extLst>
            <c:ext xmlns:c16="http://schemas.microsoft.com/office/drawing/2014/chart" uri="{C3380CC4-5D6E-409C-BE32-E72D297353CC}">
              <c16:uniqueId val="{00000001-F4C7-437F-93B1-93F68800F977}"/>
            </c:ext>
          </c:extLst>
        </c:ser>
        <c:ser>
          <c:idx val="6"/>
          <c:order val="6"/>
          <c:tx>
            <c:strRef>
              <c:f>T_chart!$A$40</c:f>
              <c:strCache>
                <c:ptCount val="1"/>
                <c:pt idx="0">
                  <c:v>Less often</c:v>
                </c:pt>
              </c:strCache>
            </c:strRef>
          </c:tx>
          <c:spPr>
            <a:solidFill>
              <a:schemeClr val="bg1">
                <a:lumMod val="85000"/>
              </a:schemeClr>
            </a:solidFill>
          </c:spPr>
          <c:invertIfNegative val="0"/>
          <c:dLbls>
            <c:spPr>
              <a:noFill/>
              <a:ln>
                <a:noFill/>
              </a:ln>
              <a:effectLst/>
            </c:spPr>
            <c:txPr>
              <a:bodyPr wrap="square" lIns="38100" tIns="19050" rIns="38100" bIns="19050" anchor="ctr">
                <a:spAutoFit/>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T_chart!$B$40:$G$40</c:f>
              <c:numCache>
                <c:formatCode>0%</c:formatCode>
                <c:ptCount val="6"/>
                <c:pt idx="0">
                  <c:v>0.10464201416207711</c:v>
                </c:pt>
                <c:pt idx="1">
                  <c:v>0.11801730920535011</c:v>
                </c:pt>
                <c:pt idx="2">
                  <c:v>0.17466561762391816</c:v>
                </c:pt>
                <c:pt idx="3">
                  <c:v>0.18095987411487019</c:v>
                </c:pt>
                <c:pt idx="4">
                  <c:v>9.3627065302911094E-2</c:v>
                </c:pt>
                <c:pt idx="5">
                  <c:v>0.21636506687647522</c:v>
                </c:pt>
              </c:numCache>
            </c:numRef>
          </c:val>
          <c:extLst>
            <c:ext xmlns:c16="http://schemas.microsoft.com/office/drawing/2014/chart" uri="{C3380CC4-5D6E-409C-BE32-E72D297353CC}">
              <c16:uniqueId val="{00000000-D58F-43B6-9E46-5F4DAEDF6BF8}"/>
            </c:ext>
          </c:extLst>
        </c:ser>
        <c:ser>
          <c:idx val="7"/>
          <c:order val="7"/>
          <c:tx>
            <c:strRef>
              <c:f>T_chart!$A$41</c:f>
              <c:strCache>
                <c:ptCount val="1"/>
                <c:pt idx="0">
                  <c:v>Not at all</c:v>
                </c:pt>
              </c:strCache>
            </c:strRef>
          </c:tx>
          <c:spPr>
            <a:solidFill>
              <a:schemeClr val="tx1">
                <a:lumMod val="65000"/>
                <a:lumOff val="35000"/>
              </a:schemeClr>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T_chart!$B$41:$G$41</c:f>
              <c:numCache>
                <c:formatCode>0%</c:formatCode>
                <c:ptCount val="6"/>
                <c:pt idx="0">
                  <c:v>7.7891424075531082E-2</c:v>
                </c:pt>
                <c:pt idx="1">
                  <c:v>9.0479937057435095E-2</c:v>
                </c:pt>
                <c:pt idx="2">
                  <c:v>0.14319433516915814</c:v>
                </c:pt>
                <c:pt idx="3">
                  <c:v>0.31707317073170732</c:v>
                </c:pt>
                <c:pt idx="4">
                  <c:v>0.55704169944925253</c:v>
                </c:pt>
                <c:pt idx="5">
                  <c:v>0.3013375295043273</c:v>
                </c:pt>
              </c:numCache>
            </c:numRef>
          </c:val>
          <c:extLst>
            <c:ext xmlns:c16="http://schemas.microsoft.com/office/drawing/2014/chart" uri="{C3380CC4-5D6E-409C-BE32-E72D297353CC}">
              <c16:uniqueId val="{00000001-D58F-43B6-9E46-5F4DAEDF6BF8}"/>
            </c:ext>
          </c:extLst>
        </c:ser>
        <c:dLbls>
          <c:showLegendKey val="0"/>
          <c:showVal val="1"/>
          <c:showCatName val="0"/>
          <c:showSerName val="0"/>
          <c:showPercent val="0"/>
          <c:showBubbleSize val="0"/>
        </c:dLbls>
        <c:gapWidth val="40"/>
        <c:overlap val="100"/>
        <c:axId val="489343744"/>
        <c:axId val="489344528"/>
      </c:barChart>
      <c:catAx>
        <c:axId val="489343744"/>
        <c:scaling>
          <c:orientation val="maxMin"/>
        </c:scaling>
        <c:delete val="0"/>
        <c:axPos val="l"/>
        <c:numFmt formatCode="General" sourceLinked="1"/>
        <c:majorTickMark val="out"/>
        <c:minorTickMark val="none"/>
        <c:tickLblPos val="nextTo"/>
        <c:spPr>
          <a:ln>
            <a:noFill/>
          </a:ln>
        </c:spPr>
        <c:txPr>
          <a:bodyPr/>
          <a:lstStyle/>
          <a:p>
            <a:pPr>
              <a:defRPr sz="1200"/>
            </a:pPr>
            <a:endParaRPr lang="cs-CZ"/>
          </a:p>
        </c:txPr>
        <c:crossAx val="489344528"/>
        <c:crosses val="autoZero"/>
        <c:auto val="1"/>
        <c:lblAlgn val="ctr"/>
        <c:lblOffset val="100"/>
        <c:noMultiLvlLbl val="0"/>
      </c:catAx>
      <c:valAx>
        <c:axId val="489344528"/>
        <c:scaling>
          <c:orientation val="minMax"/>
          <c:max val="1"/>
        </c:scaling>
        <c:delete val="1"/>
        <c:axPos val="b"/>
        <c:numFmt formatCode="0%" sourceLinked="1"/>
        <c:majorTickMark val="out"/>
        <c:minorTickMark val="none"/>
        <c:tickLblPos val="none"/>
        <c:crossAx val="489343744"/>
        <c:crosses val="max"/>
        <c:crossBetween val="between"/>
      </c:valAx>
      <c:spPr>
        <a:noFill/>
        <a:ln>
          <a:noFill/>
        </a:ln>
      </c:spPr>
    </c:plotArea>
    <c:legend>
      <c:legendPos val="t"/>
      <c:layout>
        <c:manualLayout>
          <c:xMode val="edge"/>
          <c:yMode val="edge"/>
          <c:x val="2.8882540285879738E-2"/>
          <c:y val="1.7189010312278298E-2"/>
          <c:w val="0.96149159617721491"/>
          <c:h val="0.1189109566406087"/>
        </c:manualLayout>
      </c:layout>
      <c:overlay val="0"/>
      <c:txPr>
        <a:bodyPr/>
        <a:lstStyle/>
        <a:p>
          <a:pPr>
            <a:defRPr sz="1200"/>
          </a:pPr>
          <a:endParaRPr lang="cs-CZ"/>
        </a:p>
      </c:txPr>
    </c:legend>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5834330004388"/>
          <c:y val="0.13749640695905044"/>
          <c:w val="0.89263217996168998"/>
          <c:h val="0.82469208112721049"/>
        </c:manualLayout>
      </c:layout>
      <c:barChart>
        <c:barDir val="bar"/>
        <c:grouping val="percentStacked"/>
        <c:varyColors val="0"/>
        <c:ser>
          <c:idx val="0"/>
          <c:order val="0"/>
          <c:tx>
            <c:strRef>
              <c:f>klara_chart!$B$24</c:f>
              <c:strCache>
                <c:ptCount val="1"/>
                <c:pt idx="0">
                  <c:v>Young digital elite</c:v>
                </c:pt>
              </c:strCache>
            </c:strRef>
          </c:tx>
          <c:spPr>
            <a:solidFill>
              <a:schemeClr val="accent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400">
                    <a:solidFill>
                      <a:schemeClr val="bg1"/>
                    </a:solidFill>
                  </a:defRPr>
                </a:pPr>
                <a:endParaRPr lang="cs-CZ"/>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klara_chart!$B$25:$B$29</c:f>
              <c:numCache>
                <c:formatCode>0%</c:formatCode>
                <c:ptCount val="5"/>
                <c:pt idx="0">
                  <c:v>0.51390000000000002</c:v>
                </c:pt>
                <c:pt idx="1">
                  <c:v>0.25219999999999998</c:v>
                </c:pt>
                <c:pt idx="2">
                  <c:v>0.79710000000000003</c:v>
                </c:pt>
                <c:pt idx="3">
                  <c:v>0.82799999999999996</c:v>
                </c:pt>
                <c:pt idx="4">
                  <c:v>0.26340000000000002</c:v>
                </c:pt>
              </c:numCache>
            </c:numRef>
          </c:val>
          <c:extLst>
            <c:ext xmlns:c16="http://schemas.microsoft.com/office/drawing/2014/chart" uri="{C3380CC4-5D6E-409C-BE32-E72D297353CC}">
              <c16:uniqueId val="{00000000-768F-47CD-82F0-B3BEA4886315}"/>
            </c:ext>
          </c:extLst>
        </c:ser>
        <c:ser>
          <c:idx val="1"/>
          <c:order val="1"/>
          <c:tx>
            <c:strRef>
              <c:f>klara_chart!$C$24</c:f>
              <c:strCache>
                <c:ptCount val="1"/>
                <c:pt idx="0">
                  <c:v>doplněk</c:v>
                </c:pt>
              </c:strCache>
            </c:strRef>
          </c:tx>
          <c:spPr>
            <a:solidFill>
              <a:schemeClr val="bg1">
                <a:lumMod val="75000"/>
              </a:schemeClr>
            </a:solidFill>
          </c:spPr>
          <c:invertIfNegative val="0"/>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klara_chart!$C$25:$C$29</c:f>
              <c:numCache>
                <c:formatCode>0%</c:formatCode>
                <c:ptCount val="5"/>
                <c:pt idx="0">
                  <c:v>0.48609999999999998</c:v>
                </c:pt>
                <c:pt idx="1">
                  <c:v>0.74780000000000002</c:v>
                </c:pt>
                <c:pt idx="2">
                  <c:v>0.20289999999999997</c:v>
                </c:pt>
                <c:pt idx="3">
                  <c:v>0.17200000000000004</c:v>
                </c:pt>
                <c:pt idx="4">
                  <c:v>0.73659999999999992</c:v>
                </c:pt>
              </c:numCache>
            </c:numRef>
          </c:val>
          <c:extLst>
            <c:ext xmlns:c16="http://schemas.microsoft.com/office/drawing/2014/chart" uri="{C3380CC4-5D6E-409C-BE32-E72D297353CC}">
              <c16:uniqueId val="{00000001-768F-47CD-82F0-B3BEA4886315}"/>
            </c:ext>
          </c:extLst>
        </c:ser>
        <c:ser>
          <c:idx val="2"/>
          <c:order val="2"/>
          <c:tx>
            <c:strRef>
              <c:f>klara_chart!$D$24</c:f>
              <c:strCache>
                <c:ptCount val="1"/>
                <c:pt idx="0">
                  <c:v>mezera</c:v>
                </c:pt>
              </c:strCache>
            </c:strRef>
          </c:tx>
          <c:spPr>
            <a:noFill/>
          </c:spPr>
          <c:invertIfNegative val="0"/>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klara_chart!$D$25:$D$29</c:f>
              <c:numCache>
                <c:formatCode>0%</c:formatCode>
                <c:ptCount val="5"/>
                <c:pt idx="0">
                  <c:v>0.1</c:v>
                </c:pt>
                <c:pt idx="1">
                  <c:v>0.1</c:v>
                </c:pt>
                <c:pt idx="2">
                  <c:v>0.1</c:v>
                </c:pt>
                <c:pt idx="3">
                  <c:v>0.1</c:v>
                </c:pt>
                <c:pt idx="4">
                  <c:v>0.1</c:v>
                </c:pt>
              </c:numCache>
            </c:numRef>
          </c:val>
          <c:extLst>
            <c:ext xmlns:c16="http://schemas.microsoft.com/office/drawing/2014/chart" uri="{C3380CC4-5D6E-409C-BE32-E72D297353CC}">
              <c16:uniqueId val="{00000002-768F-47CD-82F0-B3BEA4886315}"/>
            </c:ext>
          </c:extLst>
        </c:ser>
        <c:ser>
          <c:idx val="3"/>
          <c:order val="3"/>
          <c:tx>
            <c:strRef>
              <c:f>klara_chart!$E$24</c:f>
              <c:strCache>
                <c:ptCount val="1"/>
                <c:pt idx="0">
                  <c:v>Wealthy professionals</c:v>
                </c:pt>
              </c:strCache>
            </c:strRef>
          </c:tx>
          <c:spPr>
            <a:solidFill>
              <a:schemeClr val="accent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400">
                    <a:solidFill>
                      <a:schemeClr val="bg1"/>
                    </a:solidFill>
                  </a:defRPr>
                </a:pPr>
                <a:endParaRPr lang="cs-CZ"/>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klara_chart!$E$25:$E$29</c:f>
              <c:numCache>
                <c:formatCode>0%</c:formatCode>
                <c:ptCount val="5"/>
                <c:pt idx="0">
                  <c:v>0.54710000000000003</c:v>
                </c:pt>
                <c:pt idx="1">
                  <c:v>0.58919999999999995</c:v>
                </c:pt>
                <c:pt idx="2">
                  <c:v>5.28E-2</c:v>
                </c:pt>
                <c:pt idx="3">
                  <c:v>0.60260000000000002</c:v>
                </c:pt>
                <c:pt idx="4">
                  <c:v>0.54239999999999999</c:v>
                </c:pt>
              </c:numCache>
            </c:numRef>
          </c:val>
          <c:extLst>
            <c:ext xmlns:c16="http://schemas.microsoft.com/office/drawing/2014/chart" uri="{C3380CC4-5D6E-409C-BE32-E72D297353CC}">
              <c16:uniqueId val="{00000003-768F-47CD-82F0-B3BEA4886315}"/>
            </c:ext>
          </c:extLst>
        </c:ser>
        <c:ser>
          <c:idx val="4"/>
          <c:order val="4"/>
          <c:tx>
            <c:strRef>
              <c:f>klara_chart!$F$24</c:f>
              <c:strCache>
                <c:ptCount val="1"/>
                <c:pt idx="0">
                  <c:v>doplněk</c:v>
                </c:pt>
              </c:strCache>
            </c:strRef>
          </c:tx>
          <c:spPr>
            <a:solidFill>
              <a:schemeClr val="bg1">
                <a:lumMod val="75000"/>
              </a:schemeClr>
            </a:solidFill>
          </c:spPr>
          <c:invertIfNegative val="0"/>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klara_chart!$F$25:$F$29</c:f>
              <c:numCache>
                <c:formatCode>0%</c:formatCode>
                <c:ptCount val="5"/>
                <c:pt idx="0">
                  <c:v>0.45289999999999997</c:v>
                </c:pt>
                <c:pt idx="1">
                  <c:v>0.41080000000000005</c:v>
                </c:pt>
                <c:pt idx="2">
                  <c:v>0.94720000000000004</c:v>
                </c:pt>
                <c:pt idx="3">
                  <c:v>0.39739999999999998</c:v>
                </c:pt>
                <c:pt idx="4">
                  <c:v>0.45760000000000001</c:v>
                </c:pt>
              </c:numCache>
            </c:numRef>
          </c:val>
          <c:extLst>
            <c:ext xmlns:c16="http://schemas.microsoft.com/office/drawing/2014/chart" uri="{C3380CC4-5D6E-409C-BE32-E72D297353CC}">
              <c16:uniqueId val="{00000004-768F-47CD-82F0-B3BEA4886315}"/>
            </c:ext>
          </c:extLst>
        </c:ser>
        <c:ser>
          <c:idx val="5"/>
          <c:order val="5"/>
          <c:tx>
            <c:strRef>
              <c:f>klara_chart!$G$24</c:f>
              <c:strCache>
                <c:ptCount val="1"/>
                <c:pt idx="0">
                  <c:v>mezera</c:v>
                </c:pt>
              </c:strCache>
            </c:strRef>
          </c:tx>
          <c:spPr>
            <a:noFill/>
          </c:spPr>
          <c:invertIfNegative val="0"/>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klara_chart!$G$25:$G$29</c:f>
              <c:numCache>
                <c:formatCode>0%</c:formatCode>
                <c:ptCount val="5"/>
                <c:pt idx="0">
                  <c:v>0.1</c:v>
                </c:pt>
                <c:pt idx="1">
                  <c:v>0.1</c:v>
                </c:pt>
                <c:pt idx="2">
                  <c:v>0.1</c:v>
                </c:pt>
                <c:pt idx="3">
                  <c:v>0.1</c:v>
                </c:pt>
                <c:pt idx="4">
                  <c:v>0.1</c:v>
                </c:pt>
              </c:numCache>
            </c:numRef>
          </c:val>
          <c:extLst>
            <c:ext xmlns:c16="http://schemas.microsoft.com/office/drawing/2014/chart" uri="{C3380CC4-5D6E-409C-BE32-E72D297353CC}">
              <c16:uniqueId val="{00000005-768F-47CD-82F0-B3BEA4886315}"/>
            </c:ext>
          </c:extLst>
        </c:ser>
        <c:ser>
          <c:idx val="6"/>
          <c:order val="6"/>
          <c:tx>
            <c:strRef>
              <c:f>klara_chart!$H$24</c:f>
              <c:strCache>
                <c:ptCount val="1"/>
                <c:pt idx="0">
                  <c:v>Traditional middle class</c:v>
                </c:pt>
              </c:strCache>
            </c:strRef>
          </c:tx>
          <c:spPr>
            <a:solidFill>
              <a:schemeClr val="accent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400">
                    <a:solidFill>
                      <a:schemeClr val="bg1"/>
                    </a:solidFill>
                  </a:defRPr>
                </a:pPr>
                <a:endParaRPr lang="cs-CZ"/>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klara_chart!$H$25:$H$29</c:f>
              <c:numCache>
                <c:formatCode>0%</c:formatCode>
                <c:ptCount val="5"/>
                <c:pt idx="0">
                  <c:v>0.51759999999999995</c:v>
                </c:pt>
                <c:pt idx="1">
                  <c:v>0.64590000000000003</c:v>
                </c:pt>
                <c:pt idx="2">
                  <c:v>0.37730000000000002</c:v>
                </c:pt>
                <c:pt idx="3">
                  <c:v>0.36680000000000001</c:v>
                </c:pt>
                <c:pt idx="4">
                  <c:v>0.219</c:v>
                </c:pt>
              </c:numCache>
            </c:numRef>
          </c:val>
          <c:extLst>
            <c:ext xmlns:c16="http://schemas.microsoft.com/office/drawing/2014/chart" uri="{C3380CC4-5D6E-409C-BE32-E72D297353CC}">
              <c16:uniqueId val="{00000006-768F-47CD-82F0-B3BEA4886315}"/>
            </c:ext>
          </c:extLst>
        </c:ser>
        <c:ser>
          <c:idx val="7"/>
          <c:order val="7"/>
          <c:tx>
            <c:strRef>
              <c:f>klara_chart!$I$24</c:f>
              <c:strCache>
                <c:ptCount val="1"/>
                <c:pt idx="0">
                  <c:v>doplněk</c:v>
                </c:pt>
              </c:strCache>
            </c:strRef>
          </c:tx>
          <c:spPr>
            <a:solidFill>
              <a:schemeClr val="bg1">
                <a:lumMod val="75000"/>
              </a:schemeClr>
            </a:solidFill>
          </c:spPr>
          <c:invertIfNegative val="0"/>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klara_chart!$I$25:$I$29</c:f>
              <c:numCache>
                <c:formatCode>0%</c:formatCode>
                <c:ptCount val="5"/>
                <c:pt idx="0">
                  <c:v>0.48240000000000005</c:v>
                </c:pt>
                <c:pt idx="1">
                  <c:v>0.35409999999999997</c:v>
                </c:pt>
                <c:pt idx="2">
                  <c:v>0.62270000000000003</c:v>
                </c:pt>
                <c:pt idx="3">
                  <c:v>0.63319999999999999</c:v>
                </c:pt>
                <c:pt idx="4">
                  <c:v>0.78100000000000003</c:v>
                </c:pt>
              </c:numCache>
            </c:numRef>
          </c:val>
          <c:extLst>
            <c:ext xmlns:c16="http://schemas.microsoft.com/office/drawing/2014/chart" uri="{C3380CC4-5D6E-409C-BE32-E72D297353CC}">
              <c16:uniqueId val="{00000007-768F-47CD-82F0-B3BEA4886315}"/>
            </c:ext>
          </c:extLst>
        </c:ser>
        <c:ser>
          <c:idx val="8"/>
          <c:order val="8"/>
          <c:tx>
            <c:strRef>
              <c:f>klara_chart!$J$24</c:f>
              <c:strCache>
                <c:ptCount val="1"/>
                <c:pt idx="0">
                  <c:v>mezera</c:v>
                </c:pt>
              </c:strCache>
            </c:strRef>
          </c:tx>
          <c:spPr>
            <a:noFill/>
          </c:spPr>
          <c:invertIfNegative val="0"/>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klara_chart!$J$25:$J$29</c:f>
              <c:numCache>
                <c:formatCode>0%</c:formatCode>
                <c:ptCount val="5"/>
                <c:pt idx="0">
                  <c:v>0.1</c:v>
                </c:pt>
                <c:pt idx="1">
                  <c:v>0.1</c:v>
                </c:pt>
                <c:pt idx="2">
                  <c:v>0.1</c:v>
                </c:pt>
                <c:pt idx="3">
                  <c:v>0.1</c:v>
                </c:pt>
                <c:pt idx="4">
                  <c:v>0.1</c:v>
                </c:pt>
              </c:numCache>
            </c:numRef>
          </c:val>
          <c:extLst>
            <c:ext xmlns:c16="http://schemas.microsoft.com/office/drawing/2014/chart" uri="{C3380CC4-5D6E-409C-BE32-E72D297353CC}">
              <c16:uniqueId val="{00000008-768F-47CD-82F0-B3BEA4886315}"/>
            </c:ext>
          </c:extLst>
        </c:ser>
        <c:ser>
          <c:idx val="9"/>
          <c:order val="9"/>
          <c:tx>
            <c:strRef>
              <c:f>klara_chart!$K$24</c:f>
              <c:strCache>
                <c:ptCount val="1"/>
                <c:pt idx="0">
                  <c:v>Skilled workers</c:v>
                </c:pt>
              </c:strCache>
            </c:strRef>
          </c:tx>
          <c:spPr>
            <a:solidFill>
              <a:schemeClr val="accent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400">
                    <a:solidFill>
                      <a:schemeClr val="bg1"/>
                    </a:solidFill>
                  </a:defRPr>
                </a:pPr>
                <a:endParaRPr lang="cs-CZ"/>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klara_chart!$K$25:$K$29</c:f>
              <c:numCache>
                <c:formatCode>0%</c:formatCode>
                <c:ptCount val="5"/>
                <c:pt idx="0">
                  <c:v>0.79790000000000005</c:v>
                </c:pt>
                <c:pt idx="1">
                  <c:v>5.9400000000000001E-2</c:v>
                </c:pt>
                <c:pt idx="2">
                  <c:v>0.13370000000000001</c:v>
                </c:pt>
                <c:pt idx="3">
                  <c:v>0</c:v>
                </c:pt>
                <c:pt idx="4">
                  <c:v>0.48199999999999998</c:v>
                </c:pt>
              </c:numCache>
            </c:numRef>
          </c:val>
          <c:extLst>
            <c:ext xmlns:c16="http://schemas.microsoft.com/office/drawing/2014/chart" uri="{C3380CC4-5D6E-409C-BE32-E72D297353CC}">
              <c16:uniqueId val="{00000009-768F-47CD-82F0-B3BEA4886315}"/>
            </c:ext>
          </c:extLst>
        </c:ser>
        <c:ser>
          <c:idx val="10"/>
          <c:order val="10"/>
          <c:tx>
            <c:strRef>
              <c:f>klara_chart!$L$24</c:f>
              <c:strCache>
                <c:ptCount val="1"/>
                <c:pt idx="0">
                  <c:v>doplněk</c:v>
                </c:pt>
              </c:strCache>
            </c:strRef>
          </c:tx>
          <c:spPr>
            <a:solidFill>
              <a:schemeClr val="bg1">
                <a:lumMod val="75000"/>
              </a:schemeClr>
            </a:solidFill>
          </c:spPr>
          <c:invertIfNegative val="0"/>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klara_chart!$L$25:$L$29</c:f>
              <c:numCache>
                <c:formatCode>0%</c:formatCode>
                <c:ptCount val="5"/>
                <c:pt idx="0">
                  <c:v>0.20209999999999995</c:v>
                </c:pt>
                <c:pt idx="1">
                  <c:v>0.94059999999999999</c:v>
                </c:pt>
                <c:pt idx="2">
                  <c:v>0.86629999999999996</c:v>
                </c:pt>
                <c:pt idx="3">
                  <c:v>1</c:v>
                </c:pt>
                <c:pt idx="4">
                  <c:v>0.51800000000000002</c:v>
                </c:pt>
              </c:numCache>
            </c:numRef>
          </c:val>
          <c:extLst>
            <c:ext xmlns:c16="http://schemas.microsoft.com/office/drawing/2014/chart" uri="{C3380CC4-5D6E-409C-BE32-E72D297353CC}">
              <c16:uniqueId val="{0000000A-768F-47CD-82F0-B3BEA4886315}"/>
            </c:ext>
          </c:extLst>
        </c:ser>
        <c:ser>
          <c:idx val="11"/>
          <c:order val="11"/>
          <c:tx>
            <c:strRef>
              <c:f>klara_chart!$M$24</c:f>
              <c:strCache>
                <c:ptCount val="1"/>
                <c:pt idx="0">
                  <c:v>mezera</c:v>
                </c:pt>
              </c:strCache>
            </c:strRef>
          </c:tx>
          <c:spPr>
            <a:noFill/>
          </c:spPr>
          <c:invertIfNegative val="0"/>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klara_chart!$M$25:$M$29</c:f>
              <c:numCache>
                <c:formatCode>0%</c:formatCode>
                <c:ptCount val="5"/>
                <c:pt idx="0">
                  <c:v>0.1</c:v>
                </c:pt>
                <c:pt idx="1">
                  <c:v>0.1</c:v>
                </c:pt>
                <c:pt idx="2">
                  <c:v>0.1</c:v>
                </c:pt>
                <c:pt idx="3">
                  <c:v>0.1</c:v>
                </c:pt>
                <c:pt idx="4">
                  <c:v>0.1</c:v>
                </c:pt>
              </c:numCache>
            </c:numRef>
          </c:val>
          <c:extLst>
            <c:ext xmlns:c16="http://schemas.microsoft.com/office/drawing/2014/chart" uri="{C3380CC4-5D6E-409C-BE32-E72D297353CC}">
              <c16:uniqueId val="{0000000B-768F-47CD-82F0-B3BEA4886315}"/>
            </c:ext>
          </c:extLst>
        </c:ser>
        <c:ser>
          <c:idx val="12"/>
          <c:order val="12"/>
          <c:tx>
            <c:strRef>
              <c:f>klara_chart!$N$24</c:f>
              <c:strCache>
                <c:ptCount val="1"/>
                <c:pt idx="0">
                  <c:v>Declining middle class</c:v>
                </c:pt>
              </c:strCache>
            </c:strRef>
          </c:tx>
          <c:spPr>
            <a:solidFill>
              <a:schemeClr val="accent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400">
                    <a:solidFill>
                      <a:schemeClr val="bg1"/>
                    </a:solidFill>
                  </a:defRPr>
                </a:pPr>
                <a:endParaRPr lang="cs-CZ"/>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klara_chart!$N$25:$N$29</c:f>
              <c:numCache>
                <c:formatCode>0%</c:formatCode>
                <c:ptCount val="5"/>
                <c:pt idx="0">
                  <c:v>0</c:v>
                </c:pt>
                <c:pt idx="1">
                  <c:v>0.2346</c:v>
                </c:pt>
                <c:pt idx="2">
                  <c:v>0.44069999999999998</c:v>
                </c:pt>
                <c:pt idx="3">
                  <c:v>0.3407</c:v>
                </c:pt>
                <c:pt idx="4">
                  <c:v>0.1731</c:v>
                </c:pt>
              </c:numCache>
            </c:numRef>
          </c:val>
          <c:extLst>
            <c:ext xmlns:c16="http://schemas.microsoft.com/office/drawing/2014/chart" uri="{C3380CC4-5D6E-409C-BE32-E72D297353CC}">
              <c16:uniqueId val="{0000000C-768F-47CD-82F0-B3BEA4886315}"/>
            </c:ext>
          </c:extLst>
        </c:ser>
        <c:ser>
          <c:idx val="13"/>
          <c:order val="13"/>
          <c:tx>
            <c:strRef>
              <c:f>klara_chart!$O$24</c:f>
              <c:strCache>
                <c:ptCount val="1"/>
                <c:pt idx="0">
                  <c:v>doplněk</c:v>
                </c:pt>
              </c:strCache>
            </c:strRef>
          </c:tx>
          <c:spPr>
            <a:solidFill>
              <a:schemeClr val="bg1">
                <a:lumMod val="75000"/>
              </a:schemeClr>
            </a:solidFill>
          </c:spPr>
          <c:invertIfNegative val="0"/>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klara_chart!$O$25:$O$29</c:f>
              <c:numCache>
                <c:formatCode>0%</c:formatCode>
                <c:ptCount val="5"/>
                <c:pt idx="0">
                  <c:v>1</c:v>
                </c:pt>
                <c:pt idx="1">
                  <c:v>0.76539999999999997</c:v>
                </c:pt>
                <c:pt idx="2">
                  <c:v>0.55930000000000002</c:v>
                </c:pt>
                <c:pt idx="3">
                  <c:v>0.6593</c:v>
                </c:pt>
                <c:pt idx="4">
                  <c:v>0.82689999999999997</c:v>
                </c:pt>
              </c:numCache>
            </c:numRef>
          </c:val>
          <c:extLst>
            <c:ext xmlns:c16="http://schemas.microsoft.com/office/drawing/2014/chart" uri="{C3380CC4-5D6E-409C-BE32-E72D297353CC}">
              <c16:uniqueId val="{0000000D-768F-47CD-82F0-B3BEA4886315}"/>
            </c:ext>
          </c:extLst>
        </c:ser>
        <c:ser>
          <c:idx val="14"/>
          <c:order val="14"/>
          <c:tx>
            <c:strRef>
              <c:f>klara_chart!$P$24</c:f>
              <c:strCache>
                <c:ptCount val="1"/>
                <c:pt idx="0">
                  <c:v>mezera</c:v>
                </c:pt>
              </c:strCache>
            </c:strRef>
          </c:tx>
          <c:spPr>
            <a:solidFill>
              <a:schemeClr val="bg1"/>
            </a:solidFill>
          </c:spPr>
          <c:invertIfNegative val="0"/>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klara_chart!$P$25:$P$29</c:f>
              <c:numCache>
                <c:formatCode>0%</c:formatCode>
                <c:ptCount val="5"/>
                <c:pt idx="0">
                  <c:v>0.1</c:v>
                </c:pt>
                <c:pt idx="1">
                  <c:v>0.1</c:v>
                </c:pt>
                <c:pt idx="2">
                  <c:v>0.1</c:v>
                </c:pt>
                <c:pt idx="3">
                  <c:v>0.1</c:v>
                </c:pt>
                <c:pt idx="4">
                  <c:v>0.1</c:v>
                </c:pt>
              </c:numCache>
            </c:numRef>
          </c:val>
          <c:extLst>
            <c:ext xmlns:c16="http://schemas.microsoft.com/office/drawing/2014/chart" uri="{C3380CC4-5D6E-409C-BE32-E72D297353CC}">
              <c16:uniqueId val="{00000000-F438-4A3C-A326-08028B17A772}"/>
            </c:ext>
          </c:extLst>
        </c:ser>
        <c:ser>
          <c:idx val="15"/>
          <c:order val="15"/>
          <c:tx>
            <c:strRef>
              <c:f>klara_chart!$Q$24</c:f>
              <c:strCache>
                <c:ptCount val="1"/>
                <c:pt idx="0">
                  <c:v>Poor working class</c:v>
                </c:pt>
              </c:strCache>
            </c:strRef>
          </c:tx>
          <c:spPr>
            <a:solidFill>
              <a:schemeClr val="accent2">
                <a:lumMod val="75000"/>
              </a:schemeClr>
            </a:solidFill>
          </c:spPr>
          <c:invertIfNegative val="0"/>
          <c:dLbls>
            <c:dLbl>
              <c:idx val="3"/>
              <c:layout>
                <c:manualLayout>
                  <c:x val="1.7390688567588346E-2"/>
                  <c:y val="1.167502491040520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22-4B06-B314-5266820D05AF}"/>
                </c:ext>
              </c:extLst>
            </c:dLbl>
            <c:dLbl>
              <c:idx val="4"/>
              <c:layout>
                <c:manualLayout>
                  <c:x val="7.45315224325210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22-4B06-B314-5266820D05AF}"/>
                </c:ext>
              </c:extLst>
            </c:dLbl>
            <c:spPr>
              <a:noFill/>
              <a:ln>
                <a:noFill/>
              </a:ln>
              <a:effectLst/>
            </c:spPr>
            <c:txPr>
              <a:bodyPr wrap="square" lIns="38100" tIns="19050" rIns="38100" bIns="19050" anchor="ctr">
                <a:spAutoFit/>
              </a:bodyPr>
              <a:lstStyle/>
              <a:p>
                <a:pPr>
                  <a:defRPr sz="14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klara_chart!$Q$25:$Q$29</c:f>
              <c:numCache>
                <c:formatCode>0%</c:formatCode>
                <c:ptCount val="5"/>
                <c:pt idx="0">
                  <c:v>0.34229999999999999</c:v>
                </c:pt>
                <c:pt idx="1">
                  <c:v>0.16059999999999999</c:v>
                </c:pt>
                <c:pt idx="2">
                  <c:v>0.26879999999999998</c:v>
                </c:pt>
                <c:pt idx="3">
                  <c:v>0</c:v>
                </c:pt>
                <c:pt idx="4">
                  <c:v>0.20419999999999999</c:v>
                </c:pt>
              </c:numCache>
            </c:numRef>
          </c:val>
          <c:extLst>
            <c:ext xmlns:c16="http://schemas.microsoft.com/office/drawing/2014/chart" uri="{C3380CC4-5D6E-409C-BE32-E72D297353CC}">
              <c16:uniqueId val="{00000001-F438-4A3C-A326-08028B17A772}"/>
            </c:ext>
          </c:extLst>
        </c:ser>
        <c:ser>
          <c:idx val="16"/>
          <c:order val="16"/>
          <c:tx>
            <c:strRef>
              <c:f>klara_chart!$R$24</c:f>
              <c:strCache>
                <c:ptCount val="1"/>
                <c:pt idx="0">
                  <c:v>doplněk</c:v>
                </c:pt>
              </c:strCache>
            </c:strRef>
          </c:tx>
          <c:spPr>
            <a:solidFill>
              <a:schemeClr val="bg1">
                <a:lumMod val="75000"/>
              </a:schemeClr>
            </a:solidFill>
          </c:spPr>
          <c:invertIfNegative val="0"/>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klara_chart!$R$25:$R$29</c:f>
              <c:numCache>
                <c:formatCode>0%</c:formatCode>
                <c:ptCount val="5"/>
                <c:pt idx="0">
                  <c:v>0.65769999999999995</c:v>
                </c:pt>
                <c:pt idx="1">
                  <c:v>0.83940000000000003</c:v>
                </c:pt>
                <c:pt idx="2">
                  <c:v>0.73120000000000007</c:v>
                </c:pt>
                <c:pt idx="3">
                  <c:v>1</c:v>
                </c:pt>
                <c:pt idx="4">
                  <c:v>0.79580000000000006</c:v>
                </c:pt>
              </c:numCache>
            </c:numRef>
          </c:val>
          <c:extLst>
            <c:ext xmlns:c16="http://schemas.microsoft.com/office/drawing/2014/chart" uri="{C3380CC4-5D6E-409C-BE32-E72D297353CC}">
              <c16:uniqueId val="{00000002-F438-4A3C-A326-08028B17A772}"/>
            </c:ext>
          </c:extLst>
        </c:ser>
        <c:ser>
          <c:idx val="17"/>
          <c:order val="17"/>
          <c:tx>
            <c:strRef>
              <c:f>klara_chart!$S$24</c:f>
              <c:strCache>
                <c:ptCount val="1"/>
                <c:pt idx="0">
                  <c:v>mezera</c:v>
                </c:pt>
              </c:strCache>
            </c:strRef>
          </c:tx>
          <c:spPr>
            <a:solidFill>
              <a:schemeClr val="bg1"/>
            </a:solidFill>
          </c:spPr>
          <c:invertIfNegative val="0"/>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klara_chart!$S$25:$S$29</c:f>
              <c:numCache>
                <c:formatCode>0%</c:formatCode>
                <c:ptCount val="5"/>
                <c:pt idx="0">
                  <c:v>0.1</c:v>
                </c:pt>
                <c:pt idx="1">
                  <c:v>0.1</c:v>
                </c:pt>
                <c:pt idx="2">
                  <c:v>0.1</c:v>
                </c:pt>
                <c:pt idx="3">
                  <c:v>0.1</c:v>
                </c:pt>
                <c:pt idx="4">
                  <c:v>0.1</c:v>
                </c:pt>
              </c:numCache>
            </c:numRef>
          </c:val>
          <c:extLst>
            <c:ext xmlns:c16="http://schemas.microsoft.com/office/drawing/2014/chart" uri="{C3380CC4-5D6E-409C-BE32-E72D297353CC}">
              <c16:uniqueId val="{00000003-F438-4A3C-A326-08028B17A772}"/>
            </c:ext>
          </c:extLst>
        </c:ser>
        <c:ser>
          <c:idx val="18"/>
          <c:order val="18"/>
          <c:tx>
            <c:strRef>
              <c:f>klara_chart!$T$24</c:f>
              <c:strCache>
                <c:ptCount val="1"/>
                <c:pt idx="0">
                  <c:v>Emerging low class</c:v>
                </c:pt>
              </c:strCache>
            </c:strRef>
          </c:tx>
          <c:spPr>
            <a:solidFill>
              <a:schemeClr val="accent2">
                <a:lumMod val="75000"/>
              </a:schemeClr>
            </a:solidFill>
          </c:spPr>
          <c:invertIfNegative val="0"/>
          <c:dLbls>
            <c:dLbl>
              <c:idx val="0"/>
              <c:layout>
                <c:manualLayout>
                  <c:x val="1.366411244596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22-4B06-B314-5266820D05AF}"/>
                </c:ext>
              </c:extLst>
            </c:dLbl>
            <c:dLbl>
              <c:idx val="1"/>
              <c:layout>
                <c:manualLayout>
                  <c:x val="1.36641124459622E-2"/>
                  <c:y val="-6.3682689716123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22-4B06-B314-5266820D05AF}"/>
                </c:ext>
              </c:extLst>
            </c:dLbl>
            <c:dLbl>
              <c:idx val="3"/>
              <c:layout>
                <c:manualLayout>
                  <c:x val="9.9375363243361468E-3"/>
                  <c:y val="1.167502491040520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22-4B06-B314-5266820D05AF}"/>
                </c:ext>
              </c:extLst>
            </c:dLbl>
            <c:dLbl>
              <c:idx val="4"/>
              <c:layout>
                <c:manualLayout>
                  <c:x val="1.36641124459622E-2"/>
                  <c:y val="6.36851969086328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22-4B06-B314-5266820D05AF}"/>
                </c:ext>
              </c:extLst>
            </c:dLbl>
            <c:spPr>
              <a:noFill/>
              <a:ln>
                <a:noFill/>
              </a:ln>
              <a:effectLst/>
            </c:spPr>
            <c:txPr>
              <a:bodyPr wrap="square" lIns="38100" tIns="19050" rIns="38100" bIns="19050" anchor="ctr">
                <a:spAutoFit/>
              </a:bodyPr>
              <a:lstStyle/>
              <a:p>
                <a:pPr>
                  <a:defRPr sz="14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klara_chart!$T$25:$T$29</c:f>
              <c:numCache>
                <c:formatCode>0%</c:formatCode>
                <c:ptCount val="5"/>
                <c:pt idx="0">
                  <c:v>1.61E-2</c:v>
                </c:pt>
                <c:pt idx="1">
                  <c:v>0</c:v>
                </c:pt>
                <c:pt idx="2">
                  <c:v>0.43369999999999997</c:v>
                </c:pt>
                <c:pt idx="3">
                  <c:v>2.64E-2</c:v>
                </c:pt>
                <c:pt idx="4">
                  <c:v>0.1129</c:v>
                </c:pt>
              </c:numCache>
            </c:numRef>
          </c:val>
          <c:extLst>
            <c:ext xmlns:c16="http://schemas.microsoft.com/office/drawing/2014/chart" uri="{C3380CC4-5D6E-409C-BE32-E72D297353CC}">
              <c16:uniqueId val="{00000004-F438-4A3C-A326-08028B17A772}"/>
            </c:ext>
          </c:extLst>
        </c:ser>
        <c:ser>
          <c:idx val="19"/>
          <c:order val="19"/>
          <c:tx>
            <c:strRef>
              <c:f>klara_chart!$U$24</c:f>
              <c:strCache>
                <c:ptCount val="1"/>
              </c:strCache>
            </c:strRef>
          </c:tx>
          <c:spPr>
            <a:solidFill>
              <a:schemeClr val="bg1">
                <a:lumMod val="75000"/>
              </a:schemeClr>
            </a:solidFill>
          </c:spPr>
          <c:invertIfNegative val="0"/>
          <c:cat>
            <c:strRef>
              <c:f>klara_chart!$A$25:$A$29</c:f>
              <c:strCache>
                <c:ptCount val="5"/>
                <c:pt idx="0">
                  <c:v>social capital</c:v>
                </c:pt>
                <c:pt idx="1">
                  <c:v>traditional cultural capital</c:v>
                </c:pt>
                <c:pt idx="2">
                  <c:v>digital capital</c:v>
                </c:pt>
                <c:pt idx="3">
                  <c:v>economic capital - income</c:v>
                </c:pt>
                <c:pt idx="4">
                  <c:v>economic capital - wealth</c:v>
                </c:pt>
              </c:strCache>
            </c:strRef>
          </c:cat>
          <c:val>
            <c:numRef>
              <c:f>klara_chart!$U$25:$U$29</c:f>
              <c:numCache>
                <c:formatCode>0%</c:formatCode>
                <c:ptCount val="5"/>
                <c:pt idx="0">
                  <c:v>0.9839</c:v>
                </c:pt>
                <c:pt idx="1">
                  <c:v>1</c:v>
                </c:pt>
                <c:pt idx="2">
                  <c:v>0.56630000000000003</c:v>
                </c:pt>
                <c:pt idx="3">
                  <c:v>0.97360000000000002</c:v>
                </c:pt>
                <c:pt idx="4">
                  <c:v>0.8871</c:v>
                </c:pt>
              </c:numCache>
            </c:numRef>
          </c:val>
          <c:extLst>
            <c:ext xmlns:c16="http://schemas.microsoft.com/office/drawing/2014/chart" uri="{C3380CC4-5D6E-409C-BE32-E72D297353CC}">
              <c16:uniqueId val="{00000005-F438-4A3C-A326-08028B17A772}"/>
            </c:ext>
          </c:extLst>
        </c:ser>
        <c:dLbls>
          <c:showLegendKey val="0"/>
          <c:showVal val="0"/>
          <c:showCatName val="0"/>
          <c:showSerName val="0"/>
          <c:showPercent val="0"/>
          <c:showBubbleSize val="0"/>
        </c:dLbls>
        <c:gapWidth val="20"/>
        <c:overlap val="100"/>
        <c:axId val="489284072"/>
        <c:axId val="489285248"/>
      </c:barChart>
      <c:catAx>
        <c:axId val="489284072"/>
        <c:scaling>
          <c:orientation val="maxMin"/>
        </c:scaling>
        <c:delete val="0"/>
        <c:axPos val="l"/>
        <c:numFmt formatCode="General" sourceLinked="0"/>
        <c:majorTickMark val="none"/>
        <c:minorTickMark val="none"/>
        <c:tickLblPos val="nextTo"/>
        <c:spPr>
          <a:ln>
            <a:noFill/>
          </a:ln>
        </c:spPr>
        <c:crossAx val="489285248"/>
        <c:crosses val="autoZero"/>
        <c:auto val="1"/>
        <c:lblAlgn val="ctr"/>
        <c:lblOffset val="100"/>
        <c:noMultiLvlLbl val="0"/>
      </c:catAx>
      <c:valAx>
        <c:axId val="489285248"/>
        <c:scaling>
          <c:orientation val="minMax"/>
        </c:scaling>
        <c:delete val="1"/>
        <c:axPos val="t"/>
        <c:numFmt formatCode="0%" sourceLinked="1"/>
        <c:majorTickMark val="out"/>
        <c:minorTickMark val="none"/>
        <c:tickLblPos val="none"/>
        <c:crossAx val="489284072"/>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48761741465002E-2"/>
          <c:y val="0.11877609710066574"/>
          <c:w val="0.95532303090589465"/>
          <c:h val="0.88122390289933428"/>
        </c:manualLayout>
      </c:layout>
      <c:barChart>
        <c:barDir val="col"/>
        <c:grouping val="stacked"/>
        <c:varyColors val="0"/>
        <c:ser>
          <c:idx val="2"/>
          <c:order val="0"/>
          <c:tx>
            <c:strRef>
              <c:f>bar_chart!$B$3</c:f>
              <c:strCache>
                <c:ptCount val="1"/>
                <c:pt idx="0">
                  <c:v>social capital</c:v>
                </c:pt>
              </c:strCache>
            </c:strRef>
          </c:tx>
          <c:spPr>
            <a:solidFill>
              <a:srgbClr val="1964AA"/>
            </a:solidFill>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6-DC44-4088-8577-AB437E1A4A48}"/>
                </c:ext>
              </c:extLst>
            </c:dLbl>
            <c:dLbl>
              <c:idx val="6"/>
              <c:delete val="1"/>
              <c:extLst>
                <c:ext xmlns:c15="http://schemas.microsoft.com/office/drawing/2012/chart" uri="{CE6537A1-D6FC-4f65-9D91-7224C49458BB}"/>
                <c:ext xmlns:c16="http://schemas.microsoft.com/office/drawing/2014/chart" uri="{C3380CC4-5D6E-409C-BE32-E72D297353CC}">
                  <c16:uniqueId val="{00000009-DC44-4088-8577-AB437E1A4A48}"/>
                </c:ext>
              </c:extLst>
            </c:dLbl>
            <c:numFmt formatCode="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bar_chart!$A$4:$A$10</c:f>
              <c:strCache>
                <c:ptCount val="7"/>
                <c:pt idx="0">
                  <c:v>Young digital elite</c:v>
                </c:pt>
                <c:pt idx="1">
                  <c:v>Wealthy professionals</c:v>
                </c:pt>
                <c:pt idx="2">
                  <c:v>Traditional middle class</c:v>
                </c:pt>
                <c:pt idx="3">
                  <c:v>Skilled workers</c:v>
                </c:pt>
                <c:pt idx="4">
                  <c:v>Urban poor</c:v>
                </c:pt>
                <c:pt idx="5">
                  <c:v>Working class</c:v>
                </c:pt>
                <c:pt idx="6">
                  <c:v>Low class</c:v>
                </c:pt>
              </c:strCache>
            </c:strRef>
          </c:cat>
          <c:val>
            <c:numRef>
              <c:f>bar_chart!$B$4:$B$10</c:f>
              <c:numCache>
                <c:formatCode>0%</c:formatCode>
                <c:ptCount val="7"/>
                <c:pt idx="0">
                  <c:v>0.51390000000000002</c:v>
                </c:pt>
                <c:pt idx="1">
                  <c:v>0.54710000000000003</c:v>
                </c:pt>
                <c:pt idx="2">
                  <c:v>0.51759999999999995</c:v>
                </c:pt>
                <c:pt idx="3">
                  <c:v>0.79790000000000005</c:v>
                </c:pt>
                <c:pt idx="4">
                  <c:v>0</c:v>
                </c:pt>
                <c:pt idx="5">
                  <c:v>0.34229999999999999</c:v>
                </c:pt>
                <c:pt idx="6">
                  <c:v>1.61E-2</c:v>
                </c:pt>
              </c:numCache>
            </c:numRef>
          </c:val>
          <c:extLst>
            <c:ext xmlns:c16="http://schemas.microsoft.com/office/drawing/2014/chart" uri="{C3380CC4-5D6E-409C-BE32-E72D297353CC}">
              <c16:uniqueId val="{00000000-5E24-4EB1-A1CC-A5C9413BDC55}"/>
            </c:ext>
          </c:extLst>
        </c:ser>
        <c:ser>
          <c:idx val="3"/>
          <c:order val="1"/>
          <c:tx>
            <c:strRef>
              <c:f>bar_chart!$C$3</c:f>
              <c:strCache>
                <c:ptCount val="1"/>
                <c:pt idx="0">
                  <c:v>traditional cultural capital</c:v>
                </c:pt>
              </c:strCache>
            </c:strRef>
          </c:tx>
          <c:spPr>
            <a:solidFill>
              <a:schemeClr val="accent6">
                <a:alpha val="50000"/>
              </a:schemeClr>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5-DC44-4088-8577-AB437E1A4A48}"/>
                </c:ext>
              </c:extLst>
            </c:dLbl>
            <c:dLbl>
              <c:idx val="6"/>
              <c:delete val="1"/>
              <c:extLst>
                <c:ext xmlns:c15="http://schemas.microsoft.com/office/drawing/2012/chart" uri="{CE6537A1-D6FC-4f65-9D91-7224C49458BB}"/>
                <c:ext xmlns:c16="http://schemas.microsoft.com/office/drawing/2014/chart" uri="{C3380CC4-5D6E-409C-BE32-E72D297353CC}">
                  <c16:uniqueId val="{00000008-DC44-4088-8577-AB437E1A4A48}"/>
                </c:ext>
              </c:extLst>
            </c:dLbl>
            <c:numFmt formatCode="0%" sourceLinked="0"/>
            <c:spPr>
              <a:noFill/>
              <a:ln>
                <a:noFill/>
              </a:ln>
              <a:effectLst/>
            </c:spPr>
            <c:txPr>
              <a:bodyPr/>
              <a:lstStyle/>
              <a:p>
                <a:pPr>
                  <a:defRPr sz="12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bar_chart!$A$4:$A$10</c:f>
              <c:strCache>
                <c:ptCount val="7"/>
                <c:pt idx="0">
                  <c:v>Young digital elite</c:v>
                </c:pt>
                <c:pt idx="1">
                  <c:v>Wealthy professionals</c:v>
                </c:pt>
                <c:pt idx="2">
                  <c:v>Traditional middle class</c:v>
                </c:pt>
                <c:pt idx="3">
                  <c:v>Skilled workers</c:v>
                </c:pt>
                <c:pt idx="4">
                  <c:v>Urban poor</c:v>
                </c:pt>
                <c:pt idx="5">
                  <c:v>Working class</c:v>
                </c:pt>
                <c:pt idx="6">
                  <c:v>Low class</c:v>
                </c:pt>
              </c:strCache>
            </c:strRef>
          </c:cat>
          <c:val>
            <c:numRef>
              <c:f>bar_chart!$C$4:$C$10</c:f>
              <c:numCache>
                <c:formatCode>0%</c:formatCode>
                <c:ptCount val="7"/>
                <c:pt idx="0">
                  <c:v>0.25219999999999998</c:v>
                </c:pt>
                <c:pt idx="1">
                  <c:v>0.58919999999999995</c:v>
                </c:pt>
                <c:pt idx="2">
                  <c:v>0.64590000000000003</c:v>
                </c:pt>
                <c:pt idx="3">
                  <c:v>5.9400000000000001E-2</c:v>
                </c:pt>
                <c:pt idx="4">
                  <c:v>0.2346</c:v>
                </c:pt>
                <c:pt idx="5">
                  <c:v>0.16059999999999999</c:v>
                </c:pt>
                <c:pt idx="6">
                  <c:v>0</c:v>
                </c:pt>
              </c:numCache>
            </c:numRef>
          </c:val>
          <c:extLst>
            <c:ext xmlns:c16="http://schemas.microsoft.com/office/drawing/2014/chart" uri="{C3380CC4-5D6E-409C-BE32-E72D297353CC}">
              <c16:uniqueId val="{00000001-5E24-4EB1-A1CC-A5C9413BDC55}"/>
            </c:ext>
          </c:extLst>
        </c:ser>
        <c:ser>
          <c:idx val="0"/>
          <c:order val="2"/>
          <c:tx>
            <c:strRef>
              <c:f>bar_chart!$D$3</c:f>
              <c:strCache>
                <c:ptCount val="1"/>
                <c:pt idx="0">
                  <c:v>digital capital</c:v>
                </c:pt>
              </c:strCache>
            </c:strRef>
          </c:tx>
          <c:spPr>
            <a:solidFill>
              <a:schemeClr val="bg2">
                <a:lumMod val="90000"/>
              </a:schemeClr>
            </a:solidFill>
          </c:spPr>
          <c:invertIfNegative val="0"/>
          <c:dLbls>
            <c:numFmt formatCode="0%" sourceLinked="0"/>
            <c:spPr>
              <a:noFill/>
              <a:ln>
                <a:noFill/>
              </a:ln>
              <a:effectLst/>
            </c:spPr>
            <c:txPr>
              <a:bodyPr wrap="square" lIns="38100" tIns="19050" rIns="38100" bIns="19050" anchor="ctr">
                <a:spAutoFit/>
              </a:bodyPr>
              <a:lstStyle/>
              <a:p>
                <a:pPr>
                  <a:defRPr sz="12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bar_chart!$A$4:$A$10</c:f>
              <c:strCache>
                <c:ptCount val="7"/>
                <c:pt idx="0">
                  <c:v>Young digital elite</c:v>
                </c:pt>
                <c:pt idx="1">
                  <c:v>Wealthy professionals</c:v>
                </c:pt>
                <c:pt idx="2">
                  <c:v>Traditional middle class</c:v>
                </c:pt>
                <c:pt idx="3">
                  <c:v>Skilled workers</c:v>
                </c:pt>
                <c:pt idx="4">
                  <c:v>Urban poor</c:v>
                </c:pt>
                <c:pt idx="5">
                  <c:v>Working class</c:v>
                </c:pt>
                <c:pt idx="6">
                  <c:v>Low class</c:v>
                </c:pt>
              </c:strCache>
            </c:strRef>
          </c:cat>
          <c:val>
            <c:numRef>
              <c:f>bar_chart!$D$4:$D$10</c:f>
              <c:numCache>
                <c:formatCode>0%</c:formatCode>
                <c:ptCount val="7"/>
                <c:pt idx="0">
                  <c:v>0.79710000000000003</c:v>
                </c:pt>
                <c:pt idx="1">
                  <c:v>5.28E-2</c:v>
                </c:pt>
                <c:pt idx="2">
                  <c:v>0.37730000000000002</c:v>
                </c:pt>
                <c:pt idx="3">
                  <c:v>0.13370000000000001</c:v>
                </c:pt>
                <c:pt idx="4">
                  <c:v>0.44069999999999998</c:v>
                </c:pt>
                <c:pt idx="5">
                  <c:v>0.26879999999999998</c:v>
                </c:pt>
                <c:pt idx="6">
                  <c:v>0.43369999999999997</c:v>
                </c:pt>
              </c:numCache>
            </c:numRef>
          </c:val>
          <c:extLst>
            <c:ext xmlns:c16="http://schemas.microsoft.com/office/drawing/2014/chart" uri="{C3380CC4-5D6E-409C-BE32-E72D297353CC}">
              <c16:uniqueId val="{00000002-5E24-4EB1-A1CC-A5C9413BDC55}"/>
            </c:ext>
          </c:extLst>
        </c:ser>
        <c:ser>
          <c:idx val="1"/>
          <c:order val="3"/>
          <c:tx>
            <c:strRef>
              <c:f>bar_chart!$E$3</c:f>
              <c:strCache>
                <c:ptCount val="1"/>
                <c:pt idx="0">
                  <c:v>economic capital - income</c:v>
                </c:pt>
              </c:strCache>
            </c:strRef>
          </c:tx>
          <c:spPr>
            <a:solidFill>
              <a:schemeClr val="accent1"/>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DC44-4088-8577-AB437E1A4A48}"/>
                </c:ext>
              </c:extLst>
            </c:dLbl>
            <c:dLbl>
              <c:idx val="5"/>
              <c:delete val="1"/>
              <c:extLst>
                <c:ext xmlns:c15="http://schemas.microsoft.com/office/drawing/2012/chart" uri="{CE6537A1-D6FC-4f65-9D91-7224C49458BB}"/>
                <c:ext xmlns:c16="http://schemas.microsoft.com/office/drawing/2014/chart" uri="{C3380CC4-5D6E-409C-BE32-E72D297353CC}">
                  <c16:uniqueId val="{0000000A-DC44-4088-8577-AB437E1A4A48}"/>
                </c:ext>
              </c:extLst>
            </c:dLbl>
            <c:spPr>
              <a:noFill/>
              <a:ln>
                <a:noFill/>
              </a:ln>
              <a:effectLst/>
            </c:spPr>
            <c:txPr>
              <a:bodyPr wrap="square" lIns="38100" tIns="19050" rIns="38100" bIns="19050" anchor="ctr">
                <a:spAutoFit/>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bar_chart!$A$4:$A$10</c:f>
              <c:strCache>
                <c:ptCount val="7"/>
                <c:pt idx="0">
                  <c:v>Young digital elite</c:v>
                </c:pt>
                <c:pt idx="1">
                  <c:v>Wealthy professionals</c:v>
                </c:pt>
                <c:pt idx="2">
                  <c:v>Traditional middle class</c:v>
                </c:pt>
                <c:pt idx="3">
                  <c:v>Skilled workers</c:v>
                </c:pt>
                <c:pt idx="4">
                  <c:v>Urban poor</c:v>
                </c:pt>
                <c:pt idx="5">
                  <c:v>Working class</c:v>
                </c:pt>
                <c:pt idx="6">
                  <c:v>Low class</c:v>
                </c:pt>
              </c:strCache>
            </c:strRef>
          </c:cat>
          <c:val>
            <c:numRef>
              <c:f>bar_chart!$E$4:$E$10</c:f>
              <c:numCache>
                <c:formatCode>0%</c:formatCode>
                <c:ptCount val="7"/>
                <c:pt idx="0">
                  <c:v>0.82799999999999996</c:v>
                </c:pt>
                <c:pt idx="1">
                  <c:v>0.60260000000000002</c:v>
                </c:pt>
                <c:pt idx="2">
                  <c:v>0.36680000000000001</c:v>
                </c:pt>
                <c:pt idx="3">
                  <c:v>0</c:v>
                </c:pt>
                <c:pt idx="4">
                  <c:v>0.3407</c:v>
                </c:pt>
                <c:pt idx="5">
                  <c:v>0</c:v>
                </c:pt>
                <c:pt idx="6">
                  <c:v>2.64E-2</c:v>
                </c:pt>
              </c:numCache>
            </c:numRef>
          </c:val>
          <c:extLst>
            <c:ext xmlns:c16="http://schemas.microsoft.com/office/drawing/2014/chart" uri="{C3380CC4-5D6E-409C-BE32-E72D297353CC}">
              <c16:uniqueId val="{00000000-DC44-4088-8577-AB437E1A4A48}"/>
            </c:ext>
          </c:extLst>
        </c:ser>
        <c:ser>
          <c:idx val="4"/>
          <c:order val="4"/>
          <c:tx>
            <c:strRef>
              <c:f>bar_chart!$F$3</c:f>
              <c:strCache>
                <c:ptCount val="1"/>
                <c:pt idx="0">
                  <c:v>economic capital - wealth</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bar_chart!$A$4:$A$10</c:f>
              <c:strCache>
                <c:ptCount val="7"/>
                <c:pt idx="0">
                  <c:v>Young digital elite</c:v>
                </c:pt>
                <c:pt idx="1">
                  <c:v>Wealthy professionals</c:v>
                </c:pt>
                <c:pt idx="2">
                  <c:v>Traditional middle class</c:v>
                </c:pt>
                <c:pt idx="3">
                  <c:v>Skilled workers</c:v>
                </c:pt>
                <c:pt idx="4">
                  <c:v>Urban poor</c:v>
                </c:pt>
                <c:pt idx="5">
                  <c:v>Working class</c:v>
                </c:pt>
                <c:pt idx="6">
                  <c:v>Low class</c:v>
                </c:pt>
              </c:strCache>
            </c:strRef>
          </c:cat>
          <c:val>
            <c:numRef>
              <c:f>bar_chart!$F$4:$F$10</c:f>
              <c:numCache>
                <c:formatCode>0%</c:formatCode>
                <c:ptCount val="7"/>
                <c:pt idx="0">
                  <c:v>0.26340000000000002</c:v>
                </c:pt>
                <c:pt idx="1">
                  <c:v>0.54239999999999999</c:v>
                </c:pt>
                <c:pt idx="2">
                  <c:v>0.219</c:v>
                </c:pt>
                <c:pt idx="3">
                  <c:v>0.48199999999999998</c:v>
                </c:pt>
                <c:pt idx="4">
                  <c:v>0.1731</c:v>
                </c:pt>
                <c:pt idx="5">
                  <c:v>0.20419999999999999</c:v>
                </c:pt>
                <c:pt idx="6">
                  <c:v>0.1129</c:v>
                </c:pt>
              </c:numCache>
            </c:numRef>
          </c:val>
          <c:extLst>
            <c:ext xmlns:c16="http://schemas.microsoft.com/office/drawing/2014/chart" uri="{C3380CC4-5D6E-409C-BE32-E72D297353CC}">
              <c16:uniqueId val="{00000001-DC44-4088-8577-AB437E1A4A48}"/>
            </c:ext>
          </c:extLst>
        </c:ser>
        <c:dLbls>
          <c:showLegendKey val="0"/>
          <c:showVal val="1"/>
          <c:showCatName val="0"/>
          <c:showSerName val="0"/>
          <c:showPercent val="0"/>
          <c:showBubbleSize val="0"/>
        </c:dLbls>
        <c:gapWidth val="50"/>
        <c:overlap val="100"/>
        <c:axId val="489285640"/>
        <c:axId val="489286032"/>
      </c:barChart>
      <c:catAx>
        <c:axId val="489285640"/>
        <c:scaling>
          <c:orientation val="minMax"/>
        </c:scaling>
        <c:delete val="0"/>
        <c:axPos val="b"/>
        <c:numFmt formatCode="General" sourceLinked="1"/>
        <c:majorTickMark val="out"/>
        <c:minorTickMark val="none"/>
        <c:tickLblPos val="nextTo"/>
        <c:spPr>
          <a:ln>
            <a:noFill/>
          </a:ln>
        </c:spPr>
        <c:txPr>
          <a:bodyPr/>
          <a:lstStyle/>
          <a:p>
            <a:pPr>
              <a:defRPr sz="1200"/>
            </a:pPr>
            <a:endParaRPr lang="cs-CZ"/>
          </a:p>
        </c:txPr>
        <c:crossAx val="489286032"/>
        <c:crosses val="autoZero"/>
        <c:auto val="1"/>
        <c:lblAlgn val="ctr"/>
        <c:lblOffset val="100"/>
        <c:noMultiLvlLbl val="0"/>
      </c:catAx>
      <c:valAx>
        <c:axId val="489286032"/>
        <c:scaling>
          <c:orientation val="minMax"/>
          <c:min val="0"/>
        </c:scaling>
        <c:delete val="1"/>
        <c:axPos val="r"/>
        <c:numFmt formatCode="0%" sourceLinked="1"/>
        <c:majorTickMark val="out"/>
        <c:minorTickMark val="none"/>
        <c:tickLblPos val="none"/>
        <c:crossAx val="489285640"/>
        <c:crosses val="max"/>
        <c:crossBetween val="between"/>
      </c:valAx>
      <c:spPr>
        <a:noFill/>
        <a:ln>
          <a:noFill/>
        </a:ln>
      </c:spPr>
    </c:plotArea>
    <c:legend>
      <c:legendPos val="t"/>
      <c:layout>
        <c:manualLayout>
          <c:xMode val="edge"/>
          <c:yMode val="edge"/>
          <c:x val="0.54502731945600746"/>
          <c:y val="5.1478750351244856E-2"/>
          <c:w val="0.40901397450122084"/>
          <c:h val="0.38456149312446902"/>
        </c:manualLayout>
      </c:layout>
      <c:overlay val="0"/>
      <c:txPr>
        <a:bodyPr/>
        <a:lstStyle/>
        <a:p>
          <a:pPr>
            <a:defRPr sz="1600"/>
          </a:pPr>
          <a:endParaRPr lang="cs-CZ"/>
        </a:p>
      </c:txPr>
    </c:legend>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4329407306964458E-2"/>
          <c:w val="0.90271624771221359"/>
          <c:h val="0.86503380378558015"/>
        </c:manualLayout>
      </c:layout>
      <c:barChart>
        <c:barDir val="col"/>
        <c:grouping val="stacked"/>
        <c:varyColors val="0"/>
        <c:ser>
          <c:idx val="0"/>
          <c:order val="0"/>
          <c:tx>
            <c:strRef>
              <c:f>bar_chart!$A$24</c:f>
              <c:strCache>
                <c:ptCount val="1"/>
                <c:pt idx="0">
                  <c:v>Definitely yes</c:v>
                </c:pt>
              </c:strCache>
            </c:strRef>
          </c:tx>
          <c:spPr>
            <a:solidFill>
              <a:schemeClr val="accent2">
                <a:lumMod val="75000"/>
              </a:schemeClr>
            </a:solidFill>
          </c:spPr>
          <c:invertIfNegative val="0"/>
          <c:dPt>
            <c:idx val="0"/>
            <c:invertIfNegative val="0"/>
            <c:bubble3D val="0"/>
            <c:extLst>
              <c:ext xmlns:c16="http://schemas.microsoft.com/office/drawing/2014/chart" uri="{C3380CC4-5D6E-409C-BE32-E72D297353CC}">
                <c16:uniqueId val="{00000000-5ED3-4B0B-9D50-8F32669B255F}"/>
              </c:ext>
            </c:extLst>
          </c:dPt>
          <c:dPt>
            <c:idx val="1"/>
            <c:invertIfNegative val="0"/>
            <c:bubble3D val="0"/>
            <c:extLst>
              <c:ext xmlns:c16="http://schemas.microsoft.com/office/drawing/2014/chart" uri="{C3380CC4-5D6E-409C-BE32-E72D297353CC}">
                <c16:uniqueId val="{00000001-5ED3-4B0B-9D50-8F32669B255F}"/>
              </c:ext>
            </c:extLst>
          </c:dPt>
          <c:dPt>
            <c:idx val="2"/>
            <c:invertIfNegative val="0"/>
            <c:bubble3D val="0"/>
            <c:extLst>
              <c:ext xmlns:c16="http://schemas.microsoft.com/office/drawing/2014/chart" uri="{C3380CC4-5D6E-409C-BE32-E72D297353CC}">
                <c16:uniqueId val="{00000002-5ED3-4B0B-9D50-8F32669B255F}"/>
              </c:ext>
            </c:extLst>
          </c:dPt>
          <c:dPt>
            <c:idx val="3"/>
            <c:invertIfNegative val="0"/>
            <c:bubble3D val="0"/>
            <c:extLst>
              <c:ext xmlns:c16="http://schemas.microsoft.com/office/drawing/2014/chart" uri="{C3380CC4-5D6E-409C-BE32-E72D297353CC}">
                <c16:uniqueId val="{00000003-5ED3-4B0B-9D50-8F32669B255F}"/>
              </c:ext>
            </c:extLst>
          </c:dPt>
          <c:dPt>
            <c:idx val="4"/>
            <c:invertIfNegative val="0"/>
            <c:bubble3D val="0"/>
            <c:extLst>
              <c:ext xmlns:c16="http://schemas.microsoft.com/office/drawing/2014/chart" uri="{C3380CC4-5D6E-409C-BE32-E72D297353CC}">
                <c16:uniqueId val="{00000004-5ED3-4B0B-9D50-8F32669B255F}"/>
              </c:ext>
            </c:extLst>
          </c:dPt>
          <c:dPt>
            <c:idx val="5"/>
            <c:invertIfNegative val="0"/>
            <c:bubble3D val="0"/>
            <c:extLst>
              <c:ext xmlns:c16="http://schemas.microsoft.com/office/drawing/2014/chart" uri="{C3380CC4-5D6E-409C-BE32-E72D297353CC}">
                <c16:uniqueId val="{00000005-5ED3-4B0B-9D50-8F32669B255F}"/>
              </c:ext>
            </c:extLst>
          </c:dPt>
          <c:dLbls>
            <c:dLbl>
              <c:idx val="0"/>
              <c:layout>
                <c:manualLayout>
                  <c:x val="0"/>
                  <c:y val="-3.7172366961774991E-2"/>
                </c:manualLayout>
              </c:layout>
              <c:numFmt formatCode="#,##0" sourceLinked="0"/>
              <c:spPr>
                <a:noFill/>
                <a:ln>
                  <a:noFill/>
                </a:ln>
                <a:effectLst/>
              </c:spPr>
              <c:txPr>
                <a:bodyPr/>
                <a:lstStyle/>
                <a:p>
                  <a:pPr>
                    <a:defRPr sz="1600">
                      <a:solidFill>
                        <a:schemeClr val="accent1"/>
                      </a:solidFill>
                    </a:defRPr>
                  </a:pPr>
                  <a:endParaRPr lang="cs-CZ"/>
                </a:p>
              </c:txPr>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5ED3-4B0B-9D50-8F32669B255F}"/>
                </c:ext>
              </c:extLst>
            </c:dLbl>
            <c:numFmt formatCode="#,##0" sourceLinked="0"/>
            <c:spPr>
              <a:noFill/>
              <a:ln>
                <a:noFill/>
              </a:ln>
              <a:effectLst/>
            </c:spPr>
            <c:txPr>
              <a:bodyPr/>
              <a:lstStyle/>
              <a:p>
                <a:pPr>
                  <a:defRPr sz="1600">
                    <a:solidFill>
                      <a:schemeClr val="bg1"/>
                    </a:solidFill>
                  </a:defRPr>
                </a:pPr>
                <a:endParaRPr lang="cs-CZ"/>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val>
            <c:numRef>
              <c:f>bar_chart!$D$24:$J$24</c:f>
              <c:numCache>
                <c:formatCode>#,##0</c:formatCode>
                <c:ptCount val="7"/>
                <c:pt idx="0">
                  <c:v>148661.78731343284</c:v>
                </c:pt>
                <c:pt idx="1">
                  <c:v>753817.74467680603</c:v>
                </c:pt>
                <c:pt idx="2">
                  <c:v>506558.96215596329</c:v>
                </c:pt>
                <c:pt idx="3">
                  <c:v>249441.55200000003</c:v>
                </c:pt>
                <c:pt idx="4">
                  <c:v>313134.42692307691</c:v>
                </c:pt>
                <c:pt idx="5">
                  <c:v>547020.94736842101</c:v>
                </c:pt>
                <c:pt idx="6">
                  <c:v>255630.50097087419</c:v>
                </c:pt>
              </c:numCache>
            </c:numRef>
          </c:val>
          <c:extLst>
            <c:ext xmlns:c16="http://schemas.microsoft.com/office/drawing/2014/chart" uri="{C3380CC4-5D6E-409C-BE32-E72D297353CC}">
              <c16:uniqueId val="{00000006-5ED3-4B0B-9D50-8F32669B255F}"/>
            </c:ext>
          </c:extLst>
        </c:ser>
        <c:ser>
          <c:idx val="1"/>
          <c:order val="1"/>
          <c:tx>
            <c:strRef>
              <c:f>bar_chart!$A$25</c:f>
              <c:strCache>
                <c:ptCount val="1"/>
                <c:pt idx="0">
                  <c:v>Rather yes</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7-5ED3-4B0B-9D50-8F32669B255F}"/>
              </c:ext>
            </c:extLst>
          </c:dPt>
          <c:dPt>
            <c:idx val="1"/>
            <c:invertIfNegative val="0"/>
            <c:bubble3D val="0"/>
            <c:extLst>
              <c:ext xmlns:c16="http://schemas.microsoft.com/office/drawing/2014/chart" uri="{C3380CC4-5D6E-409C-BE32-E72D297353CC}">
                <c16:uniqueId val="{00000008-5ED3-4B0B-9D50-8F32669B255F}"/>
              </c:ext>
            </c:extLst>
          </c:dPt>
          <c:dPt>
            <c:idx val="2"/>
            <c:invertIfNegative val="0"/>
            <c:bubble3D val="0"/>
            <c:extLst>
              <c:ext xmlns:c16="http://schemas.microsoft.com/office/drawing/2014/chart" uri="{C3380CC4-5D6E-409C-BE32-E72D297353CC}">
                <c16:uniqueId val="{00000009-5ED3-4B0B-9D50-8F32669B255F}"/>
              </c:ext>
            </c:extLst>
          </c:dPt>
          <c:dPt>
            <c:idx val="3"/>
            <c:invertIfNegative val="0"/>
            <c:bubble3D val="0"/>
            <c:extLst>
              <c:ext xmlns:c16="http://schemas.microsoft.com/office/drawing/2014/chart" uri="{C3380CC4-5D6E-409C-BE32-E72D297353CC}">
                <c16:uniqueId val="{0000000A-5ED3-4B0B-9D50-8F32669B255F}"/>
              </c:ext>
            </c:extLst>
          </c:dPt>
          <c:dPt>
            <c:idx val="4"/>
            <c:invertIfNegative val="0"/>
            <c:bubble3D val="0"/>
            <c:extLst>
              <c:ext xmlns:c16="http://schemas.microsoft.com/office/drawing/2014/chart" uri="{C3380CC4-5D6E-409C-BE32-E72D297353CC}">
                <c16:uniqueId val="{0000000B-5ED3-4B0B-9D50-8F32669B255F}"/>
              </c:ext>
            </c:extLst>
          </c:dPt>
          <c:dPt>
            <c:idx val="5"/>
            <c:invertIfNegative val="0"/>
            <c:bubble3D val="0"/>
            <c:extLst>
              <c:ext xmlns:c16="http://schemas.microsoft.com/office/drawing/2014/chart" uri="{C3380CC4-5D6E-409C-BE32-E72D297353CC}">
                <c16:uniqueId val="{0000000C-5ED3-4B0B-9D50-8F32669B255F}"/>
              </c:ext>
            </c:extLst>
          </c:dPt>
          <c:val>
            <c:numRef>
              <c:f>bar_chart!$D$25:$J$25</c:f>
              <c:numCache>
                <c:formatCode>#,##0</c:formatCode>
                <c:ptCount val="7"/>
                <c:pt idx="0">
                  <c:v>122807.56343283581</c:v>
                </c:pt>
                <c:pt idx="1">
                  <c:v>511766.17528517114</c:v>
                </c:pt>
                <c:pt idx="2">
                  <c:v>580854.27660550468</c:v>
                </c:pt>
                <c:pt idx="3">
                  <c:v>228654.75600000002</c:v>
                </c:pt>
                <c:pt idx="4">
                  <c:v>419733.38076923077</c:v>
                </c:pt>
                <c:pt idx="5">
                  <c:v>483903.14574898791</c:v>
                </c:pt>
                <c:pt idx="6">
                  <c:v>437262.69902912632</c:v>
                </c:pt>
              </c:numCache>
            </c:numRef>
          </c:val>
          <c:extLst>
            <c:ext xmlns:c16="http://schemas.microsoft.com/office/drawing/2014/chart" uri="{C3380CC4-5D6E-409C-BE32-E72D297353CC}">
              <c16:uniqueId val="{0000000D-5ED3-4B0B-9D50-8F32669B255F}"/>
            </c:ext>
          </c:extLst>
        </c:ser>
        <c:ser>
          <c:idx val="2"/>
          <c:order val="2"/>
          <c:tx>
            <c:strRef>
              <c:f>bar_chart!$A$26</c:f>
              <c:strCache>
                <c:ptCount val="1"/>
                <c:pt idx="0">
                  <c:v>Rather not</c:v>
                </c:pt>
              </c:strCache>
            </c:strRef>
          </c:tx>
          <c:spPr>
            <a:solidFill>
              <a:schemeClr val="bg1">
                <a:lumMod val="85000"/>
              </a:schemeClr>
            </a:solidFill>
          </c:spPr>
          <c:invertIfNegative val="0"/>
          <c:val>
            <c:numRef>
              <c:f>bar_chart!$D$26:$J$26</c:f>
              <c:numCache>
                <c:formatCode>#,##0</c:formatCode>
                <c:ptCount val="7"/>
                <c:pt idx="0">
                  <c:v>122807.56343283581</c:v>
                </c:pt>
                <c:pt idx="1">
                  <c:v>414945.54752851708</c:v>
                </c:pt>
                <c:pt idx="2">
                  <c:v>290427.13830275234</c:v>
                </c:pt>
                <c:pt idx="3">
                  <c:v>97005.048000000024</c:v>
                </c:pt>
                <c:pt idx="4">
                  <c:v>279822.25384615385</c:v>
                </c:pt>
                <c:pt idx="5">
                  <c:v>490916.23481781379</c:v>
                </c:pt>
                <c:pt idx="6">
                  <c:v>423808.46213592234</c:v>
                </c:pt>
              </c:numCache>
            </c:numRef>
          </c:val>
          <c:extLst>
            <c:ext xmlns:c16="http://schemas.microsoft.com/office/drawing/2014/chart" uri="{C3380CC4-5D6E-409C-BE32-E72D297353CC}">
              <c16:uniqueId val="{0000000E-5ED3-4B0B-9D50-8F32669B255F}"/>
            </c:ext>
          </c:extLst>
        </c:ser>
        <c:ser>
          <c:idx val="3"/>
          <c:order val="3"/>
          <c:tx>
            <c:strRef>
              <c:f>bar_chart!$A$27</c:f>
              <c:strCache>
                <c:ptCount val="1"/>
                <c:pt idx="0">
                  <c:v>Definitely not</c:v>
                </c:pt>
              </c:strCache>
            </c:strRef>
          </c:tx>
          <c:spPr>
            <a:solidFill>
              <a:schemeClr val="bg1">
                <a:lumMod val="85000"/>
              </a:schemeClr>
            </a:solidFill>
          </c:spPr>
          <c:invertIfNegative val="0"/>
          <c:val>
            <c:numRef>
              <c:f>bar_chart!$D$27:$J$27</c:f>
              <c:numCache>
                <c:formatCode>#,##0</c:formatCode>
                <c:ptCount val="7"/>
                <c:pt idx="0">
                  <c:v>45244.891791044778</c:v>
                </c:pt>
                <c:pt idx="1">
                  <c:v>138315.18250950568</c:v>
                </c:pt>
                <c:pt idx="2">
                  <c:v>94557.672935779818</c:v>
                </c:pt>
                <c:pt idx="3">
                  <c:v>117791.84400000003</c:v>
                </c:pt>
                <c:pt idx="4">
                  <c:v>113261.38846153846</c:v>
                </c:pt>
                <c:pt idx="5">
                  <c:v>210392.67206477732</c:v>
                </c:pt>
                <c:pt idx="6">
                  <c:v>275811.85631067964</c:v>
                </c:pt>
              </c:numCache>
            </c:numRef>
          </c:val>
          <c:extLst>
            <c:ext xmlns:c16="http://schemas.microsoft.com/office/drawing/2014/chart" uri="{C3380CC4-5D6E-409C-BE32-E72D297353CC}">
              <c16:uniqueId val="{0000000F-5ED3-4B0B-9D50-8F32669B255F}"/>
            </c:ext>
          </c:extLst>
        </c:ser>
        <c:dLbls>
          <c:showLegendKey val="0"/>
          <c:showVal val="0"/>
          <c:showCatName val="0"/>
          <c:showSerName val="0"/>
          <c:showPercent val="0"/>
          <c:showBubbleSize val="0"/>
        </c:dLbls>
        <c:gapWidth val="6"/>
        <c:overlap val="100"/>
        <c:axId val="582817488"/>
        <c:axId val="582826504"/>
      </c:barChart>
      <c:valAx>
        <c:axId val="582826504"/>
        <c:scaling>
          <c:orientation val="minMax"/>
          <c:max val="3200000"/>
          <c:min val="0"/>
        </c:scaling>
        <c:delete val="0"/>
        <c:axPos val="l"/>
        <c:numFmt formatCode="#,##0" sourceLinked="1"/>
        <c:majorTickMark val="out"/>
        <c:minorTickMark val="none"/>
        <c:tickLblPos val="nextTo"/>
        <c:crossAx val="582817488"/>
        <c:crosses val="autoZero"/>
        <c:crossBetween val="between"/>
      </c:valAx>
      <c:catAx>
        <c:axId val="582817488"/>
        <c:scaling>
          <c:orientation val="minMax"/>
        </c:scaling>
        <c:delete val="1"/>
        <c:axPos val="b"/>
        <c:numFmt formatCode="General" sourceLinked="1"/>
        <c:majorTickMark val="out"/>
        <c:minorTickMark val="none"/>
        <c:tickLblPos val="nextTo"/>
        <c:crossAx val="582826504"/>
        <c:crossesAt val="0"/>
        <c:auto val="1"/>
        <c:lblAlgn val="ctr"/>
        <c:lblOffset val="100"/>
        <c:noMultiLvlLbl val="0"/>
      </c:cat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02549929603173E-2"/>
          <c:y val="3.1088082901554411E-2"/>
          <c:w val="0.93285478698440838"/>
          <c:h val="0.86503380378558015"/>
        </c:manualLayout>
      </c:layout>
      <c:barChart>
        <c:barDir val="col"/>
        <c:grouping val="stacked"/>
        <c:varyColors val="0"/>
        <c:ser>
          <c:idx val="0"/>
          <c:order val="0"/>
          <c:tx>
            <c:strRef>
              <c:f>bar_chart!$A$33</c:f>
              <c:strCache>
                <c:ptCount val="1"/>
                <c:pt idx="0">
                  <c:v>Definitely yes+Rather yes</c:v>
                </c:pt>
              </c:strCache>
            </c:strRef>
          </c:tx>
          <c:spPr>
            <a:solidFill>
              <a:schemeClr val="accent2">
                <a:lumMod val="75000"/>
              </a:schemeClr>
            </a:solidFill>
          </c:spPr>
          <c:invertIfNegative val="0"/>
          <c:dPt>
            <c:idx val="0"/>
            <c:invertIfNegative val="0"/>
            <c:bubble3D val="0"/>
            <c:extLst>
              <c:ext xmlns:c16="http://schemas.microsoft.com/office/drawing/2014/chart" uri="{C3380CC4-5D6E-409C-BE32-E72D297353CC}">
                <c16:uniqueId val="{00000000-C06E-4520-83C5-D44FC2E66A3A}"/>
              </c:ext>
            </c:extLst>
          </c:dPt>
          <c:dPt>
            <c:idx val="1"/>
            <c:invertIfNegative val="0"/>
            <c:bubble3D val="0"/>
            <c:extLst>
              <c:ext xmlns:c16="http://schemas.microsoft.com/office/drawing/2014/chart" uri="{C3380CC4-5D6E-409C-BE32-E72D297353CC}">
                <c16:uniqueId val="{00000001-C06E-4520-83C5-D44FC2E66A3A}"/>
              </c:ext>
            </c:extLst>
          </c:dPt>
          <c:dPt>
            <c:idx val="2"/>
            <c:invertIfNegative val="0"/>
            <c:bubble3D val="0"/>
            <c:extLst>
              <c:ext xmlns:c16="http://schemas.microsoft.com/office/drawing/2014/chart" uri="{C3380CC4-5D6E-409C-BE32-E72D297353CC}">
                <c16:uniqueId val="{00000002-C06E-4520-83C5-D44FC2E66A3A}"/>
              </c:ext>
            </c:extLst>
          </c:dPt>
          <c:dPt>
            <c:idx val="3"/>
            <c:invertIfNegative val="0"/>
            <c:bubble3D val="0"/>
            <c:extLst>
              <c:ext xmlns:c16="http://schemas.microsoft.com/office/drawing/2014/chart" uri="{C3380CC4-5D6E-409C-BE32-E72D297353CC}">
                <c16:uniqueId val="{00000003-C06E-4520-83C5-D44FC2E66A3A}"/>
              </c:ext>
            </c:extLst>
          </c:dPt>
          <c:dPt>
            <c:idx val="4"/>
            <c:invertIfNegative val="0"/>
            <c:bubble3D val="0"/>
            <c:extLst>
              <c:ext xmlns:c16="http://schemas.microsoft.com/office/drawing/2014/chart" uri="{C3380CC4-5D6E-409C-BE32-E72D297353CC}">
                <c16:uniqueId val="{00000004-C06E-4520-83C5-D44FC2E66A3A}"/>
              </c:ext>
            </c:extLst>
          </c:dPt>
          <c:dPt>
            <c:idx val="5"/>
            <c:invertIfNegative val="0"/>
            <c:bubble3D val="0"/>
            <c:extLst>
              <c:ext xmlns:c16="http://schemas.microsoft.com/office/drawing/2014/chart" uri="{C3380CC4-5D6E-409C-BE32-E72D297353CC}">
                <c16:uniqueId val="{00000005-C06E-4520-83C5-D44FC2E66A3A}"/>
              </c:ext>
            </c:extLst>
          </c:dPt>
          <c:dLbls>
            <c:dLbl>
              <c:idx val="0"/>
              <c:layout>
                <c:manualLayout>
                  <c:x val="-1.6498917006299765E-3"/>
                  <c:y val="-6.0827509573813623E-2"/>
                </c:manualLayout>
              </c:layout>
              <c:numFmt formatCode="#,##0" sourceLinked="0"/>
              <c:spPr>
                <a:noFill/>
                <a:ln>
                  <a:noFill/>
                </a:ln>
                <a:effectLst/>
              </c:spPr>
              <c:txPr>
                <a:bodyPr/>
                <a:lstStyle/>
                <a:p>
                  <a:pPr>
                    <a:defRPr sz="1600">
                      <a:solidFill>
                        <a:schemeClr val="accent1"/>
                      </a:solidFill>
                    </a:defRPr>
                  </a:pPr>
                  <a:endParaRPr lang="cs-CZ"/>
                </a:p>
              </c:txPr>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C06E-4520-83C5-D44FC2E66A3A}"/>
                </c:ext>
              </c:extLst>
            </c:dLbl>
            <c:numFmt formatCode="#,##0" sourceLinked="0"/>
            <c:spPr>
              <a:noFill/>
              <a:ln>
                <a:noFill/>
              </a:ln>
              <a:effectLst/>
            </c:spPr>
            <c:txPr>
              <a:bodyPr/>
              <a:lstStyle/>
              <a:p>
                <a:pPr>
                  <a:defRPr sz="1600">
                    <a:solidFill>
                      <a:schemeClr val="bg1"/>
                    </a:solidFill>
                  </a:defRPr>
                </a:pPr>
                <a:endParaRPr lang="cs-CZ"/>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val>
            <c:numRef>
              <c:f>bar_chart!$D$33:$J$33</c:f>
              <c:numCache>
                <c:formatCode>#,##0</c:formatCode>
                <c:ptCount val="7"/>
                <c:pt idx="0">
                  <c:v>271469.35074626864</c:v>
                </c:pt>
                <c:pt idx="1">
                  <c:v>1265583.9199619773</c:v>
                </c:pt>
                <c:pt idx="2">
                  <c:v>1087413.2387614679</c:v>
                </c:pt>
                <c:pt idx="3">
                  <c:v>478096.30800000008</c:v>
                </c:pt>
                <c:pt idx="4">
                  <c:v>732867.80769230775</c:v>
                </c:pt>
                <c:pt idx="5">
                  <c:v>1030924.0931174089</c:v>
                </c:pt>
                <c:pt idx="6">
                  <c:v>692893.20000000019</c:v>
                </c:pt>
              </c:numCache>
            </c:numRef>
          </c:val>
          <c:extLst>
            <c:ext xmlns:c16="http://schemas.microsoft.com/office/drawing/2014/chart" uri="{C3380CC4-5D6E-409C-BE32-E72D297353CC}">
              <c16:uniqueId val="{00000006-C06E-4520-83C5-D44FC2E66A3A}"/>
            </c:ext>
          </c:extLst>
        </c:ser>
        <c:ser>
          <c:idx val="1"/>
          <c:order val="1"/>
          <c:tx>
            <c:strRef>
              <c:f>bar_chart!$A$34</c:f>
              <c:strCache>
                <c:ptCount val="1"/>
                <c:pt idx="0">
                  <c:v>Rather not</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07-C06E-4520-83C5-D44FC2E66A3A}"/>
              </c:ext>
            </c:extLst>
          </c:dPt>
          <c:dPt>
            <c:idx val="1"/>
            <c:invertIfNegative val="0"/>
            <c:bubble3D val="0"/>
            <c:extLst>
              <c:ext xmlns:c16="http://schemas.microsoft.com/office/drawing/2014/chart" uri="{C3380CC4-5D6E-409C-BE32-E72D297353CC}">
                <c16:uniqueId val="{00000008-C06E-4520-83C5-D44FC2E66A3A}"/>
              </c:ext>
            </c:extLst>
          </c:dPt>
          <c:dPt>
            <c:idx val="2"/>
            <c:invertIfNegative val="0"/>
            <c:bubble3D val="0"/>
            <c:extLst>
              <c:ext xmlns:c16="http://schemas.microsoft.com/office/drawing/2014/chart" uri="{C3380CC4-5D6E-409C-BE32-E72D297353CC}">
                <c16:uniqueId val="{00000009-C06E-4520-83C5-D44FC2E66A3A}"/>
              </c:ext>
            </c:extLst>
          </c:dPt>
          <c:dPt>
            <c:idx val="3"/>
            <c:invertIfNegative val="0"/>
            <c:bubble3D val="0"/>
            <c:extLst>
              <c:ext xmlns:c16="http://schemas.microsoft.com/office/drawing/2014/chart" uri="{C3380CC4-5D6E-409C-BE32-E72D297353CC}">
                <c16:uniqueId val="{0000000A-C06E-4520-83C5-D44FC2E66A3A}"/>
              </c:ext>
            </c:extLst>
          </c:dPt>
          <c:dPt>
            <c:idx val="4"/>
            <c:invertIfNegative val="0"/>
            <c:bubble3D val="0"/>
            <c:extLst>
              <c:ext xmlns:c16="http://schemas.microsoft.com/office/drawing/2014/chart" uri="{C3380CC4-5D6E-409C-BE32-E72D297353CC}">
                <c16:uniqueId val="{0000000B-C06E-4520-83C5-D44FC2E66A3A}"/>
              </c:ext>
            </c:extLst>
          </c:dPt>
          <c:dPt>
            <c:idx val="5"/>
            <c:invertIfNegative val="0"/>
            <c:bubble3D val="0"/>
            <c:extLst>
              <c:ext xmlns:c16="http://schemas.microsoft.com/office/drawing/2014/chart" uri="{C3380CC4-5D6E-409C-BE32-E72D297353CC}">
                <c16:uniqueId val="{0000000C-C06E-4520-83C5-D44FC2E66A3A}"/>
              </c:ext>
            </c:extLst>
          </c:dPt>
          <c:val>
            <c:numRef>
              <c:f>bar_chart!$D$34:$J$34</c:f>
              <c:numCache>
                <c:formatCode>#,##0</c:formatCode>
                <c:ptCount val="7"/>
                <c:pt idx="0">
                  <c:v>122807.56343283581</c:v>
                </c:pt>
                <c:pt idx="1">
                  <c:v>414945.54752851708</c:v>
                </c:pt>
                <c:pt idx="2">
                  <c:v>290427.13830275234</c:v>
                </c:pt>
                <c:pt idx="3">
                  <c:v>97005.048000000024</c:v>
                </c:pt>
                <c:pt idx="4">
                  <c:v>279822.25384615385</c:v>
                </c:pt>
                <c:pt idx="5">
                  <c:v>490916.23481781379</c:v>
                </c:pt>
                <c:pt idx="6">
                  <c:v>423808.46213592234</c:v>
                </c:pt>
              </c:numCache>
            </c:numRef>
          </c:val>
          <c:extLst>
            <c:ext xmlns:c16="http://schemas.microsoft.com/office/drawing/2014/chart" uri="{C3380CC4-5D6E-409C-BE32-E72D297353CC}">
              <c16:uniqueId val="{0000000D-C06E-4520-83C5-D44FC2E66A3A}"/>
            </c:ext>
          </c:extLst>
        </c:ser>
        <c:ser>
          <c:idx val="2"/>
          <c:order val="2"/>
          <c:tx>
            <c:strRef>
              <c:f>bar_chart!$A$35</c:f>
              <c:strCache>
                <c:ptCount val="1"/>
                <c:pt idx="0">
                  <c:v>Definitely not</c:v>
                </c:pt>
              </c:strCache>
            </c:strRef>
          </c:tx>
          <c:spPr>
            <a:solidFill>
              <a:schemeClr val="bg1">
                <a:lumMod val="85000"/>
              </a:schemeClr>
            </a:solidFill>
          </c:spPr>
          <c:invertIfNegative val="0"/>
          <c:val>
            <c:numRef>
              <c:f>bar_chart!$D$35:$J$35</c:f>
              <c:numCache>
                <c:formatCode>#,##0</c:formatCode>
                <c:ptCount val="7"/>
                <c:pt idx="0">
                  <c:v>45244.891791044778</c:v>
                </c:pt>
                <c:pt idx="1">
                  <c:v>138315.18250950568</c:v>
                </c:pt>
                <c:pt idx="2">
                  <c:v>94557.672935779818</c:v>
                </c:pt>
                <c:pt idx="3">
                  <c:v>117791.84400000003</c:v>
                </c:pt>
                <c:pt idx="4">
                  <c:v>113261.38846153846</c:v>
                </c:pt>
                <c:pt idx="5">
                  <c:v>210392.67206477732</c:v>
                </c:pt>
                <c:pt idx="6">
                  <c:v>275811.85631067964</c:v>
                </c:pt>
              </c:numCache>
            </c:numRef>
          </c:val>
          <c:extLst>
            <c:ext xmlns:c16="http://schemas.microsoft.com/office/drawing/2014/chart" uri="{C3380CC4-5D6E-409C-BE32-E72D297353CC}">
              <c16:uniqueId val="{0000000E-C06E-4520-83C5-D44FC2E66A3A}"/>
            </c:ext>
          </c:extLst>
        </c:ser>
        <c:dLbls>
          <c:showLegendKey val="0"/>
          <c:showVal val="0"/>
          <c:showCatName val="0"/>
          <c:showSerName val="0"/>
          <c:showPercent val="0"/>
          <c:showBubbleSize val="0"/>
        </c:dLbls>
        <c:gapWidth val="6"/>
        <c:overlap val="100"/>
        <c:axId val="582817488"/>
        <c:axId val="582826504"/>
      </c:barChart>
      <c:valAx>
        <c:axId val="582826504"/>
        <c:scaling>
          <c:orientation val="minMax"/>
          <c:max val="3200000"/>
          <c:min val="0"/>
        </c:scaling>
        <c:delete val="0"/>
        <c:axPos val="l"/>
        <c:numFmt formatCode="#,##0" sourceLinked="1"/>
        <c:majorTickMark val="out"/>
        <c:minorTickMark val="none"/>
        <c:tickLblPos val="nextTo"/>
        <c:crossAx val="582817488"/>
        <c:crosses val="autoZero"/>
        <c:crossBetween val="between"/>
      </c:valAx>
      <c:catAx>
        <c:axId val="582817488"/>
        <c:scaling>
          <c:orientation val="minMax"/>
        </c:scaling>
        <c:delete val="1"/>
        <c:axPos val="b"/>
        <c:numFmt formatCode="General" sourceLinked="1"/>
        <c:majorTickMark val="out"/>
        <c:minorTickMark val="none"/>
        <c:tickLblPos val="nextTo"/>
        <c:crossAx val="582826504"/>
        <c:crosses val="autoZero"/>
        <c:auto val="1"/>
        <c:lblAlgn val="ctr"/>
        <c:lblOffset val="100"/>
        <c:noMultiLvlLbl val="0"/>
      </c:cat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5834330004388"/>
          <c:y val="0.13749640695905044"/>
          <c:w val="0.89263217996168998"/>
          <c:h val="0.82469208112721049"/>
        </c:manualLayout>
      </c:layout>
      <c:barChart>
        <c:barDir val="bar"/>
        <c:grouping val="percentStacked"/>
        <c:varyColors val="0"/>
        <c:ser>
          <c:idx val="0"/>
          <c:order val="0"/>
          <c:tx>
            <c:strRef>
              <c:f>klara_chart!$B$24</c:f>
              <c:strCache>
                <c:ptCount val="1"/>
                <c:pt idx="0">
                  <c:v>Young digital elite</c:v>
                </c:pt>
              </c:strCache>
            </c:strRef>
          </c:tx>
          <c:spPr>
            <a:solidFill>
              <a:schemeClr val="tx1">
                <a:lumMod val="75000"/>
                <a:lumOff val="2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klara_chart!$B$25:$B$30</c:f>
              <c:numCache>
                <c:formatCode>0%</c:formatCode>
                <c:ptCount val="6"/>
                <c:pt idx="0">
                  <c:v>0.11764705882352942</c:v>
                </c:pt>
                <c:pt idx="1">
                  <c:v>0.33823529411764702</c:v>
                </c:pt>
                <c:pt idx="2">
                  <c:v>0.25</c:v>
                </c:pt>
                <c:pt idx="3">
                  <c:v>0.16176470588235292</c:v>
                </c:pt>
                <c:pt idx="4">
                  <c:v>0.10294117647058824</c:v>
                </c:pt>
                <c:pt idx="5">
                  <c:v>2.9411764705882356E-2</c:v>
                </c:pt>
              </c:numCache>
            </c:numRef>
          </c:val>
          <c:extLst>
            <c:ext xmlns:c16="http://schemas.microsoft.com/office/drawing/2014/chart" uri="{C3380CC4-5D6E-409C-BE32-E72D297353CC}">
              <c16:uniqueId val="{00000000-768F-47CD-82F0-B3BEA4886315}"/>
            </c:ext>
          </c:extLst>
        </c:ser>
        <c:ser>
          <c:idx val="1"/>
          <c:order val="1"/>
          <c:tx>
            <c:strRef>
              <c:f>klara_chart!$C$24</c:f>
              <c:strCache>
                <c:ptCount val="1"/>
                <c:pt idx="0">
                  <c:v>doplněk</c:v>
                </c:pt>
              </c:strCache>
            </c:strRef>
          </c:tx>
          <c:spPr>
            <a:solidFill>
              <a:schemeClr val="bg1">
                <a:lumMod val="7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klara_chart!$C$25:$C$30</c:f>
              <c:numCache>
                <c:formatCode>0%</c:formatCode>
                <c:ptCount val="6"/>
                <c:pt idx="0">
                  <c:v>0.88235294117647056</c:v>
                </c:pt>
                <c:pt idx="1">
                  <c:v>0.66176470588235303</c:v>
                </c:pt>
                <c:pt idx="2">
                  <c:v>0.75</c:v>
                </c:pt>
                <c:pt idx="3">
                  <c:v>0.83823529411764708</c:v>
                </c:pt>
                <c:pt idx="4">
                  <c:v>0.8970588235294118</c:v>
                </c:pt>
                <c:pt idx="5">
                  <c:v>0.97058823529411764</c:v>
                </c:pt>
              </c:numCache>
            </c:numRef>
          </c:val>
          <c:extLst>
            <c:ext xmlns:c16="http://schemas.microsoft.com/office/drawing/2014/chart" uri="{C3380CC4-5D6E-409C-BE32-E72D297353CC}">
              <c16:uniqueId val="{00000001-768F-47CD-82F0-B3BEA4886315}"/>
            </c:ext>
          </c:extLst>
        </c:ser>
        <c:ser>
          <c:idx val="2"/>
          <c:order val="2"/>
          <c:tx>
            <c:strRef>
              <c:f>klara_chart!$D$24</c:f>
              <c:strCache>
                <c:ptCount val="1"/>
                <c:pt idx="0">
                  <c:v>mezera</c:v>
                </c:pt>
              </c:strCache>
            </c:strRef>
          </c:tx>
          <c:spPr>
            <a:no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klara_chart!$D$25:$D$30</c:f>
              <c:numCache>
                <c:formatCode>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2-768F-47CD-82F0-B3BEA4886315}"/>
            </c:ext>
          </c:extLst>
        </c:ser>
        <c:ser>
          <c:idx val="3"/>
          <c:order val="3"/>
          <c:tx>
            <c:strRef>
              <c:f>klara_chart!$E$24</c:f>
              <c:strCache>
                <c:ptCount val="1"/>
                <c:pt idx="0">
                  <c:v>Wealthy professionals</c:v>
                </c:pt>
              </c:strCache>
            </c:strRef>
          </c:tx>
          <c:spPr>
            <a:solidFill>
              <a:schemeClr val="tx1">
                <a:lumMod val="75000"/>
                <a:lumOff val="2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klara_chart!$E$25:$E$30</c:f>
              <c:numCache>
                <c:formatCode>0%</c:formatCode>
                <c:ptCount val="6"/>
                <c:pt idx="0">
                  <c:v>0.14448669201520914</c:v>
                </c:pt>
                <c:pt idx="1">
                  <c:v>0.17870722433460076</c:v>
                </c:pt>
                <c:pt idx="2">
                  <c:v>0.18631178707224336</c:v>
                </c:pt>
                <c:pt idx="3">
                  <c:v>0.19011406844106463</c:v>
                </c:pt>
                <c:pt idx="4">
                  <c:v>0.19771863117870722</c:v>
                </c:pt>
                <c:pt idx="5">
                  <c:v>0.10266159695817491</c:v>
                </c:pt>
              </c:numCache>
            </c:numRef>
          </c:val>
          <c:extLst>
            <c:ext xmlns:c16="http://schemas.microsoft.com/office/drawing/2014/chart" uri="{C3380CC4-5D6E-409C-BE32-E72D297353CC}">
              <c16:uniqueId val="{00000003-768F-47CD-82F0-B3BEA4886315}"/>
            </c:ext>
          </c:extLst>
        </c:ser>
        <c:ser>
          <c:idx val="4"/>
          <c:order val="4"/>
          <c:tx>
            <c:strRef>
              <c:f>klara_chart!$F$24</c:f>
              <c:strCache>
                <c:ptCount val="1"/>
                <c:pt idx="0">
                  <c:v>doplněk</c:v>
                </c:pt>
              </c:strCache>
            </c:strRef>
          </c:tx>
          <c:spPr>
            <a:solidFill>
              <a:schemeClr val="bg1">
                <a:lumMod val="7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klara_chart!$F$25:$F$30</c:f>
              <c:numCache>
                <c:formatCode>0%</c:formatCode>
                <c:ptCount val="6"/>
                <c:pt idx="0">
                  <c:v>0.85551330798479086</c:v>
                </c:pt>
                <c:pt idx="1">
                  <c:v>0.82129277566539927</c:v>
                </c:pt>
                <c:pt idx="2">
                  <c:v>0.81368821292775662</c:v>
                </c:pt>
                <c:pt idx="3">
                  <c:v>0.8098859315589354</c:v>
                </c:pt>
                <c:pt idx="4">
                  <c:v>0.80228136882129275</c:v>
                </c:pt>
                <c:pt idx="5">
                  <c:v>0.89733840304182511</c:v>
                </c:pt>
              </c:numCache>
            </c:numRef>
          </c:val>
          <c:extLst>
            <c:ext xmlns:c16="http://schemas.microsoft.com/office/drawing/2014/chart" uri="{C3380CC4-5D6E-409C-BE32-E72D297353CC}">
              <c16:uniqueId val="{00000004-768F-47CD-82F0-B3BEA4886315}"/>
            </c:ext>
          </c:extLst>
        </c:ser>
        <c:ser>
          <c:idx val="5"/>
          <c:order val="5"/>
          <c:tx>
            <c:strRef>
              <c:f>klara_chart!$G$24</c:f>
              <c:strCache>
                <c:ptCount val="1"/>
                <c:pt idx="0">
                  <c:v>mezera</c:v>
                </c:pt>
              </c:strCache>
            </c:strRef>
          </c:tx>
          <c:spPr>
            <a:no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klara_chart!$G$25:$G$30</c:f>
              <c:numCache>
                <c:formatCode>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5-768F-47CD-82F0-B3BEA4886315}"/>
            </c:ext>
          </c:extLst>
        </c:ser>
        <c:ser>
          <c:idx val="6"/>
          <c:order val="6"/>
          <c:tx>
            <c:strRef>
              <c:f>klara_chart!$H$24</c:f>
              <c:strCache>
                <c:ptCount val="1"/>
                <c:pt idx="0">
                  <c:v>Traditional middle class</c:v>
                </c:pt>
              </c:strCache>
            </c:strRef>
          </c:tx>
          <c:spPr>
            <a:solidFill>
              <a:schemeClr val="tx1">
                <a:lumMod val="75000"/>
                <a:lumOff val="2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klara_chart!$H$25:$H$30</c:f>
              <c:numCache>
                <c:formatCode>0%</c:formatCode>
                <c:ptCount val="6"/>
                <c:pt idx="0">
                  <c:v>4.1284403669724766E-2</c:v>
                </c:pt>
                <c:pt idx="1">
                  <c:v>0.19266055045871561</c:v>
                </c:pt>
                <c:pt idx="2">
                  <c:v>0.3165137614678899</c:v>
                </c:pt>
                <c:pt idx="3">
                  <c:v>0.20183486238532111</c:v>
                </c:pt>
                <c:pt idx="4">
                  <c:v>0.12844036697247707</c:v>
                </c:pt>
                <c:pt idx="5">
                  <c:v>0.11926605504587157</c:v>
                </c:pt>
              </c:numCache>
            </c:numRef>
          </c:val>
          <c:extLst>
            <c:ext xmlns:c16="http://schemas.microsoft.com/office/drawing/2014/chart" uri="{C3380CC4-5D6E-409C-BE32-E72D297353CC}">
              <c16:uniqueId val="{00000006-768F-47CD-82F0-B3BEA4886315}"/>
            </c:ext>
          </c:extLst>
        </c:ser>
        <c:ser>
          <c:idx val="7"/>
          <c:order val="7"/>
          <c:tx>
            <c:strRef>
              <c:f>klara_chart!$I$24</c:f>
              <c:strCache>
                <c:ptCount val="1"/>
                <c:pt idx="0">
                  <c:v>doplněk</c:v>
                </c:pt>
              </c:strCache>
            </c:strRef>
          </c:tx>
          <c:spPr>
            <a:solidFill>
              <a:schemeClr val="bg1">
                <a:lumMod val="7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klara_chart!$I$25:$I$30</c:f>
              <c:numCache>
                <c:formatCode>0%</c:formatCode>
                <c:ptCount val="6"/>
                <c:pt idx="0">
                  <c:v>0.95871559633027525</c:v>
                </c:pt>
                <c:pt idx="1">
                  <c:v>0.80733944954128445</c:v>
                </c:pt>
                <c:pt idx="2">
                  <c:v>0.6834862385321101</c:v>
                </c:pt>
                <c:pt idx="3">
                  <c:v>0.79816513761467889</c:v>
                </c:pt>
                <c:pt idx="4">
                  <c:v>0.87155963302752293</c:v>
                </c:pt>
                <c:pt idx="5">
                  <c:v>0.88073394495412849</c:v>
                </c:pt>
              </c:numCache>
            </c:numRef>
          </c:val>
          <c:extLst>
            <c:ext xmlns:c16="http://schemas.microsoft.com/office/drawing/2014/chart" uri="{C3380CC4-5D6E-409C-BE32-E72D297353CC}">
              <c16:uniqueId val="{00000007-768F-47CD-82F0-B3BEA4886315}"/>
            </c:ext>
          </c:extLst>
        </c:ser>
        <c:ser>
          <c:idx val="8"/>
          <c:order val="8"/>
          <c:tx>
            <c:strRef>
              <c:f>klara_chart!$J$24</c:f>
              <c:strCache>
                <c:ptCount val="1"/>
                <c:pt idx="0">
                  <c:v>mezera</c:v>
                </c:pt>
              </c:strCache>
            </c:strRef>
          </c:tx>
          <c:spPr>
            <a:no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klara_chart!$J$25:$J$30</c:f>
              <c:numCache>
                <c:formatCode>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8-768F-47CD-82F0-B3BEA4886315}"/>
            </c:ext>
          </c:extLst>
        </c:ser>
        <c:ser>
          <c:idx val="9"/>
          <c:order val="9"/>
          <c:tx>
            <c:strRef>
              <c:f>klara_chart!$K$24</c:f>
              <c:strCache>
                <c:ptCount val="1"/>
                <c:pt idx="0">
                  <c:v>Skilled workers</c:v>
                </c:pt>
              </c:strCache>
            </c:strRef>
          </c:tx>
          <c:spPr>
            <a:solidFill>
              <a:schemeClr val="tx1">
                <a:lumMod val="75000"/>
                <a:lumOff val="2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klara_chart!$K$25:$K$30</c:f>
              <c:numCache>
                <c:formatCode>0%</c:formatCode>
                <c:ptCount val="6"/>
                <c:pt idx="0">
                  <c:v>0</c:v>
                </c:pt>
                <c:pt idx="1">
                  <c:v>0.06</c:v>
                </c:pt>
                <c:pt idx="2">
                  <c:v>0.18</c:v>
                </c:pt>
                <c:pt idx="3">
                  <c:v>0.21</c:v>
                </c:pt>
                <c:pt idx="4">
                  <c:v>0.25</c:v>
                </c:pt>
                <c:pt idx="5">
                  <c:v>0.3</c:v>
                </c:pt>
              </c:numCache>
            </c:numRef>
          </c:val>
          <c:extLst>
            <c:ext xmlns:c16="http://schemas.microsoft.com/office/drawing/2014/chart" uri="{C3380CC4-5D6E-409C-BE32-E72D297353CC}">
              <c16:uniqueId val="{00000009-768F-47CD-82F0-B3BEA4886315}"/>
            </c:ext>
          </c:extLst>
        </c:ser>
        <c:ser>
          <c:idx val="10"/>
          <c:order val="10"/>
          <c:tx>
            <c:strRef>
              <c:f>klara_chart!$L$24</c:f>
              <c:strCache>
                <c:ptCount val="1"/>
                <c:pt idx="0">
                  <c:v>doplněk</c:v>
                </c:pt>
              </c:strCache>
            </c:strRef>
          </c:tx>
          <c:spPr>
            <a:solidFill>
              <a:schemeClr val="bg1">
                <a:lumMod val="7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klara_chart!$L$25:$L$30</c:f>
              <c:numCache>
                <c:formatCode>0%</c:formatCode>
                <c:ptCount val="6"/>
                <c:pt idx="0">
                  <c:v>1</c:v>
                </c:pt>
                <c:pt idx="1">
                  <c:v>0.94</c:v>
                </c:pt>
                <c:pt idx="2">
                  <c:v>0.82000000000000006</c:v>
                </c:pt>
                <c:pt idx="3">
                  <c:v>0.79</c:v>
                </c:pt>
                <c:pt idx="4">
                  <c:v>0.75</c:v>
                </c:pt>
                <c:pt idx="5">
                  <c:v>0.7</c:v>
                </c:pt>
              </c:numCache>
            </c:numRef>
          </c:val>
          <c:extLst>
            <c:ext xmlns:c16="http://schemas.microsoft.com/office/drawing/2014/chart" uri="{C3380CC4-5D6E-409C-BE32-E72D297353CC}">
              <c16:uniqueId val="{0000000A-768F-47CD-82F0-B3BEA4886315}"/>
            </c:ext>
          </c:extLst>
        </c:ser>
        <c:ser>
          <c:idx val="11"/>
          <c:order val="11"/>
          <c:tx>
            <c:strRef>
              <c:f>klara_chart!$M$24</c:f>
              <c:strCache>
                <c:ptCount val="1"/>
                <c:pt idx="0">
                  <c:v>mezera</c:v>
                </c:pt>
              </c:strCache>
            </c:strRef>
          </c:tx>
          <c:spPr>
            <a:no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klara_chart!$M$25:$M$30</c:f>
              <c:numCache>
                <c:formatCode>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B-768F-47CD-82F0-B3BEA4886315}"/>
            </c:ext>
          </c:extLst>
        </c:ser>
        <c:ser>
          <c:idx val="12"/>
          <c:order val="12"/>
          <c:tx>
            <c:strRef>
              <c:f>klara_chart!$N$24</c:f>
              <c:strCache>
                <c:ptCount val="1"/>
                <c:pt idx="0">
                  <c:v>Declining middle class</c:v>
                </c:pt>
              </c:strCache>
            </c:strRef>
          </c:tx>
          <c:spPr>
            <a:solidFill>
              <a:schemeClr val="tx1">
                <a:lumMod val="75000"/>
                <a:lumOff val="2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klara_chart!$N$25:$N$30</c:f>
              <c:numCache>
                <c:formatCode>0%</c:formatCode>
                <c:ptCount val="6"/>
                <c:pt idx="0">
                  <c:v>0.12941176470588237</c:v>
                </c:pt>
                <c:pt idx="1">
                  <c:v>0.29411764705882354</c:v>
                </c:pt>
                <c:pt idx="2">
                  <c:v>0.28235294117647058</c:v>
                </c:pt>
                <c:pt idx="3">
                  <c:v>0.15294117647058825</c:v>
                </c:pt>
                <c:pt idx="4">
                  <c:v>7.6470588235294124E-2</c:v>
                </c:pt>
                <c:pt idx="5">
                  <c:v>6.4705882352941183E-2</c:v>
                </c:pt>
              </c:numCache>
            </c:numRef>
          </c:val>
          <c:extLst>
            <c:ext xmlns:c16="http://schemas.microsoft.com/office/drawing/2014/chart" uri="{C3380CC4-5D6E-409C-BE32-E72D297353CC}">
              <c16:uniqueId val="{0000000C-768F-47CD-82F0-B3BEA4886315}"/>
            </c:ext>
          </c:extLst>
        </c:ser>
        <c:ser>
          <c:idx val="13"/>
          <c:order val="13"/>
          <c:tx>
            <c:strRef>
              <c:f>klara_chart!$O$24</c:f>
              <c:strCache>
                <c:ptCount val="1"/>
                <c:pt idx="0">
                  <c:v>doplněk</c:v>
                </c:pt>
              </c:strCache>
            </c:strRef>
          </c:tx>
          <c:spPr>
            <a:solidFill>
              <a:schemeClr val="bg1">
                <a:lumMod val="7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klara_chart!$O$25:$O$30</c:f>
              <c:numCache>
                <c:formatCode>0%</c:formatCode>
                <c:ptCount val="6"/>
                <c:pt idx="0">
                  <c:v>0.87058823529411766</c:v>
                </c:pt>
                <c:pt idx="1">
                  <c:v>0.70588235294117641</c:v>
                </c:pt>
                <c:pt idx="2">
                  <c:v>0.71764705882352942</c:v>
                </c:pt>
                <c:pt idx="3">
                  <c:v>0.84705882352941175</c:v>
                </c:pt>
                <c:pt idx="4">
                  <c:v>0.92352941176470593</c:v>
                </c:pt>
                <c:pt idx="5">
                  <c:v>0.93529411764705883</c:v>
                </c:pt>
              </c:numCache>
            </c:numRef>
          </c:val>
          <c:extLst>
            <c:ext xmlns:c16="http://schemas.microsoft.com/office/drawing/2014/chart" uri="{C3380CC4-5D6E-409C-BE32-E72D297353CC}">
              <c16:uniqueId val="{0000000D-768F-47CD-82F0-B3BEA4886315}"/>
            </c:ext>
          </c:extLst>
        </c:ser>
        <c:ser>
          <c:idx val="14"/>
          <c:order val="14"/>
          <c:tx>
            <c:strRef>
              <c:f>klara_chart!$P$24</c:f>
              <c:strCache>
                <c:ptCount val="1"/>
                <c:pt idx="0">
                  <c:v>mezera</c:v>
                </c:pt>
              </c:strCache>
            </c:strRef>
          </c:tx>
          <c:spPr>
            <a:no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klara_chart!$P$25:$P$30</c:f>
              <c:numCache>
                <c:formatCode>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E-768F-47CD-82F0-B3BEA4886315}"/>
            </c:ext>
          </c:extLst>
        </c:ser>
        <c:ser>
          <c:idx val="15"/>
          <c:order val="15"/>
          <c:tx>
            <c:strRef>
              <c:f>klara_chart!$Q$24</c:f>
              <c:strCache>
                <c:ptCount val="1"/>
                <c:pt idx="0">
                  <c:v>Poor working class</c:v>
                </c:pt>
              </c:strCache>
            </c:strRef>
          </c:tx>
          <c:spPr>
            <a:solidFill>
              <a:schemeClr val="tx1">
                <a:lumMod val="75000"/>
                <a:lumOff val="2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klara_chart!$Q$25:$Q$30</c:f>
              <c:numCache>
                <c:formatCode>0%</c:formatCode>
                <c:ptCount val="6"/>
                <c:pt idx="0">
                  <c:v>0.13360323886639677</c:v>
                </c:pt>
                <c:pt idx="1">
                  <c:v>0.16599190283400808</c:v>
                </c:pt>
                <c:pt idx="2">
                  <c:v>0.12550607287449395</c:v>
                </c:pt>
                <c:pt idx="3">
                  <c:v>0.10931174089068825</c:v>
                </c:pt>
                <c:pt idx="4">
                  <c:v>9.3117408906882596E-2</c:v>
                </c:pt>
                <c:pt idx="5">
                  <c:v>0.37246963562753038</c:v>
                </c:pt>
              </c:numCache>
            </c:numRef>
          </c:val>
          <c:extLst>
            <c:ext xmlns:c16="http://schemas.microsoft.com/office/drawing/2014/chart" uri="{C3380CC4-5D6E-409C-BE32-E72D297353CC}">
              <c16:uniqueId val="{0000000F-768F-47CD-82F0-B3BEA4886315}"/>
            </c:ext>
          </c:extLst>
        </c:ser>
        <c:ser>
          <c:idx val="16"/>
          <c:order val="16"/>
          <c:tx>
            <c:strRef>
              <c:f>klara_chart!$R$24</c:f>
              <c:strCache>
                <c:ptCount val="1"/>
                <c:pt idx="0">
                  <c:v>doplněk</c:v>
                </c:pt>
              </c:strCache>
            </c:strRef>
          </c:tx>
          <c:spPr>
            <a:solidFill>
              <a:schemeClr val="bg1">
                <a:lumMod val="7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klara_chart!$R$25:$R$30</c:f>
              <c:numCache>
                <c:formatCode>0%</c:formatCode>
                <c:ptCount val="6"/>
                <c:pt idx="0">
                  <c:v>0.8663967611336032</c:v>
                </c:pt>
                <c:pt idx="1">
                  <c:v>0.83400809716599189</c:v>
                </c:pt>
                <c:pt idx="2">
                  <c:v>0.87449392712550611</c:v>
                </c:pt>
                <c:pt idx="3">
                  <c:v>0.89068825910931171</c:v>
                </c:pt>
                <c:pt idx="4">
                  <c:v>0.90688259109311742</c:v>
                </c:pt>
                <c:pt idx="5">
                  <c:v>0.62753036437246967</c:v>
                </c:pt>
              </c:numCache>
            </c:numRef>
          </c:val>
          <c:extLst>
            <c:ext xmlns:c16="http://schemas.microsoft.com/office/drawing/2014/chart" uri="{C3380CC4-5D6E-409C-BE32-E72D297353CC}">
              <c16:uniqueId val="{00000010-768F-47CD-82F0-B3BEA4886315}"/>
            </c:ext>
          </c:extLst>
        </c:ser>
        <c:ser>
          <c:idx val="17"/>
          <c:order val="17"/>
          <c:tx>
            <c:strRef>
              <c:f>klara_chart!$S$24</c:f>
              <c:strCache>
                <c:ptCount val="1"/>
                <c:pt idx="0">
                  <c:v>mezera</c:v>
                </c:pt>
              </c:strCache>
            </c:strRef>
          </c:tx>
          <c:spPr>
            <a:no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klara_chart!$S$25:$S$30</c:f>
              <c:numCache>
                <c:formatCode>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11-768F-47CD-82F0-B3BEA4886315}"/>
            </c:ext>
          </c:extLst>
        </c:ser>
        <c:ser>
          <c:idx val="18"/>
          <c:order val="18"/>
          <c:tx>
            <c:strRef>
              <c:f>klara_chart!$T$24</c:f>
              <c:strCache>
                <c:ptCount val="1"/>
                <c:pt idx="0">
                  <c:v>Emerging low class</c:v>
                </c:pt>
              </c:strCache>
            </c:strRef>
          </c:tx>
          <c:spPr>
            <a:solidFill>
              <a:schemeClr val="tx1">
                <a:lumMod val="75000"/>
                <a:lumOff val="2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klara_chart!$T$25:$T$30</c:f>
              <c:numCache>
                <c:formatCode>0%</c:formatCode>
                <c:ptCount val="6"/>
                <c:pt idx="0">
                  <c:v>6.7961165048543687E-2</c:v>
                </c:pt>
                <c:pt idx="1">
                  <c:v>0.13106796116504854</c:v>
                </c:pt>
                <c:pt idx="2">
                  <c:v>0.20388349514563106</c:v>
                </c:pt>
                <c:pt idx="3">
                  <c:v>0.17961165048543687</c:v>
                </c:pt>
                <c:pt idx="4">
                  <c:v>0.18446601941747573</c:v>
                </c:pt>
                <c:pt idx="5">
                  <c:v>0.23300970873786409</c:v>
                </c:pt>
              </c:numCache>
            </c:numRef>
          </c:val>
          <c:extLst>
            <c:ext xmlns:c16="http://schemas.microsoft.com/office/drawing/2014/chart" uri="{C3380CC4-5D6E-409C-BE32-E72D297353CC}">
              <c16:uniqueId val="{00000000-8C68-4F8E-B3D2-087180CF26AB}"/>
            </c:ext>
          </c:extLst>
        </c:ser>
        <c:ser>
          <c:idx val="19"/>
          <c:order val="19"/>
          <c:tx>
            <c:strRef>
              <c:f>klara_chart!$U$24</c:f>
              <c:strCache>
                <c:ptCount val="1"/>
              </c:strCache>
            </c:strRef>
          </c:tx>
          <c:spPr>
            <a:solidFill>
              <a:schemeClr val="bg1">
                <a:lumMod val="75000"/>
              </a:schemeClr>
            </a:solidFill>
          </c:spPr>
          <c:invertIfNegative val="0"/>
          <c:cat>
            <c:strRef>
              <c:f>klara_chart!$A$25:$A$30</c:f>
              <c:strCache>
                <c:ptCount val="6"/>
                <c:pt idx="0">
                  <c:v>18-24 years old</c:v>
                </c:pt>
                <c:pt idx="1">
                  <c:v>25-34 years old</c:v>
                </c:pt>
                <c:pt idx="2">
                  <c:v>35-44 years old</c:v>
                </c:pt>
                <c:pt idx="3">
                  <c:v>45-54 years old</c:v>
                </c:pt>
                <c:pt idx="4">
                  <c:v>55-64 years old</c:v>
                </c:pt>
                <c:pt idx="5">
                  <c:v>65+ years old</c:v>
                </c:pt>
              </c:strCache>
            </c:strRef>
          </c:cat>
          <c:val>
            <c:numRef>
              <c:f>klara_chart!$U$25:$U$30</c:f>
              <c:numCache>
                <c:formatCode>0%</c:formatCode>
                <c:ptCount val="6"/>
                <c:pt idx="0">
                  <c:v>0.93203883495145634</c:v>
                </c:pt>
                <c:pt idx="1">
                  <c:v>0.86893203883495151</c:v>
                </c:pt>
                <c:pt idx="2">
                  <c:v>0.79611650485436891</c:v>
                </c:pt>
                <c:pt idx="3">
                  <c:v>0.82038834951456319</c:v>
                </c:pt>
                <c:pt idx="4">
                  <c:v>0.81553398058252424</c:v>
                </c:pt>
                <c:pt idx="5">
                  <c:v>0.76699029126213591</c:v>
                </c:pt>
              </c:numCache>
            </c:numRef>
          </c:val>
          <c:extLst>
            <c:ext xmlns:c16="http://schemas.microsoft.com/office/drawing/2014/chart" uri="{C3380CC4-5D6E-409C-BE32-E72D297353CC}">
              <c16:uniqueId val="{00000001-8C68-4F8E-B3D2-087180CF26AB}"/>
            </c:ext>
          </c:extLst>
        </c:ser>
        <c:dLbls>
          <c:showLegendKey val="0"/>
          <c:showVal val="0"/>
          <c:showCatName val="0"/>
          <c:showSerName val="0"/>
          <c:showPercent val="0"/>
          <c:showBubbleSize val="0"/>
        </c:dLbls>
        <c:gapWidth val="20"/>
        <c:overlap val="100"/>
        <c:axId val="540557784"/>
        <c:axId val="540560136"/>
      </c:barChart>
      <c:catAx>
        <c:axId val="540557784"/>
        <c:scaling>
          <c:orientation val="maxMin"/>
        </c:scaling>
        <c:delete val="0"/>
        <c:axPos val="l"/>
        <c:numFmt formatCode="General" sourceLinked="0"/>
        <c:majorTickMark val="none"/>
        <c:minorTickMark val="none"/>
        <c:tickLblPos val="nextTo"/>
        <c:spPr>
          <a:ln>
            <a:noFill/>
          </a:ln>
        </c:spPr>
        <c:crossAx val="540560136"/>
        <c:crosses val="autoZero"/>
        <c:auto val="1"/>
        <c:lblAlgn val="ctr"/>
        <c:lblOffset val="100"/>
        <c:noMultiLvlLbl val="0"/>
      </c:catAx>
      <c:valAx>
        <c:axId val="540560136"/>
        <c:scaling>
          <c:orientation val="minMax"/>
        </c:scaling>
        <c:delete val="1"/>
        <c:axPos val="t"/>
        <c:numFmt formatCode="0%" sourceLinked="1"/>
        <c:majorTickMark val="out"/>
        <c:minorTickMark val="none"/>
        <c:tickLblPos val="none"/>
        <c:crossAx val="540557784"/>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5834330004388"/>
          <c:y val="0.13749640695905044"/>
          <c:w val="0.89263217996168998"/>
          <c:h val="0.82469208112721049"/>
        </c:manualLayout>
      </c:layout>
      <c:barChart>
        <c:barDir val="bar"/>
        <c:grouping val="percentStacked"/>
        <c:varyColors val="0"/>
        <c:ser>
          <c:idx val="0"/>
          <c:order val="0"/>
          <c:tx>
            <c:strRef>
              <c:f>klara_chart!$B$24</c:f>
              <c:strCache>
                <c:ptCount val="1"/>
                <c:pt idx="0">
                  <c:v>Young digital elite</c:v>
                </c:pt>
              </c:strCache>
            </c:strRef>
          </c:tx>
          <c:spPr>
            <a:solidFill>
              <a:schemeClr val="tx1">
                <a:lumMod val="75000"/>
                <a:lumOff val="2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klara_chart!$B$25:$B$28</c:f>
              <c:numCache>
                <c:formatCode>0%</c:formatCode>
                <c:ptCount val="4"/>
                <c:pt idx="0">
                  <c:v>1.492537313432836E-2</c:v>
                </c:pt>
                <c:pt idx="1">
                  <c:v>8.9552238805970144E-2</c:v>
                </c:pt>
                <c:pt idx="2">
                  <c:v>0.44776119402985076</c:v>
                </c:pt>
                <c:pt idx="3">
                  <c:v>0.44776119402985076</c:v>
                </c:pt>
              </c:numCache>
            </c:numRef>
          </c:val>
          <c:extLst>
            <c:ext xmlns:c16="http://schemas.microsoft.com/office/drawing/2014/chart" uri="{C3380CC4-5D6E-409C-BE32-E72D297353CC}">
              <c16:uniqueId val="{00000000-3446-4360-8D67-3BADE0953EAD}"/>
            </c:ext>
          </c:extLst>
        </c:ser>
        <c:ser>
          <c:idx val="1"/>
          <c:order val="1"/>
          <c:tx>
            <c:strRef>
              <c:f>klara_chart!$C$24</c:f>
              <c:strCache>
                <c:ptCount val="1"/>
                <c:pt idx="0">
                  <c:v>doplněk</c:v>
                </c:pt>
              </c:strCache>
            </c:strRef>
          </c:tx>
          <c:spPr>
            <a:solidFill>
              <a:schemeClr val="bg1">
                <a:lumMod val="7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klara_chart!$C$25:$C$28</c:f>
              <c:numCache>
                <c:formatCode>0%</c:formatCode>
                <c:ptCount val="4"/>
                <c:pt idx="0">
                  <c:v>0.9850746268656716</c:v>
                </c:pt>
                <c:pt idx="1">
                  <c:v>0.91044776119402981</c:v>
                </c:pt>
                <c:pt idx="2">
                  <c:v>0.55223880597014929</c:v>
                </c:pt>
                <c:pt idx="3">
                  <c:v>0.55223880597014929</c:v>
                </c:pt>
              </c:numCache>
            </c:numRef>
          </c:val>
          <c:extLst>
            <c:ext xmlns:c16="http://schemas.microsoft.com/office/drawing/2014/chart" uri="{C3380CC4-5D6E-409C-BE32-E72D297353CC}">
              <c16:uniqueId val="{00000001-3446-4360-8D67-3BADE0953EAD}"/>
            </c:ext>
          </c:extLst>
        </c:ser>
        <c:ser>
          <c:idx val="2"/>
          <c:order val="2"/>
          <c:tx>
            <c:strRef>
              <c:f>klara_chart!$D$24</c:f>
              <c:strCache>
                <c:ptCount val="1"/>
                <c:pt idx="0">
                  <c:v>mezera</c:v>
                </c:pt>
              </c:strCache>
            </c:strRef>
          </c:tx>
          <c:spPr>
            <a:no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klara_chart!$D$25:$D$28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2-3446-4360-8D67-3BADE0953EAD}"/>
            </c:ext>
          </c:extLst>
        </c:ser>
        <c:ser>
          <c:idx val="3"/>
          <c:order val="3"/>
          <c:tx>
            <c:strRef>
              <c:f>klara_chart!$E$24</c:f>
              <c:strCache>
                <c:ptCount val="1"/>
                <c:pt idx="0">
                  <c:v>Wealthy professionals</c:v>
                </c:pt>
              </c:strCache>
            </c:strRef>
          </c:tx>
          <c:spPr>
            <a:solidFill>
              <a:schemeClr val="tx1">
                <a:lumMod val="75000"/>
                <a:lumOff val="2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klara_chart!$E$25:$E$28</c:f>
              <c:numCache>
                <c:formatCode>0%</c:formatCode>
                <c:ptCount val="4"/>
                <c:pt idx="0">
                  <c:v>4.5627376425855515E-2</c:v>
                </c:pt>
                <c:pt idx="1">
                  <c:v>0.11406844106463879</c:v>
                </c:pt>
                <c:pt idx="2">
                  <c:v>0.49429657794676807</c:v>
                </c:pt>
                <c:pt idx="3">
                  <c:v>0.3460076045627376</c:v>
                </c:pt>
              </c:numCache>
            </c:numRef>
          </c:val>
          <c:extLst>
            <c:ext xmlns:c16="http://schemas.microsoft.com/office/drawing/2014/chart" uri="{C3380CC4-5D6E-409C-BE32-E72D297353CC}">
              <c16:uniqueId val="{00000003-3446-4360-8D67-3BADE0953EAD}"/>
            </c:ext>
          </c:extLst>
        </c:ser>
        <c:ser>
          <c:idx val="4"/>
          <c:order val="4"/>
          <c:tx>
            <c:strRef>
              <c:f>klara_chart!$F$24</c:f>
              <c:strCache>
                <c:ptCount val="1"/>
                <c:pt idx="0">
                  <c:v>doplněk</c:v>
                </c:pt>
              </c:strCache>
            </c:strRef>
          </c:tx>
          <c:spPr>
            <a:solidFill>
              <a:schemeClr val="bg1">
                <a:lumMod val="7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klara_chart!$F$25:$F$28</c:f>
              <c:numCache>
                <c:formatCode>0%</c:formatCode>
                <c:ptCount val="4"/>
                <c:pt idx="0">
                  <c:v>0.95437262357414454</c:v>
                </c:pt>
                <c:pt idx="1">
                  <c:v>0.88593155893536124</c:v>
                </c:pt>
                <c:pt idx="2">
                  <c:v>0.50570342205323193</c:v>
                </c:pt>
                <c:pt idx="3">
                  <c:v>0.6539923954372624</c:v>
                </c:pt>
              </c:numCache>
            </c:numRef>
          </c:val>
          <c:extLst>
            <c:ext xmlns:c16="http://schemas.microsoft.com/office/drawing/2014/chart" uri="{C3380CC4-5D6E-409C-BE32-E72D297353CC}">
              <c16:uniqueId val="{00000004-3446-4360-8D67-3BADE0953EAD}"/>
            </c:ext>
          </c:extLst>
        </c:ser>
        <c:ser>
          <c:idx val="5"/>
          <c:order val="5"/>
          <c:tx>
            <c:strRef>
              <c:f>klara_chart!$G$24</c:f>
              <c:strCache>
                <c:ptCount val="1"/>
                <c:pt idx="0">
                  <c:v>mezera</c:v>
                </c:pt>
              </c:strCache>
            </c:strRef>
          </c:tx>
          <c:spPr>
            <a:no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klara_chart!$G$25:$G$28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5-3446-4360-8D67-3BADE0953EAD}"/>
            </c:ext>
          </c:extLst>
        </c:ser>
        <c:ser>
          <c:idx val="6"/>
          <c:order val="6"/>
          <c:tx>
            <c:strRef>
              <c:f>klara_chart!$H$24</c:f>
              <c:strCache>
                <c:ptCount val="1"/>
                <c:pt idx="0">
                  <c:v>Traditional middle class</c:v>
                </c:pt>
              </c:strCache>
            </c:strRef>
          </c:tx>
          <c:spPr>
            <a:solidFill>
              <a:schemeClr val="tx1">
                <a:lumMod val="75000"/>
                <a:lumOff val="2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klara_chart!$H$25:$H$28</c:f>
              <c:numCache>
                <c:formatCode>0%</c:formatCode>
                <c:ptCount val="4"/>
                <c:pt idx="0">
                  <c:v>4.5662100456621009E-2</c:v>
                </c:pt>
                <c:pt idx="1">
                  <c:v>0.28767123287671231</c:v>
                </c:pt>
                <c:pt idx="2">
                  <c:v>0.42922374429223742</c:v>
                </c:pt>
                <c:pt idx="3">
                  <c:v>0.23744292237442924</c:v>
                </c:pt>
              </c:numCache>
            </c:numRef>
          </c:val>
          <c:extLst>
            <c:ext xmlns:c16="http://schemas.microsoft.com/office/drawing/2014/chart" uri="{C3380CC4-5D6E-409C-BE32-E72D297353CC}">
              <c16:uniqueId val="{00000006-3446-4360-8D67-3BADE0953EAD}"/>
            </c:ext>
          </c:extLst>
        </c:ser>
        <c:ser>
          <c:idx val="7"/>
          <c:order val="7"/>
          <c:tx>
            <c:strRef>
              <c:f>klara_chart!$I$24</c:f>
              <c:strCache>
                <c:ptCount val="1"/>
                <c:pt idx="0">
                  <c:v>doplněk</c:v>
                </c:pt>
              </c:strCache>
            </c:strRef>
          </c:tx>
          <c:spPr>
            <a:solidFill>
              <a:schemeClr val="bg1">
                <a:lumMod val="7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klara_chart!$I$25:$I$28</c:f>
              <c:numCache>
                <c:formatCode>0%</c:formatCode>
                <c:ptCount val="4"/>
                <c:pt idx="0">
                  <c:v>0.954337899543379</c:v>
                </c:pt>
                <c:pt idx="1">
                  <c:v>0.71232876712328763</c:v>
                </c:pt>
                <c:pt idx="2">
                  <c:v>0.57077625570776258</c:v>
                </c:pt>
                <c:pt idx="3">
                  <c:v>0.76255707762557079</c:v>
                </c:pt>
              </c:numCache>
            </c:numRef>
          </c:val>
          <c:extLst>
            <c:ext xmlns:c16="http://schemas.microsoft.com/office/drawing/2014/chart" uri="{C3380CC4-5D6E-409C-BE32-E72D297353CC}">
              <c16:uniqueId val="{00000007-3446-4360-8D67-3BADE0953EAD}"/>
            </c:ext>
          </c:extLst>
        </c:ser>
        <c:ser>
          <c:idx val="8"/>
          <c:order val="8"/>
          <c:tx>
            <c:strRef>
              <c:f>klara_chart!$J$24</c:f>
              <c:strCache>
                <c:ptCount val="1"/>
                <c:pt idx="0">
                  <c:v>mezera</c:v>
                </c:pt>
              </c:strCache>
            </c:strRef>
          </c:tx>
          <c:spPr>
            <a:no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klara_chart!$J$25:$J$28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8-3446-4360-8D67-3BADE0953EAD}"/>
            </c:ext>
          </c:extLst>
        </c:ser>
        <c:ser>
          <c:idx val="9"/>
          <c:order val="9"/>
          <c:tx>
            <c:strRef>
              <c:f>klara_chart!$K$24</c:f>
              <c:strCache>
                <c:ptCount val="1"/>
                <c:pt idx="0">
                  <c:v>Skilled workers</c:v>
                </c:pt>
              </c:strCache>
            </c:strRef>
          </c:tx>
          <c:spPr>
            <a:solidFill>
              <a:schemeClr val="tx1">
                <a:lumMod val="75000"/>
                <a:lumOff val="2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klara_chart!$K$25:$K$28</c:f>
              <c:numCache>
                <c:formatCode>0%</c:formatCode>
                <c:ptCount val="4"/>
                <c:pt idx="0">
                  <c:v>0.06</c:v>
                </c:pt>
                <c:pt idx="1">
                  <c:v>0.45</c:v>
                </c:pt>
                <c:pt idx="2">
                  <c:v>0.27</c:v>
                </c:pt>
                <c:pt idx="3">
                  <c:v>0.22</c:v>
                </c:pt>
              </c:numCache>
            </c:numRef>
          </c:val>
          <c:extLst>
            <c:ext xmlns:c16="http://schemas.microsoft.com/office/drawing/2014/chart" uri="{C3380CC4-5D6E-409C-BE32-E72D297353CC}">
              <c16:uniqueId val="{00000009-3446-4360-8D67-3BADE0953EAD}"/>
            </c:ext>
          </c:extLst>
        </c:ser>
        <c:ser>
          <c:idx val="10"/>
          <c:order val="10"/>
          <c:tx>
            <c:strRef>
              <c:f>klara_chart!$L$24</c:f>
              <c:strCache>
                <c:ptCount val="1"/>
                <c:pt idx="0">
                  <c:v>doplněk</c:v>
                </c:pt>
              </c:strCache>
            </c:strRef>
          </c:tx>
          <c:spPr>
            <a:solidFill>
              <a:schemeClr val="bg1">
                <a:lumMod val="7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klara_chart!$L$25:$L$28</c:f>
              <c:numCache>
                <c:formatCode>0%</c:formatCode>
                <c:ptCount val="4"/>
                <c:pt idx="0">
                  <c:v>0.94</c:v>
                </c:pt>
                <c:pt idx="1">
                  <c:v>0.55000000000000004</c:v>
                </c:pt>
                <c:pt idx="2">
                  <c:v>0.73</c:v>
                </c:pt>
                <c:pt idx="3">
                  <c:v>0.78</c:v>
                </c:pt>
              </c:numCache>
            </c:numRef>
          </c:val>
          <c:extLst>
            <c:ext xmlns:c16="http://schemas.microsoft.com/office/drawing/2014/chart" uri="{C3380CC4-5D6E-409C-BE32-E72D297353CC}">
              <c16:uniqueId val="{0000000A-3446-4360-8D67-3BADE0953EAD}"/>
            </c:ext>
          </c:extLst>
        </c:ser>
        <c:ser>
          <c:idx val="11"/>
          <c:order val="11"/>
          <c:tx>
            <c:strRef>
              <c:f>klara_chart!$M$24</c:f>
              <c:strCache>
                <c:ptCount val="1"/>
                <c:pt idx="0">
                  <c:v>mezera</c:v>
                </c:pt>
              </c:strCache>
            </c:strRef>
          </c:tx>
          <c:spPr>
            <a:no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klara_chart!$M$25:$M$28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B-3446-4360-8D67-3BADE0953EAD}"/>
            </c:ext>
          </c:extLst>
        </c:ser>
        <c:ser>
          <c:idx val="12"/>
          <c:order val="12"/>
          <c:tx>
            <c:strRef>
              <c:f>klara_chart!$N$24</c:f>
              <c:strCache>
                <c:ptCount val="1"/>
                <c:pt idx="0">
                  <c:v>Declining middle class</c:v>
                </c:pt>
              </c:strCache>
            </c:strRef>
          </c:tx>
          <c:spPr>
            <a:solidFill>
              <a:schemeClr val="tx1">
                <a:lumMod val="75000"/>
                <a:lumOff val="2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klara_chart!$N$25:$N$28</c:f>
              <c:numCache>
                <c:formatCode>0%</c:formatCode>
                <c:ptCount val="4"/>
                <c:pt idx="0">
                  <c:v>5.325443786982248E-2</c:v>
                </c:pt>
                <c:pt idx="1">
                  <c:v>0.378698224852071</c:v>
                </c:pt>
                <c:pt idx="2">
                  <c:v>0.378698224852071</c:v>
                </c:pt>
                <c:pt idx="3">
                  <c:v>0.1893491124260355</c:v>
                </c:pt>
              </c:numCache>
            </c:numRef>
          </c:val>
          <c:extLst>
            <c:ext xmlns:c16="http://schemas.microsoft.com/office/drawing/2014/chart" uri="{C3380CC4-5D6E-409C-BE32-E72D297353CC}">
              <c16:uniqueId val="{0000000C-3446-4360-8D67-3BADE0953EAD}"/>
            </c:ext>
          </c:extLst>
        </c:ser>
        <c:ser>
          <c:idx val="13"/>
          <c:order val="13"/>
          <c:tx>
            <c:strRef>
              <c:f>klara_chart!$O$24</c:f>
              <c:strCache>
                <c:ptCount val="1"/>
                <c:pt idx="0">
                  <c:v>doplněk</c:v>
                </c:pt>
              </c:strCache>
            </c:strRef>
          </c:tx>
          <c:spPr>
            <a:solidFill>
              <a:schemeClr val="bg1">
                <a:lumMod val="7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klara_chart!$O$25:$O$28</c:f>
              <c:numCache>
                <c:formatCode>0%</c:formatCode>
                <c:ptCount val="4"/>
                <c:pt idx="0">
                  <c:v>0.94674556213017746</c:v>
                </c:pt>
                <c:pt idx="1">
                  <c:v>0.62130177514792906</c:v>
                </c:pt>
                <c:pt idx="2">
                  <c:v>0.62130177514792906</c:v>
                </c:pt>
                <c:pt idx="3">
                  <c:v>0.81065088757396453</c:v>
                </c:pt>
              </c:numCache>
            </c:numRef>
          </c:val>
          <c:extLst>
            <c:ext xmlns:c16="http://schemas.microsoft.com/office/drawing/2014/chart" uri="{C3380CC4-5D6E-409C-BE32-E72D297353CC}">
              <c16:uniqueId val="{0000000D-3446-4360-8D67-3BADE0953EAD}"/>
            </c:ext>
          </c:extLst>
        </c:ser>
        <c:ser>
          <c:idx val="14"/>
          <c:order val="14"/>
          <c:tx>
            <c:strRef>
              <c:f>klara_chart!$P$24</c:f>
              <c:strCache>
                <c:ptCount val="1"/>
                <c:pt idx="0">
                  <c:v>mezera</c:v>
                </c:pt>
              </c:strCache>
            </c:strRef>
          </c:tx>
          <c:spPr>
            <a:no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klara_chart!$P$25:$P$28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E-3446-4360-8D67-3BADE0953EAD}"/>
            </c:ext>
          </c:extLst>
        </c:ser>
        <c:ser>
          <c:idx val="15"/>
          <c:order val="15"/>
          <c:tx>
            <c:strRef>
              <c:f>klara_chart!$Q$24</c:f>
              <c:strCache>
                <c:ptCount val="1"/>
                <c:pt idx="0">
                  <c:v>Poor working class</c:v>
                </c:pt>
              </c:strCache>
            </c:strRef>
          </c:tx>
          <c:spPr>
            <a:solidFill>
              <a:schemeClr val="tx1">
                <a:lumMod val="75000"/>
                <a:lumOff val="2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klara_chart!$Q$25:$Q$28</c:f>
              <c:numCache>
                <c:formatCode>0%</c:formatCode>
                <c:ptCount val="4"/>
                <c:pt idx="0">
                  <c:v>0.14574898785425103</c:v>
                </c:pt>
                <c:pt idx="1">
                  <c:v>0.36842105263157898</c:v>
                </c:pt>
                <c:pt idx="2">
                  <c:v>0.36437246963562747</c:v>
                </c:pt>
                <c:pt idx="3">
                  <c:v>0.1214574898785425</c:v>
                </c:pt>
              </c:numCache>
            </c:numRef>
          </c:val>
          <c:extLst>
            <c:ext xmlns:c16="http://schemas.microsoft.com/office/drawing/2014/chart" uri="{C3380CC4-5D6E-409C-BE32-E72D297353CC}">
              <c16:uniqueId val="{0000000F-3446-4360-8D67-3BADE0953EAD}"/>
            </c:ext>
          </c:extLst>
        </c:ser>
        <c:ser>
          <c:idx val="16"/>
          <c:order val="16"/>
          <c:tx>
            <c:strRef>
              <c:f>klara_chart!$R$24</c:f>
              <c:strCache>
                <c:ptCount val="1"/>
                <c:pt idx="0">
                  <c:v>doplněk</c:v>
                </c:pt>
              </c:strCache>
            </c:strRef>
          </c:tx>
          <c:spPr>
            <a:solidFill>
              <a:schemeClr val="bg1">
                <a:lumMod val="7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klara_chart!$R$25:$R$28</c:f>
              <c:numCache>
                <c:formatCode>0%</c:formatCode>
                <c:ptCount val="4"/>
                <c:pt idx="0">
                  <c:v>0.85425101214574894</c:v>
                </c:pt>
                <c:pt idx="1">
                  <c:v>0.63157894736842102</c:v>
                </c:pt>
                <c:pt idx="2">
                  <c:v>0.63562753036437258</c:v>
                </c:pt>
                <c:pt idx="3">
                  <c:v>0.87854251012145745</c:v>
                </c:pt>
              </c:numCache>
            </c:numRef>
          </c:val>
          <c:extLst>
            <c:ext xmlns:c16="http://schemas.microsoft.com/office/drawing/2014/chart" uri="{C3380CC4-5D6E-409C-BE32-E72D297353CC}">
              <c16:uniqueId val="{00000010-3446-4360-8D67-3BADE0953EAD}"/>
            </c:ext>
          </c:extLst>
        </c:ser>
        <c:ser>
          <c:idx val="17"/>
          <c:order val="17"/>
          <c:tx>
            <c:strRef>
              <c:f>klara_chart!$S$24</c:f>
              <c:strCache>
                <c:ptCount val="1"/>
                <c:pt idx="0">
                  <c:v>mezera</c:v>
                </c:pt>
              </c:strCache>
            </c:strRef>
          </c:tx>
          <c:spPr>
            <a:no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klara_chart!$S$25:$S$28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11-3446-4360-8D67-3BADE0953EAD}"/>
            </c:ext>
          </c:extLst>
        </c:ser>
        <c:ser>
          <c:idx val="18"/>
          <c:order val="18"/>
          <c:tx>
            <c:strRef>
              <c:f>klara_chart!$T$24</c:f>
              <c:strCache>
                <c:ptCount val="1"/>
                <c:pt idx="0">
                  <c:v>Emerging low class</c:v>
                </c:pt>
              </c:strCache>
            </c:strRef>
          </c:tx>
          <c:spPr>
            <a:solidFill>
              <a:schemeClr val="tx1">
                <a:lumMod val="75000"/>
                <a:lumOff val="2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klara_chart!$T$25:$T$28</c:f>
              <c:numCache>
                <c:formatCode>0%</c:formatCode>
                <c:ptCount val="4"/>
                <c:pt idx="0">
                  <c:v>0.17073170731707318</c:v>
                </c:pt>
                <c:pt idx="1">
                  <c:v>0.52682926829268295</c:v>
                </c:pt>
                <c:pt idx="2">
                  <c:v>0.26341463414634148</c:v>
                </c:pt>
                <c:pt idx="3">
                  <c:v>3.9024390243902439E-2</c:v>
                </c:pt>
              </c:numCache>
            </c:numRef>
          </c:val>
          <c:extLst>
            <c:ext xmlns:c16="http://schemas.microsoft.com/office/drawing/2014/chart" uri="{C3380CC4-5D6E-409C-BE32-E72D297353CC}">
              <c16:uniqueId val="{00000012-3446-4360-8D67-3BADE0953EAD}"/>
            </c:ext>
          </c:extLst>
        </c:ser>
        <c:ser>
          <c:idx val="19"/>
          <c:order val="19"/>
          <c:tx>
            <c:strRef>
              <c:f>klara_chart!$U$24</c:f>
              <c:strCache>
                <c:ptCount val="1"/>
              </c:strCache>
            </c:strRef>
          </c:tx>
          <c:spPr>
            <a:solidFill>
              <a:schemeClr val="bg1">
                <a:lumMod val="75000"/>
              </a:schemeClr>
            </a:solidFill>
          </c:spPr>
          <c:invertIfNegative val="0"/>
          <c:cat>
            <c:strRef>
              <c:f>klara_chart!$A$25:$A$28</c:f>
              <c:strCache>
                <c:ptCount val="4"/>
                <c:pt idx="0">
                  <c:v>Elementary</c:v>
                </c:pt>
                <c:pt idx="1">
                  <c:v>High school w/o graduation exam</c:v>
                </c:pt>
                <c:pt idx="2">
                  <c:v>High school with graduation exam</c:v>
                </c:pt>
                <c:pt idx="3">
                  <c:v>University</c:v>
                </c:pt>
              </c:strCache>
            </c:strRef>
          </c:cat>
          <c:val>
            <c:numRef>
              <c:f>klara_chart!$U$25:$U$28</c:f>
              <c:numCache>
                <c:formatCode>0%</c:formatCode>
                <c:ptCount val="4"/>
                <c:pt idx="0">
                  <c:v>0.82926829268292679</c:v>
                </c:pt>
                <c:pt idx="1">
                  <c:v>0.47317073170731705</c:v>
                </c:pt>
                <c:pt idx="2">
                  <c:v>0.73658536585365852</c:v>
                </c:pt>
                <c:pt idx="3">
                  <c:v>0.96097560975609753</c:v>
                </c:pt>
              </c:numCache>
            </c:numRef>
          </c:val>
          <c:extLst>
            <c:ext xmlns:c16="http://schemas.microsoft.com/office/drawing/2014/chart" uri="{C3380CC4-5D6E-409C-BE32-E72D297353CC}">
              <c16:uniqueId val="{00000013-3446-4360-8D67-3BADE0953EAD}"/>
            </c:ext>
          </c:extLst>
        </c:ser>
        <c:dLbls>
          <c:showLegendKey val="0"/>
          <c:showVal val="0"/>
          <c:showCatName val="0"/>
          <c:showSerName val="0"/>
          <c:showPercent val="0"/>
          <c:showBubbleSize val="0"/>
        </c:dLbls>
        <c:gapWidth val="20"/>
        <c:overlap val="100"/>
        <c:axId val="540560920"/>
        <c:axId val="540562488"/>
      </c:barChart>
      <c:catAx>
        <c:axId val="540560920"/>
        <c:scaling>
          <c:orientation val="maxMin"/>
        </c:scaling>
        <c:delete val="0"/>
        <c:axPos val="l"/>
        <c:numFmt formatCode="General" sourceLinked="0"/>
        <c:majorTickMark val="none"/>
        <c:minorTickMark val="none"/>
        <c:tickLblPos val="nextTo"/>
        <c:spPr>
          <a:ln>
            <a:noFill/>
          </a:ln>
        </c:spPr>
        <c:txPr>
          <a:bodyPr/>
          <a:lstStyle/>
          <a:p>
            <a:pPr>
              <a:defRPr sz="1100"/>
            </a:pPr>
            <a:endParaRPr lang="cs-CZ"/>
          </a:p>
        </c:txPr>
        <c:crossAx val="540562488"/>
        <c:crosses val="autoZero"/>
        <c:auto val="1"/>
        <c:lblAlgn val="ctr"/>
        <c:lblOffset val="100"/>
        <c:noMultiLvlLbl val="0"/>
      </c:catAx>
      <c:valAx>
        <c:axId val="540562488"/>
        <c:scaling>
          <c:orientation val="minMax"/>
        </c:scaling>
        <c:delete val="1"/>
        <c:axPos val="t"/>
        <c:numFmt formatCode="0%" sourceLinked="1"/>
        <c:majorTickMark val="out"/>
        <c:minorTickMark val="none"/>
        <c:tickLblPos val="none"/>
        <c:crossAx val="540560920"/>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5834330004388"/>
          <c:y val="0.13749640695905044"/>
          <c:w val="0.89263217996168998"/>
          <c:h val="0.82469208112721049"/>
        </c:manualLayout>
      </c:layout>
      <c:barChart>
        <c:barDir val="bar"/>
        <c:grouping val="percentStacked"/>
        <c:varyColors val="0"/>
        <c:ser>
          <c:idx val="0"/>
          <c:order val="0"/>
          <c:tx>
            <c:strRef>
              <c:f>klara_chart!$B$24</c:f>
              <c:strCache>
                <c:ptCount val="1"/>
                <c:pt idx="0">
                  <c:v>Young digital elite</c:v>
                </c:pt>
              </c:strCache>
            </c:strRef>
          </c:tx>
          <c:spPr>
            <a:solidFill>
              <a:schemeClr val="tx1">
                <a:lumMod val="75000"/>
                <a:lumOff val="25000"/>
              </a:schemeClr>
            </a:solidFill>
          </c:spPr>
          <c:invertIfNegative val="0"/>
          <c:cat>
            <c:strRef>
              <c:f>klara_chart!$A$25:$A$26</c:f>
              <c:strCache>
                <c:ptCount val="2"/>
                <c:pt idx="0">
                  <c:v>Man</c:v>
                </c:pt>
                <c:pt idx="1">
                  <c:v>Woman</c:v>
                </c:pt>
              </c:strCache>
            </c:strRef>
          </c:cat>
          <c:val>
            <c:numRef>
              <c:f>klara_chart!$B$25:$B$26</c:f>
              <c:numCache>
                <c:formatCode>0%</c:formatCode>
                <c:ptCount val="2"/>
                <c:pt idx="0">
                  <c:v>0.61194029850746268</c:v>
                </c:pt>
                <c:pt idx="1">
                  <c:v>0.38805970149253732</c:v>
                </c:pt>
              </c:numCache>
            </c:numRef>
          </c:val>
          <c:extLst>
            <c:ext xmlns:c16="http://schemas.microsoft.com/office/drawing/2014/chart" uri="{C3380CC4-5D6E-409C-BE32-E72D297353CC}">
              <c16:uniqueId val="{00000000-768F-47CD-82F0-B3BEA4886315}"/>
            </c:ext>
          </c:extLst>
        </c:ser>
        <c:ser>
          <c:idx val="1"/>
          <c:order val="1"/>
          <c:tx>
            <c:strRef>
              <c:f>klara_chart!$C$24</c:f>
              <c:strCache>
                <c:ptCount val="1"/>
                <c:pt idx="0">
                  <c:v>doplněk</c:v>
                </c:pt>
              </c:strCache>
            </c:strRef>
          </c:tx>
          <c:spPr>
            <a:solidFill>
              <a:schemeClr val="bg1">
                <a:lumMod val="75000"/>
              </a:schemeClr>
            </a:solidFill>
          </c:spPr>
          <c:invertIfNegative val="0"/>
          <c:cat>
            <c:strRef>
              <c:f>klara_chart!$A$25:$A$26</c:f>
              <c:strCache>
                <c:ptCount val="2"/>
                <c:pt idx="0">
                  <c:v>Man</c:v>
                </c:pt>
                <c:pt idx="1">
                  <c:v>Woman</c:v>
                </c:pt>
              </c:strCache>
            </c:strRef>
          </c:cat>
          <c:val>
            <c:numRef>
              <c:f>klara_chart!$C$25:$C$26</c:f>
              <c:numCache>
                <c:formatCode>0%</c:formatCode>
                <c:ptCount val="2"/>
                <c:pt idx="0">
                  <c:v>0.38805970149253732</c:v>
                </c:pt>
                <c:pt idx="1">
                  <c:v>0.61194029850746268</c:v>
                </c:pt>
              </c:numCache>
            </c:numRef>
          </c:val>
          <c:extLst>
            <c:ext xmlns:c16="http://schemas.microsoft.com/office/drawing/2014/chart" uri="{C3380CC4-5D6E-409C-BE32-E72D297353CC}">
              <c16:uniqueId val="{00000001-768F-47CD-82F0-B3BEA4886315}"/>
            </c:ext>
          </c:extLst>
        </c:ser>
        <c:ser>
          <c:idx val="2"/>
          <c:order val="2"/>
          <c:tx>
            <c:strRef>
              <c:f>klara_chart!$D$24</c:f>
              <c:strCache>
                <c:ptCount val="1"/>
                <c:pt idx="0">
                  <c:v>mezera</c:v>
                </c:pt>
              </c:strCache>
            </c:strRef>
          </c:tx>
          <c:spPr>
            <a:noFill/>
          </c:spPr>
          <c:invertIfNegative val="0"/>
          <c:cat>
            <c:strRef>
              <c:f>klara_chart!$A$25:$A$26</c:f>
              <c:strCache>
                <c:ptCount val="2"/>
                <c:pt idx="0">
                  <c:v>Man</c:v>
                </c:pt>
                <c:pt idx="1">
                  <c:v>Woman</c:v>
                </c:pt>
              </c:strCache>
            </c:strRef>
          </c:cat>
          <c:val>
            <c:numRef>
              <c:f>klara_chart!$D$25:$D$26</c:f>
              <c:numCache>
                <c:formatCode>0%</c:formatCode>
                <c:ptCount val="2"/>
                <c:pt idx="0">
                  <c:v>0.1</c:v>
                </c:pt>
                <c:pt idx="1">
                  <c:v>0.1</c:v>
                </c:pt>
              </c:numCache>
            </c:numRef>
          </c:val>
          <c:extLst>
            <c:ext xmlns:c16="http://schemas.microsoft.com/office/drawing/2014/chart" uri="{C3380CC4-5D6E-409C-BE32-E72D297353CC}">
              <c16:uniqueId val="{00000002-768F-47CD-82F0-B3BEA4886315}"/>
            </c:ext>
          </c:extLst>
        </c:ser>
        <c:ser>
          <c:idx val="3"/>
          <c:order val="3"/>
          <c:tx>
            <c:strRef>
              <c:f>klara_chart!$E$24</c:f>
              <c:strCache>
                <c:ptCount val="1"/>
                <c:pt idx="0">
                  <c:v>Wealthy professionals</c:v>
                </c:pt>
              </c:strCache>
            </c:strRef>
          </c:tx>
          <c:spPr>
            <a:solidFill>
              <a:schemeClr val="tx1">
                <a:lumMod val="75000"/>
                <a:lumOff val="25000"/>
              </a:schemeClr>
            </a:solidFill>
          </c:spPr>
          <c:invertIfNegative val="0"/>
          <c:cat>
            <c:strRef>
              <c:f>klara_chart!$A$25:$A$26</c:f>
              <c:strCache>
                <c:ptCount val="2"/>
                <c:pt idx="0">
                  <c:v>Man</c:v>
                </c:pt>
                <c:pt idx="1">
                  <c:v>Woman</c:v>
                </c:pt>
              </c:strCache>
            </c:strRef>
          </c:cat>
          <c:val>
            <c:numRef>
              <c:f>klara_chart!$E$25:$E$26</c:f>
              <c:numCache>
                <c:formatCode>0%</c:formatCode>
                <c:ptCount val="2"/>
                <c:pt idx="0">
                  <c:v>0.57034220532319391</c:v>
                </c:pt>
                <c:pt idx="1">
                  <c:v>0.42965779467680604</c:v>
                </c:pt>
              </c:numCache>
            </c:numRef>
          </c:val>
          <c:extLst>
            <c:ext xmlns:c16="http://schemas.microsoft.com/office/drawing/2014/chart" uri="{C3380CC4-5D6E-409C-BE32-E72D297353CC}">
              <c16:uniqueId val="{00000003-768F-47CD-82F0-B3BEA4886315}"/>
            </c:ext>
          </c:extLst>
        </c:ser>
        <c:ser>
          <c:idx val="4"/>
          <c:order val="4"/>
          <c:tx>
            <c:strRef>
              <c:f>klara_chart!$F$24</c:f>
              <c:strCache>
                <c:ptCount val="1"/>
                <c:pt idx="0">
                  <c:v>doplněk</c:v>
                </c:pt>
              </c:strCache>
            </c:strRef>
          </c:tx>
          <c:spPr>
            <a:solidFill>
              <a:schemeClr val="bg1">
                <a:lumMod val="75000"/>
              </a:schemeClr>
            </a:solidFill>
          </c:spPr>
          <c:invertIfNegative val="0"/>
          <c:cat>
            <c:strRef>
              <c:f>klara_chart!$A$25:$A$26</c:f>
              <c:strCache>
                <c:ptCount val="2"/>
                <c:pt idx="0">
                  <c:v>Man</c:v>
                </c:pt>
                <c:pt idx="1">
                  <c:v>Woman</c:v>
                </c:pt>
              </c:strCache>
            </c:strRef>
          </c:cat>
          <c:val>
            <c:numRef>
              <c:f>klara_chart!$F$25:$F$26</c:f>
              <c:numCache>
                <c:formatCode>0%</c:formatCode>
                <c:ptCount val="2"/>
                <c:pt idx="0">
                  <c:v>0.42965779467680609</c:v>
                </c:pt>
                <c:pt idx="1">
                  <c:v>0.57034220532319391</c:v>
                </c:pt>
              </c:numCache>
            </c:numRef>
          </c:val>
          <c:extLst>
            <c:ext xmlns:c16="http://schemas.microsoft.com/office/drawing/2014/chart" uri="{C3380CC4-5D6E-409C-BE32-E72D297353CC}">
              <c16:uniqueId val="{00000004-768F-47CD-82F0-B3BEA4886315}"/>
            </c:ext>
          </c:extLst>
        </c:ser>
        <c:ser>
          <c:idx val="5"/>
          <c:order val="5"/>
          <c:tx>
            <c:strRef>
              <c:f>klara_chart!$G$24</c:f>
              <c:strCache>
                <c:ptCount val="1"/>
                <c:pt idx="0">
                  <c:v>mezera</c:v>
                </c:pt>
              </c:strCache>
            </c:strRef>
          </c:tx>
          <c:spPr>
            <a:noFill/>
          </c:spPr>
          <c:invertIfNegative val="0"/>
          <c:cat>
            <c:strRef>
              <c:f>klara_chart!$A$25:$A$26</c:f>
              <c:strCache>
                <c:ptCount val="2"/>
                <c:pt idx="0">
                  <c:v>Man</c:v>
                </c:pt>
                <c:pt idx="1">
                  <c:v>Woman</c:v>
                </c:pt>
              </c:strCache>
            </c:strRef>
          </c:cat>
          <c:val>
            <c:numRef>
              <c:f>klara_chart!$G$25:$G$26</c:f>
              <c:numCache>
                <c:formatCode>0%</c:formatCode>
                <c:ptCount val="2"/>
                <c:pt idx="0">
                  <c:v>0.1</c:v>
                </c:pt>
                <c:pt idx="1">
                  <c:v>0.1</c:v>
                </c:pt>
              </c:numCache>
            </c:numRef>
          </c:val>
          <c:extLst>
            <c:ext xmlns:c16="http://schemas.microsoft.com/office/drawing/2014/chart" uri="{C3380CC4-5D6E-409C-BE32-E72D297353CC}">
              <c16:uniqueId val="{00000005-768F-47CD-82F0-B3BEA4886315}"/>
            </c:ext>
          </c:extLst>
        </c:ser>
        <c:ser>
          <c:idx val="6"/>
          <c:order val="6"/>
          <c:tx>
            <c:strRef>
              <c:f>klara_chart!$H$24</c:f>
              <c:strCache>
                <c:ptCount val="1"/>
                <c:pt idx="0">
                  <c:v>Traditional middle class</c:v>
                </c:pt>
              </c:strCache>
            </c:strRef>
          </c:tx>
          <c:spPr>
            <a:solidFill>
              <a:schemeClr val="tx1">
                <a:lumMod val="75000"/>
                <a:lumOff val="25000"/>
              </a:schemeClr>
            </a:solidFill>
          </c:spPr>
          <c:invertIfNegative val="0"/>
          <c:cat>
            <c:strRef>
              <c:f>klara_chart!$A$25:$A$26</c:f>
              <c:strCache>
                <c:ptCount val="2"/>
                <c:pt idx="0">
                  <c:v>Man</c:v>
                </c:pt>
                <c:pt idx="1">
                  <c:v>Woman</c:v>
                </c:pt>
              </c:strCache>
            </c:strRef>
          </c:cat>
          <c:val>
            <c:numRef>
              <c:f>klara_chart!$H$25:$H$26</c:f>
              <c:numCache>
                <c:formatCode>0%</c:formatCode>
                <c:ptCount val="2"/>
                <c:pt idx="0">
                  <c:v>0.55963302752293576</c:v>
                </c:pt>
                <c:pt idx="1">
                  <c:v>0.44036697247706419</c:v>
                </c:pt>
              </c:numCache>
            </c:numRef>
          </c:val>
          <c:extLst>
            <c:ext xmlns:c16="http://schemas.microsoft.com/office/drawing/2014/chart" uri="{C3380CC4-5D6E-409C-BE32-E72D297353CC}">
              <c16:uniqueId val="{00000006-768F-47CD-82F0-B3BEA4886315}"/>
            </c:ext>
          </c:extLst>
        </c:ser>
        <c:ser>
          <c:idx val="7"/>
          <c:order val="7"/>
          <c:tx>
            <c:strRef>
              <c:f>klara_chart!$I$24</c:f>
              <c:strCache>
                <c:ptCount val="1"/>
                <c:pt idx="0">
                  <c:v>doplněk</c:v>
                </c:pt>
              </c:strCache>
            </c:strRef>
          </c:tx>
          <c:spPr>
            <a:solidFill>
              <a:schemeClr val="bg1">
                <a:lumMod val="75000"/>
              </a:schemeClr>
            </a:solidFill>
          </c:spPr>
          <c:invertIfNegative val="0"/>
          <c:cat>
            <c:strRef>
              <c:f>klara_chart!$A$25:$A$26</c:f>
              <c:strCache>
                <c:ptCount val="2"/>
                <c:pt idx="0">
                  <c:v>Man</c:v>
                </c:pt>
                <c:pt idx="1">
                  <c:v>Woman</c:v>
                </c:pt>
              </c:strCache>
            </c:strRef>
          </c:cat>
          <c:val>
            <c:numRef>
              <c:f>klara_chart!$I$25:$I$26</c:f>
              <c:numCache>
                <c:formatCode>0%</c:formatCode>
                <c:ptCount val="2"/>
                <c:pt idx="0">
                  <c:v>0.44036697247706424</c:v>
                </c:pt>
                <c:pt idx="1">
                  <c:v>0.55963302752293576</c:v>
                </c:pt>
              </c:numCache>
            </c:numRef>
          </c:val>
          <c:extLst>
            <c:ext xmlns:c16="http://schemas.microsoft.com/office/drawing/2014/chart" uri="{C3380CC4-5D6E-409C-BE32-E72D297353CC}">
              <c16:uniqueId val="{00000007-768F-47CD-82F0-B3BEA4886315}"/>
            </c:ext>
          </c:extLst>
        </c:ser>
        <c:ser>
          <c:idx val="8"/>
          <c:order val="8"/>
          <c:tx>
            <c:strRef>
              <c:f>klara_chart!$J$24</c:f>
              <c:strCache>
                <c:ptCount val="1"/>
                <c:pt idx="0">
                  <c:v>mezera</c:v>
                </c:pt>
              </c:strCache>
            </c:strRef>
          </c:tx>
          <c:spPr>
            <a:noFill/>
          </c:spPr>
          <c:invertIfNegative val="0"/>
          <c:cat>
            <c:strRef>
              <c:f>klara_chart!$A$25:$A$26</c:f>
              <c:strCache>
                <c:ptCount val="2"/>
                <c:pt idx="0">
                  <c:v>Man</c:v>
                </c:pt>
                <c:pt idx="1">
                  <c:v>Woman</c:v>
                </c:pt>
              </c:strCache>
            </c:strRef>
          </c:cat>
          <c:val>
            <c:numRef>
              <c:f>klara_chart!$J$25:$J$26</c:f>
              <c:numCache>
                <c:formatCode>0%</c:formatCode>
                <c:ptCount val="2"/>
                <c:pt idx="0">
                  <c:v>0.1</c:v>
                </c:pt>
                <c:pt idx="1">
                  <c:v>0.1</c:v>
                </c:pt>
              </c:numCache>
            </c:numRef>
          </c:val>
          <c:extLst>
            <c:ext xmlns:c16="http://schemas.microsoft.com/office/drawing/2014/chart" uri="{C3380CC4-5D6E-409C-BE32-E72D297353CC}">
              <c16:uniqueId val="{00000008-768F-47CD-82F0-B3BEA4886315}"/>
            </c:ext>
          </c:extLst>
        </c:ser>
        <c:ser>
          <c:idx val="9"/>
          <c:order val="9"/>
          <c:tx>
            <c:strRef>
              <c:f>klara_chart!$K$24</c:f>
              <c:strCache>
                <c:ptCount val="1"/>
                <c:pt idx="0">
                  <c:v>Skilled workers</c:v>
                </c:pt>
              </c:strCache>
            </c:strRef>
          </c:tx>
          <c:spPr>
            <a:solidFill>
              <a:schemeClr val="tx1">
                <a:lumMod val="75000"/>
                <a:lumOff val="25000"/>
              </a:schemeClr>
            </a:solidFill>
          </c:spPr>
          <c:invertIfNegative val="0"/>
          <c:cat>
            <c:strRef>
              <c:f>klara_chart!$A$25:$A$26</c:f>
              <c:strCache>
                <c:ptCount val="2"/>
                <c:pt idx="0">
                  <c:v>Man</c:v>
                </c:pt>
                <c:pt idx="1">
                  <c:v>Woman</c:v>
                </c:pt>
              </c:strCache>
            </c:strRef>
          </c:cat>
          <c:val>
            <c:numRef>
              <c:f>klara_chart!$K$25:$K$26</c:f>
              <c:numCache>
                <c:formatCode>0%</c:formatCode>
                <c:ptCount val="2"/>
                <c:pt idx="0">
                  <c:v>0.55000000000000004</c:v>
                </c:pt>
                <c:pt idx="1">
                  <c:v>0.45</c:v>
                </c:pt>
              </c:numCache>
            </c:numRef>
          </c:val>
          <c:extLst>
            <c:ext xmlns:c16="http://schemas.microsoft.com/office/drawing/2014/chart" uri="{C3380CC4-5D6E-409C-BE32-E72D297353CC}">
              <c16:uniqueId val="{00000009-768F-47CD-82F0-B3BEA4886315}"/>
            </c:ext>
          </c:extLst>
        </c:ser>
        <c:ser>
          <c:idx val="10"/>
          <c:order val="10"/>
          <c:tx>
            <c:strRef>
              <c:f>klara_chart!$L$24</c:f>
              <c:strCache>
                <c:ptCount val="1"/>
                <c:pt idx="0">
                  <c:v>doplněk</c:v>
                </c:pt>
              </c:strCache>
            </c:strRef>
          </c:tx>
          <c:spPr>
            <a:solidFill>
              <a:schemeClr val="bg1">
                <a:lumMod val="75000"/>
              </a:schemeClr>
            </a:solidFill>
          </c:spPr>
          <c:invertIfNegative val="0"/>
          <c:cat>
            <c:strRef>
              <c:f>klara_chart!$A$25:$A$26</c:f>
              <c:strCache>
                <c:ptCount val="2"/>
                <c:pt idx="0">
                  <c:v>Man</c:v>
                </c:pt>
                <c:pt idx="1">
                  <c:v>Woman</c:v>
                </c:pt>
              </c:strCache>
            </c:strRef>
          </c:cat>
          <c:val>
            <c:numRef>
              <c:f>klara_chart!$L$25:$L$26</c:f>
              <c:numCache>
                <c:formatCode>0%</c:formatCode>
                <c:ptCount val="2"/>
                <c:pt idx="0">
                  <c:v>0.44999999999999996</c:v>
                </c:pt>
                <c:pt idx="1">
                  <c:v>0.55000000000000004</c:v>
                </c:pt>
              </c:numCache>
            </c:numRef>
          </c:val>
          <c:extLst>
            <c:ext xmlns:c16="http://schemas.microsoft.com/office/drawing/2014/chart" uri="{C3380CC4-5D6E-409C-BE32-E72D297353CC}">
              <c16:uniqueId val="{0000000A-768F-47CD-82F0-B3BEA4886315}"/>
            </c:ext>
          </c:extLst>
        </c:ser>
        <c:ser>
          <c:idx val="11"/>
          <c:order val="11"/>
          <c:tx>
            <c:strRef>
              <c:f>klara_chart!$M$24</c:f>
              <c:strCache>
                <c:ptCount val="1"/>
                <c:pt idx="0">
                  <c:v>mezera</c:v>
                </c:pt>
              </c:strCache>
            </c:strRef>
          </c:tx>
          <c:spPr>
            <a:noFill/>
          </c:spPr>
          <c:invertIfNegative val="0"/>
          <c:cat>
            <c:strRef>
              <c:f>klara_chart!$A$25:$A$26</c:f>
              <c:strCache>
                <c:ptCount val="2"/>
                <c:pt idx="0">
                  <c:v>Man</c:v>
                </c:pt>
                <c:pt idx="1">
                  <c:v>Woman</c:v>
                </c:pt>
              </c:strCache>
            </c:strRef>
          </c:cat>
          <c:val>
            <c:numRef>
              <c:f>klara_chart!$M$25:$M$26</c:f>
              <c:numCache>
                <c:formatCode>0%</c:formatCode>
                <c:ptCount val="2"/>
                <c:pt idx="0">
                  <c:v>0.1</c:v>
                </c:pt>
                <c:pt idx="1">
                  <c:v>0.1</c:v>
                </c:pt>
              </c:numCache>
            </c:numRef>
          </c:val>
          <c:extLst>
            <c:ext xmlns:c16="http://schemas.microsoft.com/office/drawing/2014/chart" uri="{C3380CC4-5D6E-409C-BE32-E72D297353CC}">
              <c16:uniqueId val="{0000000B-768F-47CD-82F0-B3BEA4886315}"/>
            </c:ext>
          </c:extLst>
        </c:ser>
        <c:ser>
          <c:idx val="12"/>
          <c:order val="12"/>
          <c:tx>
            <c:strRef>
              <c:f>klara_chart!$N$24</c:f>
              <c:strCache>
                <c:ptCount val="1"/>
                <c:pt idx="0">
                  <c:v>Declining middle class</c:v>
                </c:pt>
              </c:strCache>
            </c:strRef>
          </c:tx>
          <c:spPr>
            <a:solidFill>
              <a:schemeClr val="tx1">
                <a:lumMod val="75000"/>
                <a:lumOff val="25000"/>
              </a:schemeClr>
            </a:solidFill>
          </c:spPr>
          <c:invertIfNegative val="0"/>
          <c:cat>
            <c:strRef>
              <c:f>klara_chart!$A$25:$A$26</c:f>
              <c:strCache>
                <c:ptCount val="2"/>
                <c:pt idx="0">
                  <c:v>Man</c:v>
                </c:pt>
                <c:pt idx="1">
                  <c:v>Woman</c:v>
                </c:pt>
              </c:strCache>
            </c:strRef>
          </c:cat>
          <c:val>
            <c:numRef>
              <c:f>klara_chart!$N$25:$N$26</c:f>
              <c:numCache>
                <c:formatCode>0%</c:formatCode>
                <c:ptCount val="2"/>
                <c:pt idx="0">
                  <c:v>0.59171597633136097</c:v>
                </c:pt>
                <c:pt idx="1">
                  <c:v>0.40828402366863903</c:v>
                </c:pt>
              </c:numCache>
            </c:numRef>
          </c:val>
          <c:extLst>
            <c:ext xmlns:c16="http://schemas.microsoft.com/office/drawing/2014/chart" uri="{C3380CC4-5D6E-409C-BE32-E72D297353CC}">
              <c16:uniqueId val="{0000000C-768F-47CD-82F0-B3BEA4886315}"/>
            </c:ext>
          </c:extLst>
        </c:ser>
        <c:ser>
          <c:idx val="13"/>
          <c:order val="13"/>
          <c:tx>
            <c:strRef>
              <c:f>klara_chart!$O$24</c:f>
              <c:strCache>
                <c:ptCount val="1"/>
                <c:pt idx="0">
                  <c:v>doplněk</c:v>
                </c:pt>
              </c:strCache>
            </c:strRef>
          </c:tx>
          <c:spPr>
            <a:solidFill>
              <a:schemeClr val="bg1">
                <a:lumMod val="75000"/>
              </a:schemeClr>
            </a:solidFill>
          </c:spPr>
          <c:invertIfNegative val="0"/>
          <c:cat>
            <c:strRef>
              <c:f>klara_chart!$A$25:$A$26</c:f>
              <c:strCache>
                <c:ptCount val="2"/>
                <c:pt idx="0">
                  <c:v>Man</c:v>
                </c:pt>
                <c:pt idx="1">
                  <c:v>Woman</c:v>
                </c:pt>
              </c:strCache>
            </c:strRef>
          </c:cat>
          <c:val>
            <c:numRef>
              <c:f>klara_chart!$O$25:$O$26</c:f>
              <c:numCache>
                <c:formatCode>0%</c:formatCode>
                <c:ptCount val="2"/>
                <c:pt idx="0">
                  <c:v>0.40828402366863903</c:v>
                </c:pt>
                <c:pt idx="1">
                  <c:v>0.59171597633136097</c:v>
                </c:pt>
              </c:numCache>
            </c:numRef>
          </c:val>
          <c:extLst>
            <c:ext xmlns:c16="http://schemas.microsoft.com/office/drawing/2014/chart" uri="{C3380CC4-5D6E-409C-BE32-E72D297353CC}">
              <c16:uniqueId val="{0000000D-768F-47CD-82F0-B3BEA4886315}"/>
            </c:ext>
          </c:extLst>
        </c:ser>
        <c:ser>
          <c:idx val="14"/>
          <c:order val="14"/>
          <c:tx>
            <c:strRef>
              <c:f>klara_chart!$P$24</c:f>
              <c:strCache>
                <c:ptCount val="1"/>
                <c:pt idx="0">
                  <c:v>mezera</c:v>
                </c:pt>
              </c:strCache>
            </c:strRef>
          </c:tx>
          <c:spPr>
            <a:noFill/>
          </c:spPr>
          <c:invertIfNegative val="0"/>
          <c:cat>
            <c:strRef>
              <c:f>klara_chart!$A$25:$A$26</c:f>
              <c:strCache>
                <c:ptCount val="2"/>
                <c:pt idx="0">
                  <c:v>Man</c:v>
                </c:pt>
                <c:pt idx="1">
                  <c:v>Woman</c:v>
                </c:pt>
              </c:strCache>
            </c:strRef>
          </c:cat>
          <c:val>
            <c:numRef>
              <c:f>klara_chart!$P$25:$P$26</c:f>
              <c:numCache>
                <c:formatCode>0%</c:formatCode>
                <c:ptCount val="2"/>
                <c:pt idx="0">
                  <c:v>0.1</c:v>
                </c:pt>
                <c:pt idx="1">
                  <c:v>0.1</c:v>
                </c:pt>
              </c:numCache>
            </c:numRef>
          </c:val>
          <c:extLst>
            <c:ext xmlns:c16="http://schemas.microsoft.com/office/drawing/2014/chart" uri="{C3380CC4-5D6E-409C-BE32-E72D297353CC}">
              <c16:uniqueId val="{0000000E-768F-47CD-82F0-B3BEA4886315}"/>
            </c:ext>
          </c:extLst>
        </c:ser>
        <c:ser>
          <c:idx val="15"/>
          <c:order val="15"/>
          <c:tx>
            <c:strRef>
              <c:f>klara_chart!$Q$24</c:f>
              <c:strCache>
                <c:ptCount val="1"/>
                <c:pt idx="0">
                  <c:v>Poor working class</c:v>
                </c:pt>
              </c:strCache>
            </c:strRef>
          </c:tx>
          <c:spPr>
            <a:solidFill>
              <a:schemeClr val="tx1">
                <a:lumMod val="75000"/>
                <a:lumOff val="25000"/>
              </a:schemeClr>
            </a:solidFill>
          </c:spPr>
          <c:invertIfNegative val="0"/>
          <c:cat>
            <c:strRef>
              <c:f>klara_chart!$A$25:$A$26</c:f>
              <c:strCache>
                <c:ptCount val="2"/>
                <c:pt idx="0">
                  <c:v>Man</c:v>
                </c:pt>
                <c:pt idx="1">
                  <c:v>Woman</c:v>
                </c:pt>
              </c:strCache>
            </c:strRef>
          </c:cat>
          <c:val>
            <c:numRef>
              <c:f>klara_chart!$Q$25:$Q$26</c:f>
              <c:numCache>
                <c:formatCode>0%</c:formatCode>
                <c:ptCount val="2"/>
                <c:pt idx="0">
                  <c:v>0.35627530364372467</c:v>
                </c:pt>
                <c:pt idx="1">
                  <c:v>0.64372469635627527</c:v>
                </c:pt>
              </c:numCache>
            </c:numRef>
          </c:val>
          <c:extLst>
            <c:ext xmlns:c16="http://schemas.microsoft.com/office/drawing/2014/chart" uri="{C3380CC4-5D6E-409C-BE32-E72D297353CC}">
              <c16:uniqueId val="{0000000F-768F-47CD-82F0-B3BEA4886315}"/>
            </c:ext>
          </c:extLst>
        </c:ser>
        <c:ser>
          <c:idx val="16"/>
          <c:order val="16"/>
          <c:tx>
            <c:strRef>
              <c:f>klara_chart!$R$24</c:f>
              <c:strCache>
                <c:ptCount val="1"/>
                <c:pt idx="0">
                  <c:v>doplněk</c:v>
                </c:pt>
              </c:strCache>
            </c:strRef>
          </c:tx>
          <c:spPr>
            <a:solidFill>
              <a:schemeClr val="bg1">
                <a:lumMod val="75000"/>
              </a:schemeClr>
            </a:solidFill>
          </c:spPr>
          <c:invertIfNegative val="0"/>
          <c:cat>
            <c:strRef>
              <c:f>klara_chart!$A$25:$A$26</c:f>
              <c:strCache>
                <c:ptCount val="2"/>
                <c:pt idx="0">
                  <c:v>Man</c:v>
                </c:pt>
                <c:pt idx="1">
                  <c:v>Woman</c:v>
                </c:pt>
              </c:strCache>
            </c:strRef>
          </c:cat>
          <c:val>
            <c:numRef>
              <c:f>klara_chart!$R$25:$R$26</c:f>
              <c:numCache>
                <c:formatCode>0%</c:formatCode>
                <c:ptCount val="2"/>
                <c:pt idx="0">
                  <c:v>0.64372469635627527</c:v>
                </c:pt>
                <c:pt idx="1">
                  <c:v>0.35627530364372473</c:v>
                </c:pt>
              </c:numCache>
            </c:numRef>
          </c:val>
          <c:extLst>
            <c:ext xmlns:c16="http://schemas.microsoft.com/office/drawing/2014/chart" uri="{C3380CC4-5D6E-409C-BE32-E72D297353CC}">
              <c16:uniqueId val="{00000010-768F-47CD-82F0-B3BEA4886315}"/>
            </c:ext>
          </c:extLst>
        </c:ser>
        <c:ser>
          <c:idx val="17"/>
          <c:order val="17"/>
          <c:tx>
            <c:strRef>
              <c:f>klara_chart!$S$24</c:f>
              <c:strCache>
                <c:ptCount val="1"/>
                <c:pt idx="0">
                  <c:v>mezera</c:v>
                </c:pt>
              </c:strCache>
            </c:strRef>
          </c:tx>
          <c:spPr>
            <a:noFill/>
          </c:spPr>
          <c:invertIfNegative val="0"/>
          <c:cat>
            <c:strRef>
              <c:f>klara_chart!$A$25:$A$26</c:f>
              <c:strCache>
                <c:ptCount val="2"/>
                <c:pt idx="0">
                  <c:v>Man</c:v>
                </c:pt>
                <c:pt idx="1">
                  <c:v>Woman</c:v>
                </c:pt>
              </c:strCache>
            </c:strRef>
          </c:cat>
          <c:val>
            <c:numRef>
              <c:f>klara_chart!$S$25:$S$26</c:f>
              <c:numCache>
                <c:formatCode>0%</c:formatCode>
                <c:ptCount val="2"/>
                <c:pt idx="0">
                  <c:v>0.1</c:v>
                </c:pt>
                <c:pt idx="1">
                  <c:v>0.1</c:v>
                </c:pt>
              </c:numCache>
            </c:numRef>
          </c:val>
          <c:extLst>
            <c:ext xmlns:c16="http://schemas.microsoft.com/office/drawing/2014/chart" uri="{C3380CC4-5D6E-409C-BE32-E72D297353CC}">
              <c16:uniqueId val="{00000011-768F-47CD-82F0-B3BEA4886315}"/>
            </c:ext>
          </c:extLst>
        </c:ser>
        <c:ser>
          <c:idx val="18"/>
          <c:order val="18"/>
          <c:tx>
            <c:strRef>
              <c:f>klara_chart!$T$24</c:f>
              <c:strCache>
                <c:ptCount val="1"/>
                <c:pt idx="0">
                  <c:v>Emerging low class</c:v>
                </c:pt>
              </c:strCache>
            </c:strRef>
          </c:tx>
          <c:spPr>
            <a:solidFill>
              <a:schemeClr val="tx1">
                <a:lumMod val="75000"/>
                <a:lumOff val="25000"/>
              </a:schemeClr>
            </a:solidFill>
          </c:spPr>
          <c:invertIfNegative val="0"/>
          <c:cat>
            <c:strRef>
              <c:f>klara_chart!$A$25:$A$26</c:f>
              <c:strCache>
                <c:ptCount val="2"/>
                <c:pt idx="0">
                  <c:v>Man</c:v>
                </c:pt>
                <c:pt idx="1">
                  <c:v>Woman</c:v>
                </c:pt>
              </c:strCache>
            </c:strRef>
          </c:cat>
          <c:val>
            <c:numRef>
              <c:f>klara_chart!$T$25:$T$26</c:f>
              <c:numCache>
                <c:formatCode>0%</c:formatCode>
                <c:ptCount val="2"/>
                <c:pt idx="0">
                  <c:v>0.40776699029126212</c:v>
                </c:pt>
                <c:pt idx="1">
                  <c:v>0.59223300970873782</c:v>
                </c:pt>
              </c:numCache>
            </c:numRef>
          </c:val>
          <c:extLst>
            <c:ext xmlns:c16="http://schemas.microsoft.com/office/drawing/2014/chart" uri="{C3380CC4-5D6E-409C-BE32-E72D297353CC}">
              <c16:uniqueId val="{00000000-8C68-4F8E-B3D2-087180CF26AB}"/>
            </c:ext>
          </c:extLst>
        </c:ser>
        <c:ser>
          <c:idx val="19"/>
          <c:order val="19"/>
          <c:tx>
            <c:strRef>
              <c:f>klara_chart!$U$24</c:f>
              <c:strCache>
                <c:ptCount val="1"/>
              </c:strCache>
            </c:strRef>
          </c:tx>
          <c:spPr>
            <a:solidFill>
              <a:schemeClr val="bg1">
                <a:lumMod val="75000"/>
              </a:schemeClr>
            </a:solidFill>
          </c:spPr>
          <c:invertIfNegative val="0"/>
          <c:cat>
            <c:strRef>
              <c:f>klara_chart!$A$25:$A$26</c:f>
              <c:strCache>
                <c:ptCount val="2"/>
                <c:pt idx="0">
                  <c:v>Man</c:v>
                </c:pt>
                <c:pt idx="1">
                  <c:v>Woman</c:v>
                </c:pt>
              </c:strCache>
            </c:strRef>
          </c:cat>
          <c:val>
            <c:numRef>
              <c:f>klara_chart!$U$25:$U$26</c:f>
              <c:numCache>
                <c:formatCode>0%</c:formatCode>
                <c:ptCount val="2"/>
                <c:pt idx="0">
                  <c:v>0.59223300970873782</c:v>
                </c:pt>
                <c:pt idx="1">
                  <c:v>0.40776699029126218</c:v>
                </c:pt>
              </c:numCache>
            </c:numRef>
          </c:val>
          <c:extLst>
            <c:ext xmlns:c16="http://schemas.microsoft.com/office/drawing/2014/chart" uri="{C3380CC4-5D6E-409C-BE32-E72D297353CC}">
              <c16:uniqueId val="{00000001-8C68-4F8E-B3D2-087180CF26AB}"/>
            </c:ext>
          </c:extLst>
        </c:ser>
        <c:dLbls>
          <c:showLegendKey val="0"/>
          <c:showVal val="0"/>
          <c:showCatName val="0"/>
          <c:showSerName val="0"/>
          <c:showPercent val="0"/>
          <c:showBubbleSize val="0"/>
        </c:dLbls>
        <c:gapWidth val="20"/>
        <c:overlap val="100"/>
        <c:axId val="540558568"/>
        <c:axId val="540549552"/>
      </c:barChart>
      <c:catAx>
        <c:axId val="540558568"/>
        <c:scaling>
          <c:orientation val="maxMin"/>
        </c:scaling>
        <c:delete val="0"/>
        <c:axPos val="l"/>
        <c:numFmt formatCode="General" sourceLinked="0"/>
        <c:majorTickMark val="none"/>
        <c:minorTickMark val="none"/>
        <c:tickLblPos val="nextTo"/>
        <c:spPr>
          <a:ln>
            <a:noFill/>
          </a:ln>
        </c:spPr>
        <c:crossAx val="540549552"/>
        <c:crosses val="autoZero"/>
        <c:auto val="1"/>
        <c:lblAlgn val="ctr"/>
        <c:lblOffset val="100"/>
        <c:noMultiLvlLbl val="0"/>
      </c:catAx>
      <c:valAx>
        <c:axId val="540549552"/>
        <c:scaling>
          <c:orientation val="minMax"/>
        </c:scaling>
        <c:delete val="1"/>
        <c:axPos val="t"/>
        <c:numFmt formatCode="0%" sourceLinked="1"/>
        <c:majorTickMark val="out"/>
        <c:minorTickMark val="none"/>
        <c:tickLblPos val="none"/>
        <c:crossAx val="540558568"/>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4329407306964458E-2"/>
          <c:w val="0.93285478698440838"/>
          <c:h val="0.86503380378558015"/>
        </c:manualLayout>
      </c:layout>
      <c:barChart>
        <c:barDir val="col"/>
        <c:grouping val="stacked"/>
        <c:varyColors val="0"/>
        <c:ser>
          <c:idx val="0"/>
          <c:order val="0"/>
          <c:tx>
            <c:strRef>
              <c:f>bar_chart!$A$24</c:f>
              <c:strCache>
                <c:ptCount val="1"/>
                <c:pt idx="0">
                  <c:v>Definitely yes</c:v>
                </c:pt>
              </c:strCache>
            </c:strRef>
          </c:tx>
          <c:spPr>
            <a:solidFill>
              <a:schemeClr val="accent1">
                <a:lumMod val="75000"/>
              </a:schemeClr>
            </a:solidFill>
          </c:spPr>
          <c:invertIfNegative val="0"/>
          <c:dPt>
            <c:idx val="0"/>
            <c:invertIfNegative val="0"/>
            <c:bubble3D val="0"/>
            <c:extLst>
              <c:ext xmlns:c16="http://schemas.microsoft.com/office/drawing/2014/chart" uri="{C3380CC4-5D6E-409C-BE32-E72D297353CC}">
                <c16:uniqueId val="{00000007-FD30-4D49-B532-26465DCD7AB1}"/>
              </c:ext>
            </c:extLst>
          </c:dPt>
          <c:dPt>
            <c:idx val="1"/>
            <c:invertIfNegative val="0"/>
            <c:bubble3D val="0"/>
            <c:spPr>
              <a:solidFill>
                <a:schemeClr val="accent3">
                  <a:lumMod val="50000"/>
                </a:schemeClr>
              </a:solidFill>
            </c:spPr>
            <c:extLst>
              <c:ext xmlns:c16="http://schemas.microsoft.com/office/drawing/2014/chart" uri="{C3380CC4-5D6E-409C-BE32-E72D297353CC}">
                <c16:uniqueId val="{00000008-FD30-4D49-B532-26465DCD7AB1}"/>
              </c:ext>
            </c:extLst>
          </c:dPt>
          <c:dPt>
            <c:idx val="2"/>
            <c:invertIfNegative val="0"/>
            <c:bubble3D val="0"/>
            <c:spPr>
              <a:solidFill>
                <a:schemeClr val="accent4">
                  <a:lumMod val="75000"/>
                </a:schemeClr>
              </a:solidFill>
            </c:spPr>
            <c:extLst>
              <c:ext xmlns:c16="http://schemas.microsoft.com/office/drawing/2014/chart" uri="{C3380CC4-5D6E-409C-BE32-E72D297353CC}">
                <c16:uniqueId val="{00000009-FD30-4D49-B532-26465DCD7AB1}"/>
              </c:ext>
            </c:extLst>
          </c:dPt>
          <c:dPt>
            <c:idx val="3"/>
            <c:invertIfNegative val="0"/>
            <c:bubble3D val="0"/>
            <c:spPr>
              <a:solidFill>
                <a:schemeClr val="accent5"/>
              </a:solidFill>
            </c:spPr>
            <c:extLst>
              <c:ext xmlns:c16="http://schemas.microsoft.com/office/drawing/2014/chart" uri="{C3380CC4-5D6E-409C-BE32-E72D297353CC}">
                <c16:uniqueId val="{0000000A-FD30-4D49-B532-26465DCD7AB1}"/>
              </c:ext>
            </c:extLst>
          </c:dPt>
          <c:dPt>
            <c:idx val="4"/>
            <c:invertIfNegative val="0"/>
            <c:bubble3D val="0"/>
            <c:spPr>
              <a:solidFill>
                <a:schemeClr val="accent6">
                  <a:lumMod val="75000"/>
                </a:schemeClr>
              </a:solidFill>
            </c:spPr>
            <c:extLst>
              <c:ext xmlns:c16="http://schemas.microsoft.com/office/drawing/2014/chart" uri="{C3380CC4-5D6E-409C-BE32-E72D297353CC}">
                <c16:uniqueId val="{0000000B-FD30-4D49-B532-26465DCD7AB1}"/>
              </c:ext>
            </c:extLst>
          </c:dPt>
          <c:dPt>
            <c:idx val="5"/>
            <c:invertIfNegative val="0"/>
            <c:bubble3D val="0"/>
            <c:spPr>
              <a:solidFill>
                <a:srgbClr val="7030A0"/>
              </a:solidFill>
            </c:spPr>
            <c:extLst>
              <c:ext xmlns:c16="http://schemas.microsoft.com/office/drawing/2014/chart" uri="{C3380CC4-5D6E-409C-BE32-E72D297353CC}">
                <c16:uniqueId val="{0000000C-FD30-4D49-B532-26465DCD7AB1}"/>
              </c:ext>
            </c:extLst>
          </c:dPt>
          <c:dLbls>
            <c:dLbl>
              <c:idx val="0"/>
              <c:layout>
                <c:manualLayout>
                  <c:x val="0"/>
                  <c:y val="-3.7172366961774991E-2"/>
                </c:manualLayout>
              </c:layout>
              <c:numFmt formatCode="#,##0" sourceLinked="0"/>
              <c:spPr>
                <a:noFill/>
                <a:ln>
                  <a:noFill/>
                </a:ln>
                <a:effectLst/>
              </c:spPr>
              <c:txPr>
                <a:bodyPr/>
                <a:lstStyle/>
                <a:p>
                  <a:pPr>
                    <a:defRPr sz="1600">
                      <a:solidFill>
                        <a:schemeClr val="accent1"/>
                      </a:solidFill>
                    </a:defRPr>
                  </a:pPr>
                  <a:endParaRPr lang="cs-CZ"/>
                </a:p>
              </c:txPr>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D30-4D49-B532-26465DCD7AB1}"/>
                </c:ext>
              </c:extLst>
            </c:dLbl>
            <c:numFmt formatCode="#,##0" sourceLinked="0"/>
            <c:spPr>
              <a:noFill/>
              <a:ln>
                <a:noFill/>
              </a:ln>
              <a:effectLst/>
            </c:spPr>
            <c:txPr>
              <a:bodyPr/>
              <a:lstStyle/>
              <a:p>
                <a:pPr>
                  <a:defRPr sz="1600">
                    <a:solidFill>
                      <a:schemeClr val="bg1"/>
                    </a:solidFill>
                  </a:defRPr>
                </a:pPr>
                <a:endParaRPr lang="cs-CZ"/>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Lit>
              <c:ptCount val="6"/>
              <c:pt idx="0">
                <c:v>3</c:v>
              </c:pt>
              <c:pt idx="1">
                <c:v>4</c:v>
              </c:pt>
              <c:pt idx="2">
                <c:v>5</c:v>
              </c:pt>
              <c:pt idx="3">
                <c:v>6</c:v>
              </c:pt>
              <c:pt idx="4">
                <c:v>7</c:v>
              </c:pt>
              <c:pt idx="5">
                <c:v>8</c:v>
              </c:pt>
              <c:extLst>
                <c:ext xmlns:c15="http://schemas.microsoft.com/office/drawing/2012/chart" uri="{02D57815-91ED-43cb-92C2-25804820EDAC}">
                  <c15:autoCat val="1"/>
                </c:ext>
              </c:extLst>
            </c:strLit>
          </c:cat>
          <c:val>
            <c:numRef>
              <c:f>bar_chart!$B$24:$I$24</c:f>
              <c:numCache>
                <c:formatCode>#,##0</c:formatCode>
                <c:ptCount val="6"/>
                <c:pt idx="0">
                  <c:v>13857.86</c:v>
                </c:pt>
                <c:pt idx="1">
                  <c:v>1146936.5044052864</c:v>
                </c:pt>
                <c:pt idx="2">
                  <c:v>706750.86</c:v>
                </c:pt>
                <c:pt idx="3">
                  <c:v>240949.84210526315</c:v>
                </c:pt>
                <c:pt idx="4">
                  <c:v>241006.26086956522</c:v>
                </c:pt>
                <c:pt idx="5">
                  <c:v>408729.10112359549</c:v>
                </c:pt>
              </c:numCache>
            </c:numRef>
          </c:val>
          <c:extLst>
            <c:ext xmlns:c16="http://schemas.microsoft.com/office/drawing/2014/chart" uri="{C3380CC4-5D6E-409C-BE32-E72D297353CC}">
              <c16:uniqueId val="{00000000-24E0-4146-9CA8-4E29D810CE85}"/>
            </c:ext>
          </c:extLst>
        </c:ser>
        <c:ser>
          <c:idx val="1"/>
          <c:order val="1"/>
          <c:tx>
            <c:strRef>
              <c:f>bar_chart!$A$25</c:f>
              <c:strCache>
                <c:ptCount val="1"/>
                <c:pt idx="0">
                  <c:v>Rather yes</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11-34F1-4AB8-B21C-F3DFADD5733B}"/>
              </c:ext>
            </c:extLst>
          </c:dPt>
          <c:dPt>
            <c:idx val="1"/>
            <c:invertIfNegative val="0"/>
            <c:bubble3D val="0"/>
            <c:extLst>
              <c:ext xmlns:c16="http://schemas.microsoft.com/office/drawing/2014/chart" uri="{C3380CC4-5D6E-409C-BE32-E72D297353CC}">
                <c16:uniqueId val="{00000012-34F1-4AB8-B21C-F3DFADD5733B}"/>
              </c:ext>
            </c:extLst>
          </c:dPt>
          <c:dPt>
            <c:idx val="2"/>
            <c:invertIfNegative val="0"/>
            <c:bubble3D val="0"/>
            <c:extLst>
              <c:ext xmlns:c16="http://schemas.microsoft.com/office/drawing/2014/chart" uri="{C3380CC4-5D6E-409C-BE32-E72D297353CC}">
                <c16:uniqueId val="{00000013-34F1-4AB8-B21C-F3DFADD5733B}"/>
              </c:ext>
            </c:extLst>
          </c:dPt>
          <c:dPt>
            <c:idx val="3"/>
            <c:invertIfNegative val="0"/>
            <c:bubble3D val="0"/>
            <c:extLst>
              <c:ext xmlns:c16="http://schemas.microsoft.com/office/drawing/2014/chart" uri="{C3380CC4-5D6E-409C-BE32-E72D297353CC}">
                <c16:uniqueId val="{00000014-34F1-4AB8-B21C-F3DFADD5733B}"/>
              </c:ext>
            </c:extLst>
          </c:dPt>
          <c:dPt>
            <c:idx val="4"/>
            <c:invertIfNegative val="0"/>
            <c:bubble3D val="0"/>
            <c:extLst>
              <c:ext xmlns:c16="http://schemas.microsoft.com/office/drawing/2014/chart" uri="{C3380CC4-5D6E-409C-BE32-E72D297353CC}">
                <c16:uniqueId val="{00000015-34F1-4AB8-B21C-F3DFADD5733B}"/>
              </c:ext>
            </c:extLst>
          </c:dPt>
          <c:dPt>
            <c:idx val="5"/>
            <c:invertIfNegative val="0"/>
            <c:bubble3D val="0"/>
            <c:extLst>
              <c:ext xmlns:c16="http://schemas.microsoft.com/office/drawing/2014/chart" uri="{C3380CC4-5D6E-409C-BE32-E72D297353CC}">
                <c16:uniqueId val="{00000016-34F1-4AB8-B21C-F3DFADD5733B}"/>
              </c:ext>
            </c:extLst>
          </c:dPt>
          <c:cat>
            <c:strLit>
              <c:ptCount val="6"/>
              <c:pt idx="0">
                <c:v>3</c:v>
              </c:pt>
              <c:pt idx="1">
                <c:v>4</c:v>
              </c:pt>
              <c:pt idx="2">
                <c:v>5</c:v>
              </c:pt>
              <c:pt idx="3">
                <c:v>6</c:v>
              </c:pt>
              <c:pt idx="4">
                <c:v>7</c:v>
              </c:pt>
              <c:pt idx="5">
                <c:v>8</c:v>
              </c:pt>
              <c:extLst>
                <c:ext xmlns:c15="http://schemas.microsoft.com/office/drawing/2012/chart" uri="{02D57815-91ED-43cb-92C2-25804820EDAC}">
                  <c15:autoCat val="1"/>
                </c:ext>
              </c:extLst>
            </c:strLit>
          </c:cat>
          <c:val>
            <c:numRef>
              <c:f>bar_chart!$B$25:$I$25</c:f>
              <c:numCache>
                <c:formatCode>#,##0</c:formatCode>
                <c:ptCount val="6"/>
                <c:pt idx="0">
                  <c:v>103933.95</c:v>
                </c:pt>
                <c:pt idx="1">
                  <c:v>1208747.4537444934</c:v>
                </c:pt>
                <c:pt idx="2">
                  <c:v>473534.91457286431</c:v>
                </c:pt>
                <c:pt idx="3">
                  <c:v>175828.26315789472</c:v>
                </c:pt>
                <c:pt idx="4">
                  <c:v>408371.71980676323</c:v>
                </c:pt>
                <c:pt idx="5">
                  <c:v>422353.40449438203</c:v>
                </c:pt>
              </c:numCache>
            </c:numRef>
          </c:val>
          <c:extLst>
            <c:ext xmlns:c16="http://schemas.microsoft.com/office/drawing/2014/chart" uri="{C3380CC4-5D6E-409C-BE32-E72D297353CC}">
              <c16:uniqueId val="{0000000E-34F1-4AB8-B21C-F3DFADD5733B}"/>
            </c:ext>
          </c:extLst>
        </c:ser>
        <c:ser>
          <c:idx val="2"/>
          <c:order val="2"/>
          <c:tx>
            <c:strRef>
              <c:f>bar_chart!$A$26</c:f>
              <c:strCache>
                <c:ptCount val="1"/>
                <c:pt idx="0">
                  <c:v>Rather not</c:v>
                </c:pt>
              </c:strCache>
            </c:strRef>
          </c:tx>
          <c:spPr>
            <a:solidFill>
              <a:schemeClr val="bg1">
                <a:lumMod val="85000"/>
              </a:schemeClr>
            </a:solidFill>
          </c:spPr>
          <c:invertIfNegative val="0"/>
          <c:cat>
            <c:strLit>
              <c:ptCount val="6"/>
              <c:pt idx="0">
                <c:v>3</c:v>
              </c:pt>
              <c:pt idx="1">
                <c:v>4</c:v>
              </c:pt>
              <c:pt idx="2">
                <c:v>5</c:v>
              </c:pt>
              <c:pt idx="3">
                <c:v>6</c:v>
              </c:pt>
              <c:pt idx="4">
                <c:v>7</c:v>
              </c:pt>
              <c:pt idx="5">
                <c:v>8</c:v>
              </c:pt>
              <c:extLst>
                <c:ext xmlns:c15="http://schemas.microsoft.com/office/drawing/2012/chart" uri="{02D57815-91ED-43cb-92C2-25804820EDAC}">
                  <c15:autoCat val="1"/>
                </c:ext>
              </c:extLst>
            </c:strLit>
          </c:cat>
          <c:val>
            <c:numRef>
              <c:f>bar_chart!$B$26:$I$26</c:f>
              <c:numCache>
                <c:formatCode>#,##0</c:formatCode>
                <c:ptCount val="6"/>
                <c:pt idx="0">
                  <c:v>367233.29000000004</c:v>
                </c:pt>
                <c:pt idx="1">
                  <c:v>590637.9603524229</c:v>
                </c:pt>
                <c:pt idx="2">
                  <c:v>153202.47236180905</c:v>
                </c:pt>
                <c:pt idx="3">
                  <c:v>273510.63157894736</c:v>
                </c:pt>
                <c:pt idx="4">
                  <c:v>455234.04830917879</c:v>
                </c:pt>
                <c:pt idx="5">
                  <c:v>272486.06741573033</c:v>
                </c:pt>
              </c:numCache>
            </c:numRef>
          </c:val>
          <c:extLst>
            <c:ext xmlns:c16="http://schemas.microsoft.com/office/drawing/2014/chart" uri="{C3380CC4-5D6E-409C-BE32-E72D297353CC}">
              <c16:uniqueId val="{0000000F-34F1-4AB8-B21C-F3DFADD5733B}"/>
            </c:ext>
          </c:extLst>
        </c:ser>
        <c:ser>
          <c:idx val="3"/>
          <c:order val="3"/>
          <c:tx>
            <c:strRef>
              <c:f>bar_chart!$A$27</c:f>
              <c:strCache>
                <c:ptCount val="1"/>
                <c:pt idx="0">
                  <c:v>Definitely not</c:v>
                </c:pt>
              </c:strCache>
            </c:strRef>
          </c:tx>
          <c:spPr>
            <a:solidFill>
              <a:schemeClr val="bg1">
                <a:lumMod val="85000"/>
              </a:schemeClr>
            </a:solidFill>
          </c:spPr>
          <c:invertIfNegative val="0"/>
          <c:cat>
            <c:strLit>
              <c:ptCount val="6"/>
              <c:pt idx="0">
                <c:v>3</c:v>
              </c:pt>
              <c:pt idx="1">
                <c:v>4</c:v>
              </c:pt>
              <c:pt idx="2">
                <c:v>5</c:v>
              </c:pt>
              <c:pt idx="3">
                <c:v>6</c:v>
              </c:pt>
              <c:pt idx="4">
                <c:v>7</c:v>
              </c:pt>
              <c:pt idx="5">
                <c:v>8</c:v>
              </c:pt>
              <c:extLst>
                <c:ext xmlns:c15="http://schemas.microsoft.com/office/drawing/2012/chart" uri="{02D57815-91ED-43cb-92C2-25804820EDAC}">
                  <c15:autoCat val="1"/>
                </c:ext>
              </c:extLst>
            </c:strLit>
          </c:cat>
          <c:val>
            <c:numRef>
              <c:f>bar_chart!$B$27:$I$27</c:f>
              <c:numCache>
                <c:formatCode>#,##0</c:formatCode>
                <c:ptCount val="6"/>
                <c:pt idx="0">
                  <c:v>207867.9</c:v>
                </c:pt>
                <c:pt idx="1">
                  <c:v>171697.08149779736</c:v>
                </c:pt>
                <c:pt idx="2">
                  <c:v>48746.24120603015</c:v>
                </c:pt>
                <c:pt idx="3">
                  <c:v>175828.26315789472</c:v>
                </c:pt>
                <c:pt idx="4">
                  <c:v>281173.9710144928</c:v>
                </c:pt>
                <c:pt idx="5">
                  <c:v>108994.42696629213</c:v>
                </c:pt>
              </c:numCache>
            </c:numRef>
          </c:val>
          <c:extLst>
            <c:ext xmlns:c16="http://schemas.microsoft.com/office/drawing/2014/chart" uri="{C3380CC4-5D6E-409C-BE32-E72D297353CC}">
              <c16:uniqueId val="{00000010-34F1-4AB8-B21C-F3DFADD5733B}"/>
            </c:ext>
          </c:extLst>
        </c:ser>
        <c:dLbls>
          <c:showLegendKey val="0"/>
          <c:showVal val="0"/>
          <c:showCatName val="0"/>
          <c:showSerName val="0"/>
          <c:showPercent val="0"/>
          <c:showBubbleSize val="0"/>
        </c:dLbls>
        <c:gapWidth val="6"/>
        <c:overlap val="100"/>
        <c:axId val="582817488"/>
        <c:axId val="582826504"/>
      </c:barChart>
      <c:valAx>
        <c:axId val="582826504"/>
        <c:scaling>
          <c:orientation val="minMax"/>
          <c:max val="3200000"/>
          <c:min val="0"/>
        </c:scaling>
        <c:delete val="0"/>
        <c:axPos val="l"/>
        <c:numFmt formatCode="#,##0" sourceLinked="1"/>
        <c:majorTickMark val="out"/>
        <c:minorTickMark val="none"/>
        <c:tickLblPos val="nextTo"/>
        <c:crossAx val="582817488"/>
        <c:crosses val="autoZero"/>
        <c:crossBetween val="between"/>
      </c:valAx>
      <c:catAx>
        <c:axId val="582817488"/>
        <c:scaling>
          <c:orientation val="minMax"/>
        </c:scaling>
        <c:delete val="1"/>
        <c:axPos val="b"/>
        <c:numFmt formatCode="General" sourceLinked="1"/>
        <c:majorTickMark val="out"/>
        <c:minorTickMark val="none"/>
        <c:tickLblPos val="nextTo"/>
        <c:crossAx val="582826504"/>
        <c:crossesAt val="0"/>
        <c:auto val="1"/>
        <c:lblAlgn val="ctr"/>
        <c:lblOffset val="100"/>
        <c:noMultiLvlLbl val="0"/>
      </c:cat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5834330004388"/>
          <c:y val="0.13749640695905044"/>
          <c:w val="0.89263217996168998"/>
          <c:h val="0.82469208112721049"/>
        </c:manualLayout>
      </c:layout>
      <c:barChart>
        <c:barDir val="bar"/>
        <c:grouping val="percentStacked"/>
        <c:varyColors val="0"/>
        <c:ser>
          <c:idx val="0"/>
          <c:order val="0"/>
          <c:tx>
            <c:strRef>
              <c:f>klara_chart!$B$24</c:f>
              <c:strCache>
                <c:ptCount val="1"/>
                <c:pt idx="0">
                  <c:v>Young digital elite (N=67)</c:v>
                </c:pt>
              </c:strCache>
            </c:strRef>
          </c:tx>
          <c:spPr>
            <a:solidFill>
              <a:schemeClr val="tx1">
                <a:lumMod val="75000"/>
                <a:lumOff val="2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klara_chart!$B$25:$B$32</c:f>
              <c:numCache>
                <c:formatCode>0%</c:formatCode>
                <c:ptCount val="8"/>
                <c:pt idx="0">
                  <c:v>0.13432835820895522</c:v>
                </c:pt>
                <c:pt idx="1">
                  <c:v>5.9701492537313432E-2</c:v>
                </c:pt>
                <c:pt idx="2">
                  <c:v>0.19402985074626866</c:v>
                </c:pt>
                <c:pt idx="3">
                  <c:v>5.9701492537313432E-2</c:v>
                </c:pt>
                <c:pt idx="4">
                  <c:v>0.1044776119402985</c:v>
                </c:pt>
                <c:pt idx="5">
                  <c:v>8.9552238805970144E-2</c:v>
                </c:pt>
                <c:pt idx="6">
                  <c:v>0.16417910447761194</c:v>
                </c:pt>
                <c:pt idx="7">
                  <c:v>0.17910447761194029</c:v>
                </c:pt>
              </c:numCache>
            </c:numRef>
          </c:val>
          <c:extLst>
            <c:ext xmlns:c16="http://schemas.microsoft.com/office/drawing/2014/chart" uri="{C3380CC4-5D6E-409C-BE32-E72D297353CC}">
              <c16:uniqueId val="{00000000-5E21-4A59-A9AF-B68A075F33F5}"/>
            </c:ext>
          </c:extLst>
        </c:ser>
        <c:ser>
          <c:idx val="1"/>
          <c:order val="1"/>
          <c:tx>
            <c:strRef>
              <c:f>klara_chart!$C$24</c:f>
              <c:strCache>
                <c:ptCount val="1"/>
                <c:pt idx="0">
                  <c:v>doplněk</c:v>
                </c:pt>
              </c:strCache>
            </c:strRef>
          </c:tx>
          <c:spPr>
            <a:solidFill>
              <a:schemeClr val="bg1">
                <a:lumMod val="7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klara_chart!$C$25:$C$32</c:f>
              <c:numCache>
                <c:formatCode>0%</c:formatCode>
                <c:ptCount val="8"/>
                <c:pt idx="0">
                  <c:v>0.86567164179104483</c:v>
                </c:pt>
                <c:pt idx="1">
                  <c:v>0.94029850746268662</c:v>
                </c:pt>
                <c:pt idx="2">
                  <c:v>0.80597014925373134</c:v>
                </c:pt>
                <c:pt idx="3">
                  <c:v>0.94029850746268662</c:v>
                </c:pt>
                <c:pt idx="4">
                  <c:v>0.89552238805970152</c:v>
                </c:pt>
                <c:pt idx="5">
                  <c:v>0.91044776119402981</c:v>
                </c:pt>
                <c:pt idx="6">
                  <c:v>0.83582089552238803</c:v>
                </c:pt>
                <c:pt idx="7">
                  <c:v>0.82089552238805974</c:v>
                </c:pt>
              </c:numCache>
            </c:numRef>
          </c:val>
          <c:extLst>
            <c:ext xmlns:c16="http://schemas.microsoft.com/office/drawing/2014/chart" uri="{C3380CC4-5D6E-409C-BE32-E72D297353CC}">
              <c16:uniqueId val="{00000001-5E21-4A59-A9AF-B68A075F33F5}"/>
            </c:ext>
          </c:extLst>
        </c:ser>
        <c:ser>
          <c:idx val="2"/>
          <c:order val="2"/>
          <c:tx>
            <c:strRef>
              <c:f>klara_chart!$D$24</c:f>
              <c:strCache>
                <c:ptCount val="1"/>
                <c:pt idx="0">
                  <c:v>mezera</c:v>
                </c:pt>
              </c:strCache>
            </c:strRef>
          </c:tx>
          <c:spPr>
            <a:no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klara_chart!$D$25:$D$32</c:f>
              <c:numCache>
                <c:formatCode>0%</c:formatCode>
                <c:ptCount val="8"/>
                <c:pt idx="0">
                  <c:v>0.1</c:v>
                </c:pt>
                <c:pt idx="1">
                  <c:v>0.1</c:v>
                </c:pt>
                <c:pt idx="2">
                  <c:v>0.1</c:v>
                </c:pt>
                <c:pt idx="3">
                  <c:v>0.1</c:v>
                </c:pt>
                <c:pt idx="4">
                  <c:v>0.1</c:v>
                </c:pt>
                <c:pt idx="5">
                  <c:v>0.1</c:v>
                </c:pt>
                <c:pt idx="6">
                  <c:v>0.1</c:v>
                </c:pt>
                <c:pt idx="7">
                  <c:v>0.1</c:v>
                </c:pt>
              </c:numCache>
            </c:numRef>
          </c:val>
          <c:extLst>
            <c:ext xmlns:c16="http://schemas.microsoft.com/office/drawing/2014/chart" uri="{C3380CC4-5D6E-409C-BE32-E72D297353CC}">
              <c16:uniqueId val="{00000002-5E21-4A59-A9AF-B68A075F33F5}"/>
            </c:ext>
          </c:extLst>
        </c:ser>
        <c:ser>
          <c:idx val="3"/>
          <c:order val="3"/>
          <c:tx>
            <c:strRef>
              <c:f>klara_chart!$E$24</c:f>
              <c:strCache>
                <c:ptCount val="1"/>
                <c:pt idx="0">
                  <c:v>Wealthy professionals (N=263)</c:v>
                </c:pt>
              </c:strCache>
            </c:strRef>
          </c:tx>
          <c:spPr>
            <a:solidFill>
              <a:schemeClr val="tx1">
                <a:lumMod val="75000"/>
                <a:lumOff val="2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klara_chart!$E$25:$E$32</c:f>
              <c:numCache>
                <c:formatCode>0%</c:formatCode>
                <c:ptCount val="8"/>
                <c:pt idx="0">
                  <c:v>0.155893536121673</c:v>
                </c:pt>
                <c:pt idx="1">
                  <c:v>0.11406844106463879</c:v>
                </c:pt>
                <c:pt idx="2">
                  <c:v>0.10266159695817491</c:v>
                </c:pt>
                <c:pt idx="3">
                  <c:v>9.8859315589353611E-2</c:v>
                </c:pt>
                <c:pt idx="4">
                  <c:v>0.13307984790874525</c:v>
                </c:pt>
                <c:pt idx="5">
                  <c:v>0.19771863117870722</c:v>
                </c:pt>
                <c:pt idx="6">
                  <c:v>0.10266159695817491</c:v>
                </c:pt>
                <c:pt idx="7">
                  <c:v>9.5057034220532313E-2</c:v>
                </c:pt>
              </c:numCache>
            </c:numRef>
          </c:val>
          <c:extLst>
            <c:ext xmlns:c16="http://schemas.microsoft.com/office/drawing/2014/chart" uri="{C3380CC4-5D6E-409C-BE32-E72D297353CC}">
              <c16:uniqueId val="{00000003-5E21-4A59-A9AF-B68A075F33F5}"/>
            </c:ext>
          </c:extLst>
        </c:ser>
        <c:ser>
          <c:idx val="4"/>
          <c:order val="4"/>
          <c:tx>
            <c:strRef>
              <c:f>klara_chart!$F$24</c:f>
              <c:strCache>
                <c:ptCount val="1"/>
                <c:pt idx="0">
                  <c:v>doplněk</c:v>
                </c:pt>
              </c:strCache>
            </c:strRef>
          </c:tx>
          <c:spPr>
            <a:solidFill>
              <a:schemeClr val="bg1">
                <a:lumMod val="7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klara_chart!$F$25:$F$32</c:f>
              <c:numCache>
                <c:formatCode>0%</c:formatCode>
                <c:ptCount val="8"/>
                <c:pt idx="0">
                  <c:v>0.844106463878327</c:v>
                </c:pt>
                <c:pt idx="1">
                  <c:v>0.88593155893536124</c:v>
                </c:pt>
                <c:pt idx="2">
                  <c:v>0.89733840304182511</c:v>
                </c:pt>
                <c:pt idx="3">
                  <c:v>0.90114068441064643</c:v>
                </c:pt>
                <c:pt idx="4">
                  <c:v>0.86692015209125473</c:v>
                </c:pt>
                <c:pt idx="5">
                  <c:v>0.80228136882129275</c:v>
                </c:pt>
                <c:pt idx="6">
                  <c:v>0.89733840304182511</c:v>
                </c:pt>
                <c:pt idx="7">
                  <c:v>0.90494296577946765</c:v>
                </c:pt>
              </c:numCache>
            </c:numRef>
          </c:val>
          <c:extLst>
            <c:ext xmlns:c16="http://schemas.microsoft.com/office/drawing/2014/chart" uri="{C3380CC4-5D6E-409C-BE32-E72D297353CC}">
              <c16:uniqueId val="{00000004-5E21-4A59-A9AF-B68A075F33F5}"/>
            </c:ext>
          </c:extLst>
        </c:ser>
        <c:ser>
          <c:idx val="5"/>
          <c:order val="5"/>
          <c:tx>
            <c:strRef>
              <c:f>klara_chart!$G$24</c:f>
              <c:strCache>
                <c:ptCount val="1"/>
                <c:pt idx="0">
                  <c:v>mezera</c:v>
                </c:pt>
              </c:strCache>
            </c:strRef>
          </c:tx>
          <c:spPr>
            <a:no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klara_chart!$G$25:$G$32</c:f>
              <c:numCache>
                <c:formatCode>0%</c:formatCode>
                <c:ptCount val="8"/>
                <c:pt idx="0">
                  <c:v>0.1</c:v>
                </c:pt>
                <c:pt idx="1">
                  <c:v>0.1</c:v>
                </c:pt>
                <c:pt idx="2">
                  <c:v>0.1</c:v>
                </c:pt>
                <c:pt idx="3">
                  <c:v>0.1</c:v>
                </c:pt>
                <c:pt idx="4">
                  <c:v>0.1</c:v>
                </c:pt>
                <c:pt idx="5">
                  <c:v>0.1</c:v>
                </c:pt>
                <c:pt idx="6">
                  <c:v>0.1</c:v>
                </c:pt>
                <c:pt idx="7">
                  <c:v>0.1</c:v>
                </c:pt>
              </c:numCache>
            </c:numRef>
          </c:val>
          <c:extLst>
            <c:ext xmlns:c16="http://schemas.microsoft.com/office/drawing/2014/chart" uri="{C3380CC4-5D6E-409C-BE32-E72D297353CC}">
              <c16:uniqueId val="{00000005-5E21-4A59-A9AF-B68A075F33F5}"/>
            </c:ext>
          </c:extLst>
        </c:ser>
        <c:ser>
          <c:idx val="6"/>
          <c:order val="6"/>
          <c:tx>
            <c:strRef>
              <c:f>klara_chart!$H$24</c:f>
              <c:strCache>
                <c:ptCount val="1"/>
                <c:pt idx="0">
                  <c:v>Traditional middle class (N=218)</c:v>
                </c:pt>
              </c:strCache>
            </c:strRef>
          </c:tx>
          <c:spPr>
            <a:solidFill>
              <a:schemeClr val="tx1">
                <a:lumMod val="75000"/>
                <a:lumOff val="2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klara_chart!$H$25:$H$32</c:f>
              <c:numCache>
                <c:formatCode>0%</c:formatCode>
                <c:ptCount val="8"/>
                <c:pt idx="0">
                  <c:v>0.13761467889908258</c:v>
                </c:pt>
                <c:pt idx="1">
                  <c:v>0.11926605504587157</c:v>
                </c:pt>
                <c:pt idx="2">
                  <c:v>8.7155963302752298E-2</c:v>
                </c:pt>
                <c:pt idx="3">
                  <c:v>0.12844036697247707</c:v>
                </c:pt>
                <c:pt idx="4">
                  <c:v>0.15596330275229359</c:v>
                </c:pt>
                <c:pt idx="5">
                  <c:v>0.15596330275229359</c:v>
                </c:pt>
                <c:pt idx="6">
                  <c:v>9.6330275229357804E-2</c:v>
                </c:pt>
                <c:pt idx="7">
                  <c:v>0.11926605504587157</c:v>
                </c:pt>
              </c:numCache>
            </c:numRef>
          </c:val>
          <c:extLst>
            <c:ext xmlns:c16="http://schemas.microsoft.com/office/drawing/2014/chart" uri="{C3380CC4-5D6E-409C-BE32-E72D297353CC}">
              <c16:uniqueId val="{00000006-5E21-4A59-A9AF-B68A075F33F5}"/>
            </c:ext>
          </c:extLst>
        </c:ser>
        <c:ser>
          <c:idx val="7"/>
          <c:order val="7"/>
          <c:tx>
            <c:strRef>
              <c:f>klara_chart!$I$24</c:f>
              <c:strCache>
                <c:ptCount val="1"/>
                <c:pt idx="0">
                  <c:v>doplněk</c:v>
                </c:pt>
              </c:strCache>
            </c:strRef>
          </c:tx>
          <c:spPr>
            <a:solidFill>
              <a:schemeClr val="bg1">
                <a:lumMod val="7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klara_chart!$I$25:$I$32</c:f>
              <c:numCache>
                <c:formatCode>0%</c:formatCode>
                <c:ptCount val="8"/>
                <c:pt idx="0">
                  <c:v>0.86238532110091737</c:v>
                </c:pt>
                <c:pt idx="1">
                  <c:v>0.88073394495412849</c:v>
                </c:pt>
                <c:pt idx="2">
                  <c:v>0.91284403669724767</c:v>
                </c:pt>
                <c:pt idx="3">
                  <c:v>0.87155963302752293</c:v>
                </c:pt>
                <c:pt idx="4">
                  <c:v>0.84403669724770647</c:v>
                </c:pt>
                <c:pt idx="5">
                  <c:v>0.84403669724770647</c:v>
                </c:pt>
                <c:pt idx="6">
                  <c:v>0.90366972477064222</c:v>
                </c:pt>
                <c:pt idx="7">
                  <c:v>0.88073394495412849</c:v>
                </c:pt>
              </c:numCache>
            </c:numRef>
          </c:val>
          <c:extLst>
            <c:ext xmlns:c16="http://schemas.microsoft.com/office/drawing/2014/chart" uri="{C3380CC4-5D6E-409C-BE32-E72D297353CC}">
              <c16:uniqueId val="{00000007-5E21-4A59-A9AF-B68A075F33F5}"/>
            </c:ext>
          </c:extLst>
        </c:ser>
        <c:ser>
          <c:idx val="8"/>
          <c:order val="8"/>
          <c:tx>
            <c:strRef>
              <c:f>klara_chart!$J$24</c:f>
              <c:strCache>
                <c:ptCount val="1"/>
                <c:pt idx="0">
                  <c:v>mezera</c:v>
                </c:pt>
              </c:strCache>
            </c:strRef>
          </c:tx>
          <c:spPr>
            <a:no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klara_chart!$J$25:$J$32</c:f>
              <c:numCache>
                <c:formatCode>0%</c:formatCode>
                <c:ptCount val="8"/>
                <c:pt idx="0">
                  <c:v>0.1</c:v>
                </c:pt>
                <c:pt idx="1">
                  <c:v>0.1</c:v>
                </c:pt>
                <c:pt idx="2">
                  <c:v>0.1</c:v>
                </c:pt>
                <c:pt idx="3">
                  <c:v>0.1</c:v>
                </c:pt>
                <c:pt idx="4">
                  <c:v>0.1</c:v>
                </c:pt>
                <c:pt idx="5">
                  <c:v>0.1</c:v>
                </c:pt>
                <c:pt idx="6">
                  <c:v>0.1</c:v>
                </c:pt>
                <c:pt idx="7">
                  <c:v>0.1</c:v>
                </c:pt>
              </c:numCache>
            </c:numRef>
          </c:val>
          <c:extLst>
            <c:ext xmlns:c16="http://schemas.microsoft.com/office/drawing/2014/chart" uri="{C3380CC4-5D6E-409C-BE32-E72D297353CC}">
              <c16:uniqueId val="{00000008-5E21-4A59-A9AF-B68A075F33F5}"/>
            </c:ext>
          </c:extLst>
        </c:ser>
        <c:ser>
          <c:idx val="9"/>
          <c:order val="9"/>
          <c:tx>
            <c:strRef>
              <c:f>klara_chart!$K$24</c:f>
              <c:strCache>
                <c:ptCount val="1"/>
                <c:pt idx="0">
                  <c:v>Skilled workers (N=100)</c:v>
                </c:pt>
              </c:strCache>
            </c:strRef>
          </c:tx>
          <c:spPr>
            <a:solidFill>
              <a:schemeClr val="tx1">
                <a:lumMod val="75000"/>
                <a:lumOff val="2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klara_chart!$K$25:$K$32</c:f>
              <c:numCache>
                <c:formatCode>0%</c:formatCode>
                <c:ptCount val="8"/>
                <c:pt idx="0">
                  <c:v>0.11</c:v>
                </c:pt>
                <c:pt idx="1">
                  <c:v>0.13</c:v>
                </c:pt>
                <c:pt idx="2">
                  <c:v>0.18</c:v>
                </c:pt>
                <c:pt idx="3">
                  <c:v>0.06</c:v>
                </c:pt>
                <c:pt idx="4">
                  <c:v>0.16</c:v>
                </c:pt>
                <c:pt idx="5">
                  <c:v>0.15</c:v>
                </c:pt>
                <c:pt idx="6">
                  <c:v>0.12</c:v>
                </c:pt>
                <c:pt idx="7">
                  <c:v>0.08</c:v>
                </c:pt>
              </c:numCache>
            </c:numRef>
          </c:val>
          <c:extLst>
            <c:ext xmlns:c16="http://schemas.microsoft.com/office/drawing/2014/chart" uri="{C3380CC4-5D6E-409C-BE32-E72D297353CC}">
              <c16:uniqueId val="{00000009-5E21-4A59-A9AF-B68A075F33F5}"/>
            </c:ext>
          </c:extLst>
        </c:ser>
        <c:ser>
          <c:idx val="10"/>
          <c:order val="10"/>
          <c:tx>
            <c:strRef>
              <c:f>klara_chart!$L$24</c:f>
              <c:strCache>
                <c:ptCount val="1"/>
                <c:pt idx="0">
                  <c:v>doplněk</c:v>
                </c:pt>
              </c:strCache>
            </c:strRef>
          </c:tx>
          <c:spPr>
            <a:solidFill>
              <a:schemeClr val="bg1">
                <a:lumMod val="7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klara_chart!$L$25:$L$32</c:f>
              <c:numCache>
                <c:formatCode>0%</c:formatCode>
                <c:ptCount val="8"/>
                <c:pt idx="0">
                  <c:v>0.89</c:v>
                </c:pt>
                <c:pt idx="1">
                  <c:v>0.87</c:v>
                </c:pt>
                <c:pt idx="2">
                  <c:v>0.82000000000000006</c:v>
                </c:pt>
                <c:pt idx="3">
                  <c:v>0.94</c:v>
                </c:pt>
                <c:pt idx="4">
                  <c:v>0.84</c:v>
                </c:pt>
                <c:pt idx="5">
                  <c:v>0.85</c:v>
                </c:pt>
                <c:pt idx="6">
                  <c:v>0.88</c:v>
                </c:pt>
                <c:pt idx="7">
                  <c:v>0.92</c:v>
                </c:pt>
              </c:numCache>
            </c:numRef>
          </c:val>
          <c:extLst>
            <c:ext xmlns:c16="http://schemas.microsoft.com/office/drawing/2014/chart" uri="{C3380CC4-5D6E-409C-BE32-E72D297353CC}">
              <c16:uniqueId val="{0000000A-5E21-4A59-A9AF-B68A075F33F5}"/>
            </c:ext>
          </c:extLst>
        </c:ser>
        <c:ser>
          <c:idx val="11"/>
          <c:order val="11"/>
          <c:tx>
            <c:strRef>
              <c:f>klara_chart!$M$24</c:f>
              <c:strCache>
                <c:ptCount val="1"/>
                <c:pt idx="0">
                  <c:v>mezera</c:v>
                </c:pt>
              </c:strCache>
            </c:strRef>
          </c:tx>
          <c:spPr>
            <a:no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klara_chart!$M$25:$M$32</c:f>
              <c:numCache>
                <c:formatCode>0%</c:formatCode>
                <c:ptCount val="8"/>
                <c:pt idx="0">
                  <c:v>0.1</c:v>
                </c:pt>
                <c:pt idx="1">
                  <c:v>0.1</c:v>
                </c:pt>
                <c:pt idx="2">
                  <c:v>0.1</c:v>
                </c:pt>
                <c:pt idx="3">
                  <c:v>0.1</c:v>
                </c:pt>
                <c:pt idx="4">
                  <c:v>0.1</c:v>
                </c:pt>
                <c:pt idx="5">
                  <c:v>0.1</c:v>
                </c:pt>
                <c:pt idx="6">
                  <c:v>0.1</c:v>
                </c:pt>
                <c:pt idx="7">
                  <c:v>0.1</c:v>
                </c:pt>
              </c:numCache>
            </c:numRef>
          </c:val>
          <c:extLst>
            <c:ext xmlns:c16="http://schemas.microsoft.com/office/drawing/2014/chart" uri="{C3380CC4-5D6E-409C-BE32-E72D297353CC}">
              <c16:uniqueId val="{0000000B-5E21-4A59-A9AF-B68A075F33F5}"/>
            </c:ext>
          </c:extLst>
        </c:ser>
        <c:ser>
          <c:idx val="12"/>
          <c:order val="12"/>
          <c:tx>
            <c:strRef>
              <c:f>klara_chart!$N$24</c:f>
              <c:strCache>
                <c:ptCount val="1"/>
                <c:pt idx="0">
                  <c:v>Urban poor (N=169)</c:v>
                </c:pt>
              </c:strCache>
            </c:strRef>
          </c:tx>
          <c:spPr>
            <a:solidFill>
              <a:schemeClr val="tx1">
                <a:lumMod val="75000"/>
                <a:lumOff val="2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klara_chart!$N$25:$N$32</c:f>
              <c:numCache>
                <c:formatCode>0%</c:formatCode>
                <c:ptCount val="8"/>
                <c:pt idx="0">
                  <c:v>0.21893491124260356</c:v>
                </c:pt>
                <c:pt idx="1">
                  <c:v>0.13609467455621302</c:v>
                </c:pt>
                <c:pt idx="2">
                  <c:v>0.10059171597633136</c:v>
                </c:pt>
                <c:pt idx="3">
                  <c:v>8.8757396449704137E-2</c:v>
                </c:pt>
                <c:pt idx="4">
                  <c:v>0.10650887573964497</c:v>
                </c:pt>
                <c:pt idx="5">
                  <c:v>0.13017751479289941</c:v>
                </c:pt>
                <c:pt idx="6">
                  <c:v>0.11834319526627218</c:v>
                </c:pt>
                <c:pt idx="7">
                  <c:v>0.10059171597633136</c:v>
                </c:pt>
              </c:numCache>
            </c:numRef>
          </c:val>
          <c:extLst>
            <c:ext xmlns:c16="http://schemas.microsoft.com/office/drawing/2014/chart" uri="{C3380CC4-5D6E-409C-BE32-E72D297353CC}">
              <c16:uniqueId val="{0000000C-5E21-4A59-A9AF-B68A075F33F5}"/>
            </c:ext>
          </c:extLst>
        </c:ser>
        <c:ser>
          <c:idx val="13"/>
          <c:order val="13"/>
          <c:tx>
            <c:strRef>
              <c:f>klara_chart!$O$24</c:f>
              <c:strCache>
                <c:ptCount val="1"/>
                <c:pt idx="0">
                  <c:v>doplněk</c:v>
                </c:pt>
              </c:strCache>
            </c:strRef>
          </c:tx>
          <c:spPr>
            <a:solidFill>
              <a:schemeClr val="bg1">
                <a:lumMod val="7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klara_chart!$O$25:$O$32</c:f>
              <c:numCache>
                <c:formatCode>0%</c:formatCode>
                <c:ptCount val="8"/>
                <c:pt idx="0">
                  <c:v>0.78106508875739644</c:v>
                </c:pt>
                <c:pt idx="1">
                  <c:v>0.86390532544378695</c:v>
                </c:pt>
                <c:pt idx="2">
                  <c:v>0.89940828402366868</c:v>
                </c:pt>
                <c:pt idx="3">
                  <c:v>0.91124260355029585</c:v>
                </c:pt>
                <c:pt idx="4">
                  <c:v>0.89349112426035504</c:v>
                </c:pt>
                <c:pt idx="5">
                  <c:v>0.86982248520710059</c:v>
                </c:pt>
                <c:pt idx="6">
                  <c:v>0.88165680473372787</c:v>
                </c:pt>
                <c:pt idx="7">
                  <c:v>0.89940828402366868</c:v>
                </c:pt>
              </c:numCache>
            </c:numRef>
          </c:val>
          <c:extLst>
            <c:ext xmlns:c16="http://schemas.microsoft.com/office/drawing/2014/chart" uri="{C3380CC4-5D6E-409C-BE32-E72D297353CC}">
              <c16:uniqueId val="{0000000D-5E21-4A59-A9AF-B68A075F33F5}"/>
            </c:ext>
          </c:extLst>
        </c:ser>
        <c:ser>
          <c:idx val="14"/>
          <c:order val="14"/>
          <c:tx>
            <c:strRef>
              <c:f>klara_chart!$P$24</c:f>
              <c:strCache>
                <c:ptCount val="1"/>
                <c:pt idx="0">
                  <c:v>mezera</c:v>
                </c:pt>
              </c:strCache>
            </c:strRef>
          </c:tx>
          <c:spPr>
            <a:no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klara_chart!$P$25:$P$32</c:f>
              <c:numCache>
                <c:formatCode>0%</c:formatCode>
                <c:ptCount val="8"/>
                <c:pt idx="0">
                  <c:v>0.1</c:v>
                </c:pt>
                <c:pt idx="1">
                  <c:v>0.1</c:v>
                </c:pt>
                <c:pt idx="2">
                  <c:v>0.1</c:v>
                </c:pt>
                <c:pt idx="3">
                  <c:v>0.1</c:v>
                </c:pt>
                <c:pt idx="4">
                  <c:v>0.1</c:v>
                </c:pt>
                <c:pt idx="5">
                  <c:v>0.1</c:v>
                </c:pt>
                <c:pt idx="6">
                  <c:v>0.1</c:v>
                </c:pt>
                <c:pt idx="7">
                  <c:v>0.1</c:v>
                </c:pt>
              </c:numCache>
            </c:numRef>
          </c:val>
          <c:extLst>
            <c:ext xmlns:c16="http://schemas.microsoft.com/office/drawing/2014/chart" uri="{C3380CC4-5D6E-409C-BE32-E72D297353CC}">
              <c16:uniqueId val="{0000000E-5E21-4A59-A9AF-B68A075F33F5}"/>
            </c:ext>
          </c:extLst>
        </c:ser>
        <c:ser>
          <c:idx val="15"/>
          <c:order val="15"/>
          <c:tx>
            <c:strRef>
              <c:f>klara_chart!$Q$24</c:f>
              <c:strCache>
                <c:ptCount val="1"/>
                <c:pt idx="0">
                  <c:v>Working class (N=247)</c:v>
                </c:pt>
              </c:strCache>
            </c:strRef>
          </c:tx>
          <c:spPr>
            <a:solidFill>
              <a:schemeClr val="tx1">
                <a:lumMod val="75000"/>
                <a:lumOff val="2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klara_chart!$Q$25:$Q$32</c:f>
              <c:numCache>
                <c:formatCode>0%</c:formatCode>
                <c:ptCount val="8"/>
                <c:pt idx="0">
                  <c:v>7.6923076923076927E-2</c:v>
                </c:pt>
                <c:pt idx="1">
                  <c:v>0.12955465587044535</c:v>
                </c:pt>
                <c:pt idx="2">
                  <c:v>0.10526315789473684</c:v>
                </c:pt>
                <c:pt idx="3">
                  <c:v>8.9068825910931168E-2</c:v>
                </c:pt>
                <c:pt idx="4">
                  <c:v>0.17813765182186234</c:v>
                </c:pt>
                <c:pt idx="5">
                  <c:v>0.17004048582995951</c:v>
                </c:pt>
                <c:pt idx="6">
                  <c:v>0.11336032388663968</c:v>
                </c:pt>
                <c:pt idx="7">
                  <c:v>0.13360323886639677</c:v>
                </c:pt>
              </c:numCache>
            </c:numRef>
          </c:val>
          <c:extLst>
            <c:ext xmlns:c16="http://schemas.microsoft.com/office/drawing/2014/chart" uri="{C3380CC4-5D6E-409C-BE32-E72D297353CC}">
              <c16:uniqueId val="{0000000F-5E21-4A59-A9AF-B68A075F33F5}"/>
            </c:ext>
          </c:extLst>
        </c:ser>
        <c:ser>
          <c:idx val="16"/>
          <c:order val="16"/>
          <c:tx>
            <c:strRef>
              <c:f>klara_chart!$R$24</c:f>
              <c:strCache>
                <c:ptCount val="1"/>
                <c:pt idx="0">
                  <c:v>doplněk</c:v>
                </c:pt>
              </c:strCache>
            </c:strRef>
          </c:tx>
          <c:spPr>
            <a:solidFill>
              <a:schemeClr val="bg1">
                <a:lumMod val="7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klara_chart!$R$25:$R$32</c:f>
              <c:numCache>
                <c:formatCode>0%</c:formatCode>
                <c:ptCount val="8"/>
                <c:pt idx="0">
                  <c:v>0.92307692307692313</c:v>
                </c:pt>
                <c:pt idx="1">
                  <c:v>0.87044534412955465</c:v>
                </c:pt>
                <c:pt idx="2">
                  <c:v>0.89473684210526316</c:v>
                </c:pt>
                <c:pt idx="3">
                  <c:v>0.91093117408906887</c:v>
                </c:pt>
                <c:pt idx="4">
                  <c:v>0.82186234817813764</c:v>
                </c:pt>
                <c:pt idx="5">
                  <c:v>0.82995951417004044</c:v>
                </c:pt>
                <c:pt idx="6">
                  <c:v>0.88663967611336036</c:v>
                </c:pt>
                <c:pt idx="7">
                  <c:v>0.8663967611336032</c:v>
                </c:pt>
              </c:numCache>
            </c:numRef>
          </c:val>
          <c:extLst>
            <c:ext xmlns:c16="http://schemas.microsoft.com/office/drawing/2014/chart" uri="{C3380CC4-5D6E-409C-BE32-E72D297353CC}">
              <c16:uniqueId val="{00000010-5E21-4A59-A9AF-B68A075F33F5}"/>
            </c:ext>
          </c:extLst>
        </c:ser>
        <c:ser>
          <c:idx val="17"/>
          <c:order val="17"/>
          <c:tx>
            <c:strRef>
              <c:f>klara_chart!$S$24</c:f>
              <c:strCache>
                <c:ptCount val="1"/>
                <c:pt idx="0">
                  <c:v>mezera</c:v>
                </c:pt>
              </c:strCache>
            </c:strRef>
          </c:tx>
          <c:spPr>
            <a:solidFill>
              <a:schemeClr val="bg1"/>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klara_chart!$S$25:$S$32</c:f>
              <c:numCache>
                <c:formatCode>0%</c:formatCode>
                <c:ptCount val="8"/>
                <c:pt idx="0">
                  <c:v>0.1</c:v>
                </c:pt>
                <c:pt idx="1">
                  <c:v>0.1</c:v>
                </c:pt>
                <c:pt idx="2">
                  <c:v>0.1</c:v>
                </c:pt>
                <c:pt idx="3">
                  <c:v>0.1</c:v>
                </c:pt>
                <c:pt idx="4">
                  <c:v>0.1</c:v>
                </c:pt>
                <c:pt idx="5">
                  <c:v>0.1</c:v>
                </c:pt>
                <c:pt idx="6">
                  <c:v>0.1</c:v>
                </c:pt>
                <c:pt idx="7">
                  <c:v>0.1</c:v>
                </c:pt>
              </c:numCache>
            </c:numRef>
          </c:val>
          <c:extLst>
            <c:ext xmlns:c16="http://schemas.microsoft.com/office/drawing/2014/chart" uri="{C3380CC4-5D6E-409C-BE32-E72D297353CC}">
              <c16:uniqueId val="{00000011-5E21-4A59-A9AF-B68A075F33F5}"/>
            </c:ext>
          </c:extLst>
        </c:ser>
        <c:ser>
          <c:idx val="18"/>
          <c:order val="18"/>
          <c:tx>
            <c:strRef>
              <c:f>klara_chart!$T$24</c:f>
              <c:strCache>
                <c:ptCount val="1"/>
                <c:pt idx="0">
                  <c:v>Low class (N=206)</c:v>
                </c:pt>
              </c:strCache>
            </c:strRef>
          </c:tx>
          <c:spPr>
            <a:solidFill>
              <a:schemeClr val="tx1">
                <a:lumMod val="75000"/>
                <a:lumOff val="2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klara_chart!$T$25:$T$32</c:f>
              <c:numCache>
                <c:formatCode>0%</c:formatCode>
                <c:ptCount val="8"/>
                <c:pt idx="0">
                  <c:v>8.2524271844660199E-2</c:v>
                </c:pt>
                <c:pt idx="1">
                  <c:v>0.17475728155339806</c:v>
                </c:pt>
                <c:pt idx="2">
                  <c:v>0.12621359223300971</c:v>
                </c:pt>
                <c:pt idx="3">
                  <c:v>0.13592233009708737</c:v>
                </c:pt>
                <c:pt idx="4">
                  <c:v>0.11650485436893204</c:v>
                </c:pt>
                <c:pt idx="5">
                  <c:v>0.12135922330097088</c:v>
                </c:pt>
                <c:pt idx="6">
                  <c:v>0.12135922330097088</c:v>
                </c:pt>
                <c:pt idx="7">
                  <c:v>0.12621359223300971</c:v>
                </c:pt>
              </c:numCache>
            </c:numRef>
          </c:val>
          <c:extLst>
            <c:ext xmlns:c16="http://schemas.microsoft.com/office/drawing/2014/chart" uri="{C3380CC4-5D6E-409C-BE32-E72D297353CC}">
              <c16:uniqueId val="{00000012-5E21-4A59-A9AF-B68A075F33F5}"/>
            </c:ext>
          </c:extLst>
        </c:ser>
        <c:ser>
          <c:idx val="19"/>
          <c:order val="19"/>
          <c:tx>
            <c:strRef>
              <c:f>klara_chart!$U$24</c:f>
              <c:strCache>
                <c:ptCount val="1"/>
                <c:pt idx="0">
                  <c:v>doplněk</c:v>
                </c:pt>
              </c:strCache>
            </c:strRef>
          </c:tx>
          <c:spPr>
            <a:solidFill>
              <a:schemeClr val="bg1">
                <a:lumMod val="75000"/>
              </a:schemeClr>
            </a:solidFill>
          </c:spPr>
          <c:invertIfNegative val="0"/>
          <c:cat>
            <c:strRef>
              <c:f>klara_chart!$A$25:$A$32</c:f>
              <c:strCache>
                <c:ptCount val="8"/>
                <c:pt idx="0">
                  <c:v>Praha</c:v>
                </c:pt>
                <c:pt idx="1">
                  <c:v>Střední Čechy</c:v>
                </c:pt>
                <c:pt idx="2">
                  <c:v>Jihozápad</c:v>
                </c:pt>
                <c:pt idx="3">
                  <c:v>Severozápad</c:v>
                </c:pt>
                <c:pt idx="4">
                  <c:v>Severovýchod</c:v>
                </c:pt>
                <c:pt idx="5">
                  <c:v>Jihovýchod</c:v>
                </c:pt>
                <c:pt idx="6">
                  <c:v>Střední Morava</c:v>
                </c:pt>
                <c:pt idx="7">
                  <c:v>Moravskoslezsko</c:v>
                </c:pt>
              </c:strCache>
            </c:strRef>
          </c:cat>
          <c:val>
            <c:numRef>
              <c:f>klara_chart!$U$25:$U$32</c:f>
              <c:numCache>
                <c:formatCode>0%</c:formatCode>
                <c:ptCount val="8"/>
                <c:pt idx="0">
                  <c:v>0.91747572815533984</c:v>
                </c:pt>
                <c:pt idx="1">
                  <c:v>0.82524271844660191</c:v>
                </c:pt>
                <c:pt idx="2">
                  <c:v>0.87378640776699035</c:v>
                </c:pt>
                <c:pt idx="3">
                  <c:v>0.86407766990291268</c:v>
                </c:pt>
                <c:pt idx="4">
                  <c:v>0.88349514563106801</c:v>
                </c:pt>
                <c:pt idx="5">
                  <c:v>0.87864077669902918</c:v>
                </c:pt>
                <c:pt idx="6">
                  <c:v>0.87864077669902918</c:v>
                </c:pt>
                <c:pt idx="7">
                  <c:v>0.87378640776699035</c:v>
                </c:pt>
              </c:numCache>
            </c:numRef>
          </c:val>
          <c:extLst>
            <c:ext xmlns:c16="http://schemas.microsoft.com/office/drawing/2014/chart" uri="{C3380CC4-5D6E-409C-BE32-E72D297353CC}">
              <c16:uniqueId val="{00000013-5E21-4A59-A9AF-B68A075F33F5}"/>
            </c:ext>
          </c:extLst>
        </c:ser>
        <c:dLbls>
          <c:showLegendKey val="0"/>
          <c:showVal val="0"/>
          <c:showCatName val="0"/>
          <c:showSerName val="0"/>
          <c:showPercent val="0"/>
          <c:showBubbleSize val="0"/>
        </c:dLbls>
        <c:gapWidth val="20"/>
        <c:overlap val="100"/>
        <c:axId val="540557392"/>
        <c:axId val="540554648"/>
      </c:barChart>
      <c:catAx>
        <c:axId val="540557392"/>
        <c:scaling>
          <c:orientation val="maxMin"/>
        </c:scaling>
        <c:delete val="0"/>
        <c:axPos val="l"/>
        <c:numFmt formatCode="General" sourceLinked="0"/>
        <c:majorTickMark val="none"/>
        <c:minorTickMark val="none"/>
        <c:tickLblPos val="nextTo"/>
        <c:spPr>
          <a:ln>
            <a:noFill/>
          </a:ln>
        </c:spPr>
        <c:txPr>
          <a:bodyPr/>
          <a:lstStyle/>
          <a:p>
            <a:pPr>
              <a:defRPr sz="1100"/>
            </a:pPr>
            <a:endParaRPr lang="cs-CZ"/>
          </a:p>
        </c:txPr>
        <c:crossAx val="540554648"/>
        <c:crosses val="autoZero"/>
        <c:auto val="1"/>
        <c:lblAlgn val="ctr"/>
        <c:lblOffset val="100"/>
        <c:noMultiLvlLbl val="0"/>
      </c:catAx>
      <c:valAx>
        <c:axId val="540554648"/>
        <c:scaling>
          <c:orientation val="minMax"/>
        </c:scaling>
        <c:delete val="1"/>
        <c:axPos val="t"/>
        <c:numFmt formatCode="0%" sourceLinked="1"/>
        <c:majorTickMark val="out"/>
        <c:minorTickMark val="none"/>
        <c:tickLblPos val="none"/>
        <c:crossAx val="540557392"/>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5834330004388"/>
          <c:y val="0.13749640695905044"/>
          <c:w val="0.89263217996168998"/>
          <c:h val="0.82469208112721049"/>
        </c:manualLayout>
      </c:layout>
      <c:barChart>
        <c:barDir val="bar"/>
        <c:grouping val="percentStacked"/>
        <c:varyColors val="0"/>
        <c:ser>
          <c:idx val="0"/>
          <c:order val="0"/>
          <c:tx>
            <c:strRef>
              <c:f>klara_chart!$B$24</c:f>
              <c:strCache>
                <c:ptCount val="1"/>
                <c:pt idx="0">
                  <c:v>Young digital elite</c:v>
                </c:pt>
              </c:strCache>
            </c:strRef>
          </c:tx>
          <c:spPr>
            <a:solidFill>
              <a:schemeClr val="tx1">
                <a:lumMod val="75000"/>
                <a:lumOff val="2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klara_chart!$B$25:$B$31</c:f>
              <c:numCache>
                <c:formatCode>0%</c:formatCode>
                <c:ptCount val="7"/>
                <c:pt idx="0">
                  <c:v>0</c:v>
                </c:pt>
                <c:pt idx="1">
                  <c:v>6.0606060606060608E-2</c:v>
                </c:pt>
                <c:pt idx="2">
                  <c:v>0.18181818181818182</c:v>
                </c:pt>
                <c:pt idx="3">
                  <c:v>0.48484848484848486</c:v>
                </c:pt>
                <c:pt idx="4">
                  <c:v>0.2121212121212121</c:v>
                </c:pt>
                <c:pt idx="5">
                  <c:v>4.5454545454545456E-2</c:v>
                </c:pt>
                <c:pt idx="6">
                  <c:v>1.5151515151515152E-2</c:v>
                </c:pt>
              </c:numCache>
            </c:numRef>
          </c:val>
          <c:extLst>
            <c:ext xmlns:c16="http://schemas.microsoft.com/office/drawing/2014/chart" uri="{C3380CC4-5D6E-409C-BE32-E72D297353CC}">
              <c16:uniqueId val="{00000000-768F-47CD-82F0-B3BEA4886315}"/>
            </c:ext>
          </c:extLst>
        </c:ser>
        <c:ser>
          <c:idx val="1"/>
          <c:order val="1"/>
          <c:tx>
            <c:strRef>
              <c:f>klara_chart!$C$24</c:f>
              <c:strCache>
                <c:ptCount val="1"/>
                <c:pt idx="0">
                  <c:v>doplněk</c:v>
                </c:pt>
              </c:strCache>
            </c:strRef>
          </c:tx>
          <c:spPr>
            <a:solidFill>
              <a:schemeClr val="bg1">
                <a:lumMod val="7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klara_chart!$C$25:$C$31</c:f>
              <c:numCache>
                <c:formatCode>0%</c:formatCode>
                <c:ptCount val="7"/>
                <c:pt idx="0">
                  <c:v>1</c:v>
                </c:pt>
                <c:pt idx="1">
                  <c:v>0.93939393939393945</c:v>
                </c:pt>
                <c:pt idx="2">
                  <c:v>0.81818181818181812</c:v>
                </c:pt>
                <c:pt idx="3">
                  <c:v>0.51515151515151514</c:v>
                </c:pt>
                <c:pt idx="4">
                  <c:v>0.78787878787878785</c:v>
                </c:pt>
                <c:pt idx="5">
                  <c:v>0.95454545454545459</c:v>
                </c:pt>
                <c:pt idx="6">
                  <c:v>0.98484848484848486</c:v>
                </c:pt>
              </c:numCache>
            </c:numRef>
          </c:val>
          <c:extLst>
            <c:ext xmlns:c16="http://schemas.microsoft.com/office/drawing/2014/chart" uri="{C3380CC4-5D6E-409C-BE32-E72D297353CC}">
              <c16:uniqueId val="{00000001-768F-47CD-82F0-B3BEA4886315}"/>
            </c:ext>
          </c:extLst>
        </c:ser>
        <c:ser>
          <c:idx val="2"/>
          <c:order val="2"/>
          <c:tx>
            <c:strRef>
              <c:f>klara_chart!$D$24</c:f>
              <c:strCache>
                <c:ptCount val="1"/>
                <c:pt idx="0">
                  <c:v>mezera</c:v>
                </c:pt>
              </c:strCache>
            </c:strRef>
          </c:tx>
          <c:spPr>
            <a:no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klara_chart!$D$25:$D$31</c:f>
              <c:numCache>
                <c:formatCode>0%</c:formatCode>
                <c:ptCount val="7"/>
                <c:pt idx="0">
                  <c:v>0.1</c:v>
                </c:pt>
                <c:pt idx="1">
                  <c:v>0.1</c:v>
                </c:pt>
                <c:pt idx="2">
                  <c:v>0.1</c:v>
                </c:pt>
                <c:pt idx="3">
                  <c:v>0.1</c:v>
                </c:pt>
                <c:pt idx="4">
                  <c:v>0.1</c:v>
                </c:pt>
                <c:pt idx="5">
                  <c:v>0.1</c:v>
                </c:pt>
                <c:pt idx="6">
                  <c:v>0.1</c:v>
                </c:pt>
              </c:numCache>
            </c:numRef>
          </c:val>
          <c:extLst>
            <c:ext xmlns:c16="http://schemas.microsoft.com/office/drawing/2014/chart" uri="{C3380CC4-5D6E-409C-BE32-E72D297353CC}">
              <c16:uniqueId val="{00000002-768F-47CD-82F0-B3BEA4886315}"/>
            </c:ext>
          </c:extLst>
        </c:ser>
        <c:ser>
          <c:idx val="3"/>
          <c:order val="3"/>
          <c:tx>
            <c:strRef>
              <c:f>klara_chart!$E$24</c:f>
              <c:strCache>
                <c:ptCount val="1"/>
                <c:pt idx="0">
                  <c:v>Wealthy professionals</c:v>
                </c:pt>
              </c:strCache>
            </c:strRef>
          </c:tx>
          <c:spPr>
            <a:solidFill>
              <a:schemeClr val="tx1">
                <a:lumMod val="75000"/>
                <a:lumOff val="2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klara_chart!$E$25:$E$31</c:f>
              <c:numCache>
                <c:formatCode>0%</c:formatCode>
                <c:ptCount val="7"/>
                <c:pt idx="0">
                  <c:v>1.1406844106463879E-2</c:v>
                </c:pt>
                <c:pt idx="1">
                  <c:v>3.8022813688212927E-2</c:v>
                </c:pt>
                <c:pt idx="2">
                  <c:v>0.17870722433460076</c:v>
                </c:pt>
                <c:pt idx="3">
                  <c:v>0.47528517110266155</c:v>
                </c:pt>
                <c:pt idx="4">
                  <c:v>0.22433460076045628</c:v>
                </c:pt>
                <c:pt idx="5">
                  <c:v>5.7034220532319393E-2</c:v>
                </c:pt>
                <c:pt idx="6">
                  <c:v>1.5209125475285169E-2</c:v>
                </c:pt>
              </c:numCache>
            </c:numRef>
          </c:val>
          <c:extLst>
            <c:ext xmlns:c16="http://schemas.microsoft.com/office/drawing/2014/chart" uri="{C3380CC4-5D6E-409C-BE32-E72D297353CC}">
              <c16:uniqueId val="{00000003-768F-47CD-82F0-B3BEA4886315}"/>
            </c:ext>
          </c:extLst>
        </c:ser>
        <c:ser>
          <c:idx val="4"/>
          <c:order val="4"/>
          <c:tx>
            <c:strRef>
              <c:f>klara_chart!$F$24</c:f>
              <c:strCache>
                <c:ptCount val="1"/>
                <c:pt idx="0">
                  <c:v>doplněk</c:v>
                </c:pt>
              </c:strCache>
            </c:strRef>
          </c:tx>
          <c:spPr>
            <a:solidFill>
              <a:schemeClr val="bg1">
                <a:lumMod val="7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klara_chart!$F$25:$F$31</c:f>
              <c:numCache>
                <c:formatCode>0%</c:formatCode>
                <c:ptCount val="7"/>
                <c:pt idx="0">
                  <c:v>0.98859315589353614</c:v>
                </c:pt>
                <c:pt idx="1">
                  <c:v>0.96197718631178708</c:v>
                </c:pt>
                <c:pt idx="2">
                  <c:v>0.82129277566539927</c:v>
                </c:pt>
                <c:pt idx="3">
                  <c:v>0.52471482889733845</c:v>
                </c:pt>
                <c:pt idx="4">
                  <c:v>0.7756653992395437</c:v>
                </c:pt>
                <c:pt idx="5">
                  <c:v>0.94296577946768056</c:v>
                </c:pt>
                <c:pt idx="6">
                  <c:v>0.98479087452471481</c:v>
                </c:pt>
              </c:numCache>
            </c:numRef>
          </c:val>
          <c:extLst>
            <c:ext xmlns:c16="http://schemas.microsoft.com/office/drawing/2014/chart" uri="{C3380CC4-5D6E-409C-BE32-E72D297353CC}">
              <c16:uniqueId val="{00000004-768F-47CD-82F0-B3BEA4886315}"/>
            </c:ext>
          </c:extLst>
        </c:ser>
        <c:ser>
          <c:idx val="5"/>
          <c:order val="5"/>
          <c:tx>
            <c:strRef>
              <c:f>klara_chart!$G$24</c:f>
              <c:strCache>
                <c:ptCount val="1"/>
                <c:pt idx="0">
                  <c:v>mezera</c:v>
                </c:pt>
              </c:strCache>
            </c:strRef>
          </c:tx>
          <c:spPr>
            <a:no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klara_chart!$G$25:$G$31</c:f>
              <c:numCache>
                <c:formatCode>0%</c:formatCode>
                <c:ptCount val="7"/>
                <c:pt idx="0">
                  <c:v>0.1</c:v>
                </c:pt>
                <c:pt idx="1">
                  <c:v>0.1</c:v>
                </c:pt>
                <c:pt idx="2">
                  <c:v>0.1</c:v>
                </c:pt>
                <c:pt idx="3">
                  <c:v>0.1</c:v>
                </c:pt>
                <c:pt idx="4">
                  <c:v>0.1</c:v>
                </c:pt>
                <c:pt idx="5">
                  <c:v>0.1</c:v>
                </c:pt>
                <c:pt idx="6">
                  <c:v>0.1</c:v>
                </c:pt>
              </c:numCache>
            </c:numRef>
          </c:val>
          <c:extLst>
            <c:ext xmlns:c16="http://schemas.microsoft.com/office/drawing/2014/chart" uri="{C3380CC4-5D6E-409C-BE32-E72D297353CC}">
              <c16:uniqueId val="{00000005-768F-47CD-82F0-B3BEA4886315}"/>
            </c:ext>
          </c:extLst>
        </c:ser>
        <c:ser>
          <c:idx val="6"/>
          <c:order val="6"/>
          <c:tx>
            <c:strRef>
              <c:f>klara_chart!$H$24</c:f>
              <c:strCache>
                <c:ptCount val="1"/>
                <c:pt idx="0">
                  <c:v>Traditional middle class</c:v>
                </c:pt>
              </c:strCache>
            </c:strRef>
          </c:tx>
          <c:spPr>
            <a:solidFill>
              <a:schemeClr val="tx1">
                <a:lumMod val="75000"/>
                <a:lumOff val="2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klara_chart!$H$25:$H$31</c:f>
              <c:numCache>
                <c:formatCode>0%</c:formatCode>
                <c:ptCount val="7"/>
                <c:pt idx="0">
                  <c:v>0</c:v>
                </c:pt>
                <c:pt idx="1">
                  <c:v>7.7625570776255703E-2</c:v>
                </c:pt>
                <c:pt idx="2">
                  <c:v>0.25114155251141557</c:v>
                </c:pt>
                <c:pt idx="3">
                  <c:v>0.43835616438356162</c:v>
                </c:pt>
                <c:pt idx="4">
                  <c:v>0.21917808219178081</c:v>
                </c:pt>
                <c:pt idx="5">
                  <c:v>9.1324200913242004E-3</c:v>
                </c:pt>
                <c:pt idx="6">
                  <c:v>4.5662100456621002E-3</c:v>
                </c:pt>
              </c:numCache>
            </c:numRef>
          </c:val>
          <c:extLst>
            <c:ext xmlns:c16="http://schemas.microsoft.com/office/drawing/2014/chart" uri="{C3380CC4-5D6E-409C-BE32-E72D297353CC}">
              <c16:uniqueId val="{00000006-768F-47CD-82F0-B3BEA4886315}"/>
            </c:ext>
          </c:extLst>
        </c:ser>
        <c:ser>
          <c:idx val="7"/>
          <c:order val="7"/>
          <c:tx>
            <c:strRef>
              <c:f>klara_chart!$I$24</c:f>
              <c:strCache>
                <c:ptCount val="1"/>
                <c:pt idx="0">
                  <c:v>doplněk</c:v>
                </c:pt>
              </c:strCache>
            </c:strRef>
          </c:tx>
          <c:spPr>
            <a:solidFill>
              <a:schemeClr val="bg1">
                <a:lumMod val="7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klara_chart!$I$25:$I$31</c:f>
              <c:numCache>
                <c:formatCode>0%</c:formatCode>
                <c:ptCount val="7"/>
                <c:pt idx="0">
                  <c:v>1</c:v>
                </c:pt>
                <c:pt idx="1">
                  <c:v>0.92237442922374435</c:v>
                </c:pt>
                <c:pt idx="2">
                  <c:v>0.74885844748858443</c:v>
                </c:pt>
                <c:pt idx="3">
                  <c:v>0.56164383561643838</c:v>
                </c:pt>
                <c:pt idx="4">
                  <c:v>0.78082191780821919</c:v>
                </c:pt>
                <c:pt idx="5">
                  <c:v>0.9908675799086758</c:v>
                </c:pt>
                <c:pt idx="6">
                  <c:v>0.99543378995433796</c:v>
                </c:pt>
              </c:numCache>
            </c:numRef>
          </c:val>
          <c:extLst>
            <c:ext xmlns:c16="http://schemas.microsoft.com/office/drawing/2014/chart" uri="{C3380CC4-5D6E-409C-BE32-E72D297353CC}">
              <c16:uniqueId val="{00000007-768F-47CD-82F0-B3BEA4886315}"/>
            </c:ext>
          </c:extLst>
        </c:ser>
        <c:ser>
          <c:idx val="8"/>
          <c:order val="8"/>
          <c:tx>
            <c:strRef>
              <c:f>klara_chart!$J$24</c:f>
              <c:strCache>
                <c:ptCount val="1"/>
                <c:pt idx="0">
                  <c:v>mezera</c:v>
                </c:pt>
              </c:strCache>
            </c:strRef>
          </c:tx>
          <c:spPr>
            <a:no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klara_chart!$J$25:$J$31</c:f>
              <c:numCache>
                <c:formatCode>0%</c:formatCode>
                <c:ptCount val="7"/>
                <c:pt idx="0">
                  <c:v>0.1</c:v>
                </c:pt>
                <c:pt idx="1">
                  <c:v>0.1</c:v>
                </c:pt>
                <c:pt idx="2">
                  <c:v>0.1</c:v>
                </c:pt>
                <c:pt idx="3">
                  <c:v>0.1</c:v>
                </c:pt>
                <c:pt idx="4">
                  <c:v>0.1</c:v>
                </c:pt>
                <c:pt idx="5">
                  <c:v>0.1</c:v>
                </c:pt>
                <c:pt idx="6">
                  <c:v>0.1</c:v>
                </c:pt>
              </c:numCache>
            </c:numRef>
          </c:val>
          <c:extLst>
            <c:ext xmlns:c16="http://schemas.microsoft.com/office/drawing/2014/chart" uri="{C3380CC4-5D6E-409C-BE32-E72D297353CC}">
              <c16:uniqueId val="{00000008-768F-47CD-82F0-B3BEA4886315}"/>
            </c:ext>
          </c:extLst>
        </c:ser>
        <c:ser>
          <c:idx val="9"/>
          <c:order val="9"/>
          <c:tx>
            <c:strRef>
              <c:f>klara_chart!$K$24</c:f>
              <c:strCache>
                <c:ptCount val="1"/>
                <c:pt idx="0">
                  <c:v>Skilled workers</c:v>
                </c:pt>
              </c:strCache>
            </c:strRef>
          </c:tx>
          <c:spPr>
            <a:solidFill>
              <a:schemeClr val="tx1">
                <a:lumMod val="75000"/>
                <a:lumOff val="2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klara_chart!$K$25:$K$31</c:f>
              <c:numCache>
                <c:formatCode>0%</c:formatCode>
                <c:ptCount val="7"/>
                <c:pt idx="0">
                  <c:v>0.03</c:v>
                </c:pt>
                <c:pt idx="1">
                  <c:v>0.05</c:v>
                </c:pt>
                <c:pt idx="2">
                  <c:v>0.23</c:v>
                </c:pt>
                <c:pt idx="3">
                  <c:v>0.44</c:v>
                </c:pt>
                <c:pt idx="4">
                  <c:v>0.22</c:v>
                </c:pt>
                <c:pt idx="5">
                  <c:v>0.02</c:v>
                </c:pt>
                <c:pt idx="6">
                  <c:v>0.01</c:v>
                </c:pt>
              </c:numCache>
            </c:numRef>
          </c:val>
          <c:extLst>
            <c:ext xmlns:c16="http://schemas.microsoft.com/office/drawing/2014/chart" uri="{C3380CC4-5D6E-409C-BE32-E72D297353CC}">
              <c16:uniqueId val="{00000009-768F-47CD-82F0-B3BEA4886315}"/>
            </c:ext>
          </c:extLst>
        </c:ser>
        <c:ser>
          <c:idx val="10"/>
          <c:order val="10"/>
          <c:tx>
            <c:strRef>
              <c:f>klara_chart!$L$24</c:f>
              <c:strCache>
                <c:ptCount val="1"/>
                <c:pt idx="0">
                  <c:v>doplněk</c:v>
                </c:pt>
              </c:strCache>
            </c:strRef>
          </c:tx>
          <c:spPr>
            <a:solidFill>
              <a:schemeClr val="bg1">
                <a:lumMod val="7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klara_chart!$L$25:$L$31</c:f>
              <c:numCache>
                <c:formatCode>0%</c:formatCode>
                <c:ptCount val="7"/>
                <c:pt idx="0">
                  <c:v>0.97</c:v>
                </c:pt>
                <c:pt idx="1">
                  <c:v>0.95</c:v>
                </c:pt>
                <c:pt idx="2">
                  <c:v>0.77</c:v>
                </c:pt>
                <c:pt idx="3">
                  <c:v>0.56000000000000005</c:v>
                </c:pt>
                <c:pt idx="4">
                  <c:v>0.78</c:v>
                </c:pt>
                <c:pt idx="5">
                  <c:v>0.98</c:v>
                </c:pt>
                <c:pt idx="6">
                  <c:v>0.99</c:v>
                </c:pt>
              </c:numCache>
            </c:numRef>
          </c:val>
          <c:extLst>
            <c:ext xmlns:c16="http://schemas.microsoft.com/office/drawing/2014/chart" uri="{C3380CC4-5D6E-409C-BE32-E72D297353CC}">
              <c16:uniqueId val="{0000000A-768F-47CD-82F0-B3BEA4886315}"/>
            </c:ext>
          </c:extLst>
        </c:ser>
        <c:ser>
          <c:idx val="11"/>
          <c:order val="11"/>
          <c:tx>
            <c:strRef>
              <c:f>klara_chart!$M$24</c:f>
              <c:strCache>
                <c:ptCount val="1"/>
                <c:pt idx="0">
                  <c:v>mezera</c:v>
                </c:pt>
              </c:strCache>
            </c:strRef>
          </c:tx>
          <c:spPr>
            <a:no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klara_chart!$M$25:$M$31</c:f>
              <c:numCache>
                <c:formatCode>0%</c:formatCode>
                <c:ptCount val="7"/>
                <c:pt idx="0">
                  <c:v>0.1</c:v>
                </c:pt>
                <c:pt idx="1">
                  <c:v>0.1</c:v>
                </c:pt>
                <c:pt idx="2">
                  <c:v>0.1</c:v>
                </c:pt>
                <c:pt idx="3">
                  <c:v>0.1</c:v>
                </c:pt>
                <c:pt idx="4">
                  <c:v>0.1</c:v>
                </c:pt>
                <c:pt idx="5">
                  <c:v>0.1</c:v>
                </c:pt>
                <c:pt idx="6">
                  <c:v>0.1</c:v>
                </c:pt>
              </c:numCache>
            </c:numRef>
          </c:val>
          <c:extLst>
            <c:ext xmlns:c16="http://schemas.microsoft.com/office/drawing/2014/chart" uri="{C3380CC4-5D6E-409C-BE32-E72D297353CC}">
              <c16:uniqueId val="{0000000B-768F-47CD-82F0-B3BEA4886315}"/>
            </c:ext>
          </c:extLst>
        </c:ser>
        <c:ser>
          <c:idx val="12"/>
          <c:order val="12"/>
          <c:tx>
            <c:strRef>
              <c:f>klara_chart!$N$24</c:f>
              <c:strCache>
                <c:ptCount val="1"/>
                <c:pt idx="0">
                  <c:v>Declining middle class</c:v>
                </c:pt>
              </c:strCache>
            </c:strRef>
          </c:tx>
          <c:spPr>
            <a:solidFill>
              <a:schemeClr val="tx1">
                <a:lumMod val="75000"/>
                <a:lumOff val="2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klara_chart!$N$25:$N$31</c:f>
              <c:numCache>
                <c:formatCode>0%</c:formatCode>
                <c:ptCount val="7"/>
                <c:pt idx="0">
                  <c:v>2.9585798816568046E-2</c:v>
                </c:pt>
                <c:pt idx="1">
                  <c:v>6.5088757396449703E-2</c:v>
                </c:pt>
                <c:pt idx="2">
                  <c:v>0.28994082840236685</c:v>
                </c:pt>
                <c:pt idx="3">
                  <c:v>0.49704142011834324</c:v>
                </c:pt>
                <c:pt idx="4">
                  <c:v>0.10059171597633138</c:v>
                </c:pt>
                <c:pt idx="5">
                  <c:v>5.9171597633136093E-3</c:v>
                </c:pt>
                <c:pt idx="6">
                  <c:v>1.1834319526627219E-2</c:v>
                </c:pt>
              </c:numCache>
            </c:numRef>
          </c:val>
          <c:extLst>
            <c:ext xmlns:c16="http://schemas.microsoft.com/office/drawing/2014/chart" uri="{C3380CC4-5D6E-409C-BE32-E72D297353CC}">
              <c16:uniqueId val="{0000000C-768F-47CD-82F0-B3BEA4886315}"/>
            </c:ext>
          </c:extLst>
        </c:ser>
        <c:ser>
          <c:idx val="13"/>
          <c:order val="13"/>
          <c:tx>
            <c:strRef>
              <c:f>klara_chart!$O$24</c:f>
              <c:strCache>
                <c:ptCount val="1"/>
                <c:pt idx="0">
                  <c:v>doplněk</c:v>
                </c:pt>
              </c:strCache>
            </c:strRef>
          </c:tx>
          <c:spPr>
            <a:solidFill>
              <a:schemeClr val="bg1">
                <a:lumMod val="7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klara_chart!$O$25:$O$31</c:f>
              <c:numCache>
                <c:formatCode>0%</c:formatCode>
                <c:ptCount val="7"/>
                <c:pt idx="0">
                  <c:v>0.97041420118343191</c:v>
                </c:pt>
                <c:pt idx="1">
                  <c:v>0.9349112426035503</c:v>
                </c:pt>
                <c:pt idx="2">
                  <c:v>0.71005917159763321</c:v>
                </c:pt>
                <c:pt idx="3">
                  <c:v>0.50295857988165671</c:v>
                </c:pt>
                <c:pt idx="4">
                  <c:v>0.89940828402366857</c:v>
                </c:pt>
                <c:pt idx="5">
                  <c:v>0.99408284023668636</c:v>
                </c:pt>
                <c:pt idx="6">
                  <c:v>0.98816568047337283</c:v>
                </c:pt>
              </c:numCache>
            </c:numRef>
          </c:val>
          <c:extLst>
            <c:ext xmlns:c16="http://schemas.microsoft.com/office/drawing/2014/chart" uri="{C3380CC4-5D6E-409C-BE32-E72D297353CC}">
              <c16:uniqueId val="{0000000D-768F-47CD-82F0-B3BEA4886315}"/>
            </c:ext>
          </c:extLst>
        </c:ser>
        <c:ser>
          <c:idx val="14"/>
          <c:order val="14"/>
          <c:tx>
            <c:strRef>
              <c:f>klara_chart!$P$24</c:f>
              <c:strCache>
                <c:ptCount val="1"/>
                <c:pt idx="0">
                  <c:v>mezera</c:v>
                </c:pt>
              </c:strCache>
            </c:strRef>
          </c:tx>
          <c:spPr>
            <a:no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klara_chart!$P$25:$P$31</c:f>
              <c:numCache>
                <c:formatCode>0%</c:formatCode>
                <c:ptCount val="7"/>
                <c:pt idx="0">
                  <c:v>0.1</c:v>
                </c:pt>
                <c:pt idx="1">
                  <c:v>0.1</c:v>
                </c:pt>
                <c:pt idx="2">
                  <c:v>0.1</c:v>
                </c:pt>
                <c:pt idx="3">
                  <c:v>0.1</c:v>
                </c:pt>
                <c:pt idx="4">
                  <c:v>0.1</c:v>
                </c:pt>
                <c:pt idx="5">
                  <c:v>0.1</c:v>
                </c:pt>
                <c:pt idx="6">
                  <c:v>0.1</c:v>
                </c:pt>
              </c:numCache>
            </c:numRef>
          </c:val>
          <c:extLst>
            <c:ext xmlns:c16="http://schemas.microsoft.com/office/drawing/2014/chart" uri="{C3380CC4-5D6E-409C-BE32-E72D297353CC}">
              <c16:uniqueId val="{0000000E-768F-47CD-82F0-B3BEA4886315}"/>
            </c:ext>
          </c:extLst>
        </c:ser>
        <c:ser>
          <c:idx val="15"/>
          <c:order val="15"/>
          <c:tx>
            <c:strRef>
              <c:f>klara_chart!$Q$24</c:f>
              <c:strCache>
                <c:ptCount val="1"/>
                <c:pt idx="0">
                  <c:v>Poor working class</c:v>
                </c:pt>
              </c:strCache>
            </c:strRef>
          </c:tx>
          <c:spPr>
            <a:solidFill>
              <a:schemeClr val="tx1">
                <a:lumMod val="75000"/>
                <a:lumOff val="2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klara_chart!$Q$25:$Q$31</c:f>
              <c:numCache>
                <c:formatCode>0%</c:formatCode>
                <c:ptCount val="7"/>
                <c:pt idx="0">
                  <c:v>5.2419354838709679E-2</c:v>
                </c:pt>
                <c:pt idx="1">
                  <c:v>0.15725806451612903</c:v>
                </c:pt>
                <c:pt idx="2">
                  <c:v>0.33467741935483875</c:v>
                </c:pt>
                <c:pt idx="3">
                  <c:v>0.35080645161290319</c:v>
                </c:pt>
                <c:pt idx="4">
                  <c:v>0.10080645161290322</c:v>
                </c:pt>
                <c:pt idx="5">
                  <c:v>0</c:v>
                </c:pt>
                <c:pt idx="6">
                  <c:v>4.0322580645161289E-3</c:v>
                </c:pt>
              </c:numCache>
            </c:numRef>
          </c:val>
          <c:extLst>
            <c:ext xmlns:c16="http://schemas.microsoft.com/office/drawing/2014/chart" uri="{C3380CC4-5D6E-409C-BE32-E72D297353CC}">
              <c16:uniqueId val="{0000000F-768F-47CD-82F0-B3BEA4886315}"/>
            </c:ext>
          </c:extLst>
        </c:ser>
        <c:ser>
          <c:idx val="16"/>
          <c:order val="16"/>
          <c:tx>
            <c:strRef>
              <c:f>klara_chart!$R$24</c:f>
              <c:strCache>
                <c:ptCount val="1"/>
                <c:pt idx="0">
                  <c:v>doplněk</c:v>
                </c:pt>
              </c:strCache>
            </c:strRef>
          </c:tx>
          <c:spPr>
            <a:solidFill>
              <a:schemeClr val="bg1">
                <a:lumMod val="7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klara_chart!$R$25:$R$31</c:f>
              <c:numCache>
                <c:formatCode>0%</c:formatCode>
                <c:ptCount val="7"/>
                <c:pt idx="0">
                  <c:v>0.94758064516129037</c:v>
                </c:pt>
                <c:pt idx="1">
                  <c:v>0.842741935483871</c:v>
                </c:pt>
                <c:pt idx="2">
                  <c:v>0.66532258064516125</c:v>
                </c:pt>
                <c:pt idx="3">
                  <c:v>0.64919354838709675</c:v>
                </c:pt>
                <c:pt idx="4">
                  <c:v>0.89919354838709675</c:v>
                </c:pt>
                <c:pt idx="5">
                  <c:v>1</c:v>
                </c:pt>
                <c:pt idx="6">
                  <c:v>0.99596774193548387</c:v>
                </c:pt>
              </c:numCache>
            </c:numRef>
          </c:val>
          <c:extLst>
            <c:ext xmlns:c16="http://schemas.microsoft.com/office/drawing/2014/chart" uri="{C3380CC4-5D6E-409C-BE32-E72D297353CC}">
              <c16:uniqueId val="{00000010-768F-47CD-82F0-B3BEA4886315}"/>
            </c:ext>
          </c:extLst>
        </c:ser>
        <c:ser>
          <c:idx val="17"/>
          <c:order val="17"/>
          <c:tx>
            <c:strRef>
              <c:f>klara_chart!$S$24</c:f>
              <c:strCache>
                <c:ptCount val="1"/>
                <c:pt idx="0">
                  <c:v>mezera</c:v>
                </c:pt>
              </c:strCache>
            </c:strRef>
          </c:tx>
          <c:spPr>
            <a:no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klara_chart!$S$25:$S$31</c:f>
              <c:numCache>
                <c:formatCode>0%</c:formatCode>
                <c:ptCount val="7"/>
                <c:pt idx="0">
                  <c:v>0.1</c:v>
                </c:pt>
                <c:pt idx="1">
                  <c:v>0.1</c:v>
                </c:pt>
                <c:pt idx="2">
                  <c:v>0.1</c:v>
                </c:pt>
                <c:pt idx="3">
                  <c:v>0.1</c:v>
                </c:pt>
                <c:pt idx="4">
                  <c:v>0.1</c:v>
                </c:pt>
                <c:pt idx="5">
                  <c:v>0.1</c:v>
                </c:pt>
                <c:pt idx="6">
                  <c:v>0.1</c:v>
                </c:pt>
              </c:numCache>
            </c:numRef>
          </c:val>
          <c:extLst>
            <c:ext xmlns:c16="http://schemas.microsoft.com/office/drawing/2014/chart" uri="{C3380CC4-5D6E-409C-BE32-E72D297353CC}">
              <c16:uniqueId val="{00000011-768F-47CD-82F0-B3BEA4886315}"/>
            </c:ext>
          </c:extLst>
        </c:ser>
        <c:ser>
          <c:idx val="18"/>
          <c:order val="18"/>
          <c:tx>
            <c:strRef>
              <c:f>klara_chart!$T$24</c:f>
              <c:strCache>
                <c:ptCount val="1"/>
                <c:pt idx="0">
                  <c:v>Emerging low class</c:v>
                </c:pt>
              </c:strCache>
            </c:strRef>
          </c:tx>
          <c:spPr>
            <a:solidFill>
              <a:schemeClr val="tx1">
                <a:lumMod val="75000"/>
                <a:lumOff val="2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klara_chart!$T$25:$T$31</c:f>
              <c:numCache>
                <c:formatCode>0%</c:formatCode>
                <c:ptCount val="7"/>
                <c:pt idx="0">
                  <c:v>9.2233009708737865E-2</c:v>
                </c:pt>
                <c:pt idx="1">
                  <c:v>0.16990291262135923</c:v>
                </c:pt>
                <c:pt idx="2">
                  <c:v>0.24271844660194175</c:v>
                </c:pt>
                <c:pt idx="3">
                  <c:v>0.36893203883495146</c:v>
                </c:pt>
                <c:pt idx="4">
                  <c:v>8.7378640776699032E-2</c:v>
                </c:pt>
                <c:pt idx="5">
                  <c:v>2.4271844660194174E-2</c:v>
                </c:pt>
                <c:pt idx="6">
                  <c:v>1.4563106796116505E-2</c:v>
                </c:pt>
              </c:numCache>
            </c:numRef>
          </c:val>
          <c:extLst>
            <c:ext xmlns:c16="http://schemas.microsoft.com/office/drawing/2014/chart" uri="{C3380CC4-5D6E-409C-BE32-E72D297353CC}">
              <c16:uniqueId val="{00000000-8C68-4F8E-B3D2-087180CF26AB}"/>
            </c:ext>
          </c:extLst>
        </c:ser>
        <c:ser>
          <c:idx val="19"/>
          <c:order val="19"/>
          <c:tx>
            <c:strRef>
              <c:f>klara_chart!$U$24</c:f>
              <c:strCache>
                <c:ptCount val="1"/>
              </c:strCache>
            </c:strRef>
          </c:tx>
          <c:spPr>
            <a:solidFill>
              <a:schemeClr val="bg1">
                <a:lumMod val="75000"/>
              </a:schemeClr>
            </a:solidFill>
          </c:spPr>
          <c:invertIfNegative val="0"/>
          <c:cat>
            <c:strRef>
              <c:f>klara_chart!$A$25:$A$31</c:f>
              <c:strCache>
                <c:ptCount val="7"/>
                <c:pt idx="0">
                  <c:v>1 = the lowest social status</c:v>
                </c:pt>
                <c:pt idx="1">
                  <c:v>2</c:v>
                </c:pt>
                <c:pt idx="2">
                  <c:v>3</c:v>
                </c:pt>
                <c:pt idx="3">
                  <c:v>4</c:v>
                </c:pt>
                <c:pt idx="4">
                  <c:v>5</c:v>
                </c:pt>
                <c:pt idx="5">
                  <c:v>6</c:v>
                </c:pt>
                <c:pt idx="6">
                  <c:v>7 = the highest social status</c:v>
                </c:pt>
              </c:strCache>
            </c:strRef>
          </c:cat>
          <c:val>
            <c:numRef>
              <c:f>klara_chart!$U$25:$U$31</c:f>
              <c:numCache>
                <c:formatCode>0%</c:formatCode>
                <c:ptCount val="7"/>
                <c:pt idx="0">
                  <c:v>0.90776699029126218</c:v>
                </c:pt>
                <c:pt idx="1">
                  <c:v>0.83009708737864074</c:v>
                </c:pt>
                <c:pt idx="2">
                  <c:v>0.75728155339805825</c:v>
                </c:pt>
                <c:pt idx="3">
                  <c:v>0.63106796116504849</c:v>
                </c:pt>
                <c:pt idx="4">
                  <c:v>0.91262135922330101</c:v>
                </c:pt>
                <c:pt idx="5">
                  <c:v>0.97572815533980584</c:v>
                </c:pt>
                <c:pt idx="6">
                  <c:v>0.9854368932038835</c:v>
                </c:pt>
              </c:numCache>
            </c:numRef>
          </c:val>
          <c:extLst>
            <c:ext xmlns:c16="http://schemas.microsoft.com/office/drawing/2014/chart" uri="{C3380CC4-5D6E-409C-BE32-E72D297353CC}">
              <c16:uniqueId val="{00000001-8C68-4F8E-B3D2-087180CF26AB}"/>
            </c:ext>
          </c:extLst>
        </c:ser>
        <c:dLbls>
          <c:showLegendKey val="0"/>
          <c:showVal val="0"/>
          <c:showCatName val="0"/>
          <c:showSerName val="0"/>
          <c:showPercent val="0"/>
          <c:showBubbleSize val="0"/>
        </c:dLbls>
        <c:gapWidth val="20"/>
        <c:overlap val="100"/>
        <c:axId val="540550336"/>
        <c:axId val="540555040"/>
      </c:barChart>
      <c:catAx>
        <c:axId val="540550336"/>
        <c:scaling>
          <c:orientation val="maxMin"/>
        </c:scaling>
        <c:delete val="0"/>
        <c:axPos val="l"/>
        <c:numFmt formatCode="General" sourceLinked="0"/>
        <c:majorTickMark val="none"/>
        <c:minorTickMark val="none"/>
        <c:tickLblPos val="nextTo"/>
        <c:spPr>
          <a:ln>
            <a:noFill/>
          </a:ln>
        </c:spPr>
        <c:txPr>
          <a:bodyPr/>
          <a:lstStyle/>
          <a:p>
            <a:pPr>
              <a:defRPr sz="1000"/>
            </a:pPr>
            <a:endParaRPr lang="cs-CZ"/>
          </a:p>
        </c:txPr>
        <c:crossAx val="540555040"/>
        <c:crosses val="autoZero"/>
        <c:auto val="1"/>
        <c:lblAlgn val="ctr"/>
        <c:lblOffset val="100"/>
        <c:noMultiLvlLbl val="0"/>
      </c:catAx>
      <c:valAx>
        <c:axId val="540555040"/>
        <c:scaling>
          <c:orientation val="minMax"/>
        </c:scaling>
        <c:delete val="1"/>
        <c:axPos val="t"/>
        <c:numFmt formatCode="0%" sourceLinked="1"/>
        <c:majorTickMark val="out"/>
        <c:minorTickMark val="none"/>
        <c:tickLblPos val="none"/>
        <c:crossAx val="540550336"/>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5834330004388"/>
          <c:y val="0.13749640695905044"/>
          <c:w val="0.89263217996168998"/>
          <c:h val="0.82469208112721049"/>
        </c:manualLayout>
      </c:layout>
      <c:barChart>
        <c:barDir val="bar"/>
        <c:grouping val="percentStacked"/>
        <c:varyColors val="0"/>
        <c:ser>
          <c:idx val="0"/>
          <c:order val="0"/>
          <c:tx>
            <c:strRef>
              <c:f>klara_chart!$B$24</c:f>
              <c:strCache>
                <c:ptCount val="1"/>
                <c:pt idx="0">
                  <c:v>Young digital elite</c:v>
                </c:pt>
              </c:strCache>
            </c:strRef>
          </c:tx>
          <c:spPr>
            <a:solidFill>
              <a:schemeClr val="tx1">
                <a:lumMod val="75000"/>
                <a:lumOff val="2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klara_chart!$B$25:$B$28</c:f>
              <c:numCache>
                <c:formatCode>0%</c:formatCode>
                <c:ptCount val="4"/>
                <c:pt idx="0">
                  <c:v>0.33823529411764702</c:v>
                </c:pt>
                <c:pt idx="1">
                  <c:v>0.27941176470588236</c:v>
                </c:pt>
                <c:pt idx="2">
                  <c:v>0.27941176470588236</c:v>
                </c:pt>
                <c:pt idx="3">
                  <c:v>0.10294117647058824</c:v>
                </c:pt>
              </c:numCache>
            </c:numRef>
          </c:val>
          <c:extLst>
            <c:ext xmlns:c16="http://schemas.microsoft.com/office/drawing/2014/chart" uri="{C3380CC4-5D6E-409C-BE32-E72D297353CC}">
              <c16:uniqueId val="{00000000-3446-4360-8D67-3BADE0953EAD}"/>
            </c:ext>
          </c:extLst>
        </c:ser>
        <c:ser>
          <c:idx val="1"/>
          <c:order val="1"/>
          <c:tx>
            <c:strRef>
              <c:f>klara_chart!$C$24</c:f>
              <c:strCache>
                <c:ptCount val="1"/>
                <c:pt idx="0">
                  <c:v>doplněk</c:v>
                </c:pt>
              </c:strCache>
            </c:strRef>
          </c:tx>
          <c:spPr>
            <a:solidFill>
              <a:schemeClr val="bg1">
                <a:lumMod val="7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klara_chart!$C$25:$C$28</c:f>
              <c:numCache>
                <c:formatCode>0%</c:formatCode>
                <c:ptCount val="4"/>
                <c:pt idx="0">
                  <c:v>0.66176470588235303</c:v>
                </c:pt>
                <c:pt idx="1">
                  <c:v>0.72058823529411764</c:v>
                </c:pt>
                <c:pt idx="2">
                  <c:v>0.72058823529411764</c:v>
                </c:pt>
                <c:pt idx="3">
                  <c:v>0.8970588235294118</c:v>
                </c:pt>
              </c:numCache>
            </c:numRef>
          </c:val>
          <c:extLst>
            <c:ext xmlns:c16="http://schemas.microsoft.com/office/drawing/2014/chart" uri="{C3380CC4-5D6E-409C-BE32-E72D297353CC}">
              <c16:uniqueId val="{00000001-3446-4360-8D67-3BADE0953EAD}"/>
            </c:ext>
          </c:extLst>
        </c:ser>
        <c:ser>
          <c:idx val="2"/>
          <c:order val="2"/>
          <c:tx>
            <c:strRef>
              <c:f>klara_chart!$D$24</c:f>
              <c:strCache>
                <c:ptCount val="1"/>
                <c:pt idx="0">
                  <c:v>mezera</c:v>
                </c:pt>
              </c:strCache>
            </c:strRef>
          </c:tx>
          <c:spPr>
            <a:noFill/>
          </c:spPr>
          <c:invertIfNegative val="0"/>
          <c:cat>
            <c:strRef>
              <c:f>klara_chart!$A$25:$A$28</c:f>
              <c:strCache>
                <c:ptCount val="4"/>
                <c:pt idx="0">
                  <c:v>Definitely yes</c:v>
                </c:pt>
                <c:pt idx="1">
                  <c:v>Rather yes</c:v>
                </c:pt>
                <c:pt idx="2">
                  <c:v>Rather not</c:v>
                </c:pt>
                <c:pt idx="3">
                  <c:v>Definitely not</c:v>
                </c:pt>
              </c:strCache>
            </c:strRef>
          </c:cat>
          <c:val>
            <c:numRef>
              <c:f>klara_chart!$D$25:$D$28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2-3446-4360-8D67-3BADE0953EAD}"/>
            </c:ext>
          </c:extLst>
        </c:ser>
        <c:ser>
          <c:idx val="3"/>
          <c:order val="3"/>
          <c:tx>
            <c:strRef>
              <c:f>klara_chart!$E$24</c:f>
              <c:strCache>
                <c:ptCount val="1"/>
                <c:pt idx="0">
                  <c:v>Wealthy professionals</c:v>
                </c:pt>
              </c:strCache>
            </c:strRef>
          </c:tx>
          <c:spPr>
            <a:solidFill>
              <a:schemeClr val="tx1">
                <a:lumMod val="75000"/>
                <a:lumOff val="2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klara_chart!$E$25:$E$28</c:f>
              <c:numCache>
                <c:formatCode>0%</c:formatCode>
                <c:ptCount val="4"/>
                <c:pt idx="0">
                  <c:v>0.41444866920152096</c:v>
                </c:pt>
                <c:pt idx="1">
                  <c:v>0.28136882129277568</c:v>
                </c:pt>
                <c:pt idx="2">
                  <c:v>0.22813688212927757</c:v>
                </c:pt>
                <c:pt idx="3">
                  <c:v>7.6045627376425853E-2</c:v>
                </c:pt>
              </c:numCache>
            </c:numRef>
          </c:val>
          <c:extLst>
            <c:ext xmlns:c16="http://schemas.microsoft.com/office/drawing/2014/chart" uri="{C3380CC4-5D6E-409C-BE32-E72D297353CC}">
              <c16:uniqueId val="{00000003-3446-4360-8D67-3BADE0953EAD}"/>
            </c:ext>
          </c:extLst>
        </c:ser>
        <c:ser>
          <c:idx val="4"/>
          <c:order val="4"/>
          <c:tx>
            <c:strRef>
              <c:f>klara_chart!$F$24</c:f>
              <c:strCache>
                <c:ptCount val="1"/>
                <c:pt idx="0">
                  <c:v>doplněk</c:v>
                </c:pt>
              </c:strCache>
            </c:strRef>
          </c:tx>
          <c:spPr>
            <a:solidFill>
              <a:schemeClr val="bg1">
                <a:lumMod val="7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klara_chart!$F$25:$F$28</c:f>
              <c:numCache>
                <c:formatCode>0%</c:formatCode>
                <c:ptCount val="4"/>
                <c:pt idx="0">
                  <c:v>0.58555133079847899</c:v>
                </c:pt>
                <c:pt idx="1">
                  <c:v>0.71863117870722437</c:v>
                </c:pt>
                <c:pt idx="2">
                  <c:v>0.77186311787072248</c:v>
                </c:pt>
                <c:pt idx="3">
                  <c:v>0.92395437262357416</c:v>
                </c:pt>
              </c:numCache>
            </c:numRef>
          </c:val>
          <c:extLst>
            <c:ext xmlns:c16="http://schemas.microsoft.com/office/drawing/2014/chart" uri="{C3380CC4-5D6E-409C-BE32-E72D297353CC}">
              <c16:uniqueId val="{00000004-3446-4360-8D67-3BADE0953EAD}"/>
            </c:ext>
          </c:extLst>
        </c:ser>
        <c:ser>
          <c:idx val="5"/>
          <c:order val="5"/>
          <c:tx>
            <c:strRef>
              <c:f>klara_chart!$G$24</c:f>
              <c:strCache>
                <c:ptCount val="1"/>
                <c:pt idx="0">
                  <c:v>mezera</c:v>
                </c:pt>
              </c:strCache>
            </c:strRef>
          </c:tx>
          <c:spPr>
            <a:noFill/>
          </c:spPr>
          <c:invertIfNegative val="0"/>
          <c:cat>
            <c:strRef>
              <c:f>klara_chart!$A$25:$A$28</c:f>
              <c:strCache>
                <c:ptCount val="4"/>
                <c:pt idx="0">
                  <c:v>Definitely yes</c:v>
                </c:pt>
                <c:pt idx="1">
                  <c:v>Rather yes</c:v>
                </c:pt>
                <c:pt idx="2">
                  <c:v>Rather not</c:v>
                </c:pt>
                <c:pt idx="3">
                  <c:v>Definitely not</c:v>
                </c:pt>
              </c:strCache>
            </c:strRef>
          </c:cat>
          <c:val>
            <c:numRef>
              <c:f>klara_chart!$G$25:$G$28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5-3446-4360-8D67-3BADE0953EAD}"/>
            </c:ext>
          </c:extLst>
        </c:ser>
        <c:ser>
          <c:idx val="6"/>
          <c:order val="6"/>
          <c:tx>
            <c:strRef>
              <c:f>klara_chart!$H$24</c:f>
              <c:strCache>
                <c:ptCount val="1"/>
                <c:pt idx="0">
                  <c:v>Traditional middle class</c:v>
                </c:pt>
              </c:strCache>
            </c:strRef>
          </c:tx>
          <c:spPr>
            <a:solidFill>
              <a:schemeClr val="tx1">
                <a:lumMod val="75000"/>
                <a:lumOff val="2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klara_chart!$H$25:$H$28</c:f>
              <c:numCache>
                <c:formatCode>0%</c:formatCode>
                <c:ptCount val="4"/>
                <c:pt idx="0">
                  <c:v>0.34403669724770647</c:v>
                </c:pt>
                <c:pt idx="1">
                  <c:v>0.39449541284403672</c:v>
                </c:pt>
                <c:pt idx="2">
                  <c:v>0.19724770642201836</c:v>
                </c:pt>
                <c:pt idx="3">
                  <c:v>6.4220183486238536E-2</c:v>
                </c:pt>
              </c:numCache>
            </c:numRef>
          </c:val>
          <c:extLst>
            <c:ext xmlns:c16="http://schemas.microsoft.com/office/drawing/2014/chart" uri="{C3380CC4-5D6E-409C-BE32-E72D297353CC}">
              <c16:uniqueId val="{00000006-3446-4360-8D67-3BADE0953EAD}"/>
            </c:ext>
          </c:extLst>
        </c:ser>
        <c:ser>
          <c:idx val="7"/>
          <c:order val="7"/>
          <c:tx>
            <c:strRef>
              <c:f>klara_chart!$I$24</c:f>
              <c:strCache>
                <c:ptCount val="1"/>
                <c:pt idx="0">
                  <c:v>doplněk</c:v>
                </c:pt>
              </c:strCache>
            </c:strRef>
          </c:tx>
          <c:spPr>
            <a:solidFill>
              <a:schemeClr val="bg1">
                <a:lumMod val="7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klara_chart!$I$25:$I$28</c:f>
              <c:numCache>
                <c:formatCode>0%</c:formatCode>
                <c:ptCount val="4"/>
                <c:pt idx="0">
                  <c:v>0.65596330275229353</c:v>
                </c:pt>
                <c:pt idx="1">
                  <c:v>0.60550458715596323</c:v>
                </c:pt>
                <c:pt idx="2">
                  <c:v>0.80275229357798161</c:v>
                </c:pt>
                <c:pt idx="3">
                  <c:v>0.93577981651376141</c:v>
                </c:pt>
              </c:numCache>
            </c:numRef>
          </c:val>
          <c:extLst>
            <c:ext xmlns:c16="http://schemas.microsoft.com/office/drawing/2014/chart" uri="{C3380CC4-5D6E-409C-BE32-E72D297353CC}">
              <c16:uniqueId val="{00000007-3446-4360-8D67-3BADE0953EAD}"/>
            </c:ext>
          </c:extLst>
        </c:ser>
        <c:ser>
          <c:idx val="8"/>
          <c:order val="8"/>
          <c:tx>
            <c:strRef>
              <c:f>klara_chart!$J$24</c:f>
              <c:strCache>
                <c:ptCount val="1"/>
                <c:pt idx="0">
                  <c:v>mezera</c:v>
                </c:pt>
              </c:strCache>
            </c:strRef>
          </c:tx>
          <c:spPr>
            <a:noFill/>
          </c:spPr>
          <c:invertIfNegative val="0"/>
          <c:cat>
            <c:strRef>
              <c:f>klara_chart!$A$25:$A$28</c:f>
              <c:strCache>
                <c:ptCount val="4"/>
                <c:pt idx="0">
                  <c:v>Definitely yes</c:v>
                </c:pt>
                <c:pt idx="1">
                  <c:v>Rather yes</c:v>
                </c:pt>
                <c:pt idx="2">
                  <c:v>Rather not</c:v>
                </c:pt>
                <c:pt idx="3">
                  <c:v>Definitely not</c:v>
                </c:pt>
              </c:strCache>
            </c:strRef>
          </c:cat>
          <c:val>
            <c:numRef>
              <c:f>klara_chart!$J$25:$J$28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8-3446-4360-8D67-3BADE0953EAD}"/>
            </c:ext>
          </c:extLst>
        </c:ser>
        <c:ser>
          <c:idx val="9"/>
          <c:order val="9"/>
          <c:tx>
            <c:strRef>
              <c:f>klara_chart!$K$24</c:f>
              <c:strCache>
                <c:ptCount val="1"/>
                <c:pt idx="0">
                  <c:v>Skilled workers</c:v>
                </c:pt>
              </c:strCache>
            </c:strRef>
          </c:tx>
          <c:spPr>
            <a:solidFill>
              <a:schemeClr val="tx1">
                <a:lumMod val="75000"/>
                <a:lumOff val="2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klara_chart!$K$25:$K$28</c:f>
              <c:numCache>
                <c:formatCode>0%</c:formatCode>
                <c:ptCount val="4"/>
                <c:pt idx="0">
                  <c:v>0.36</c:v>
                </c:pt>
                <c:pt idx="1">
                  <c:v>0.33</c:v>
                </c:pt>
                <c:pt idx="2">
                  <c:v>0.14000000000000001</c:v>
                </c:pt>
                <c:pt idx="3">
                  <c:v>0.17</c:v>
                </c:pt>
              </c:numCache>
            </c:numRef>
          </c:val>
          <c:extLst>
            <c:ext xmlns:c16="http://schemas.microsoft.com/office/drawing/2014/chart" uri="{C3380CC4-5D6E-409C-BE32-E72D297353CC}">
              <c16:uniqueId val="{00000009-3446-4360-8D67-3BADE0953EAD}"/>
            </c:ext>
          </c:extLst>
        </c:ser>
        <c:ser>
          <c:idx val="10"/>
          <c:order val="10"/>
          <c:tx>
            <c:strRef>
              <c:f>klara_chart!$L$24</c:f>
              <c:strCache>
                <c:ptCount val="1"/>
                <c:pt idx="0">
                  <c:v>doplněk</c:v>
                </c:pt>
              </c:strCache>
            </c:strRef>
          </c:tx>
          <c:spPr>
            <a:solidFill>
              <a:schemeClr val="bg1">
                <a:lumMod val="7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klara_chart!$L$25:$L$28</c:f>
              <c:numCache>
                <c:formatCode>0%</c:formatCode>
                <c:ptCount val="4"/>
                <c:pt idx="0">
                  <c:v>0.64</c:v>
                </c:pt>
                <c:pt idx="1">
                  <c:v>0.66999999999999993</c:v>
                </c:pt>
                <c:pt idx="2">
                  <c:v>0.86</c:v>
                </c:pt>
                <c:pt idx="3">
                  <c:v>0.83</c:v>
                </c:pt>
              </c:numCache>
            </c:numRef>
          </c:val>
          <c:extLst>
            <c:ext xmlns:c16="http://schemas.microsoft.com/office/drawing/2014/chart" uri="{C3380CC4-5D6E-409C-BE32-E72D297353CC}">
              <c16:uniqueId val="{0000000A-3446-4360-8D67-3BADE0953EAD}"/>
            </c:ext>
          </c:extLst>
        </c:ser>
        <c:ser>
          <c:idx val="11"/>
          <c:order val="11"/>
          <c:tx>
            <c:strRef>
              <c:f>klara_chart!$M$24</c:f>
              <c:strCache>
                <c:ptCount val="1"/>
                <c:pt idx="0">
                  <c:v>mezera</c:v>
                </c:pt>
              </c:strCache>
            </c:strRef>
          </c:tx>
          <c:spPr>
            <a:noFill/>
          </c:spPr>
          <c:invertIfNegative val="0"/>
          <c:cat>
            <c:strRef>
              <c:f>klara_chart!$A$25:$A$28</c:f>
              <c:strCache>
                <c:ptCount val="4"/>
                <c:pt idx="0">
                  <c:v>Definitely yes</c:v>
                </c:pt>
                <c:pt idx="1">
                  <c:v>Rather yes</c:v>
                </c:pt>
                <c:pt idx="2">
                  <c:v>Rather not</c:v>
                </c:pt>
                <c:pt idx="3">
                  <c:v>Definitely not</c:v>
                </c:pt>
              </c:strCache>
            </c:strRef>
          </c:cat>
          <c:val>
            <c:numRef>
              <c:f>klara_chart!$M$25:$M$28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B-3446-4360-8D67-3BADE0953EAD}"/>
            </c:ext>
          </c:extLst>
        </c:ser>
        <c:ser>
          <c:idx val="12"/>
          <c:order val="12"/>
          <c:tx>
            <c:strRef>
              <c:f>klara_chart!$N$24</c:f>
              <c:strCache>
                <c:ptCount val="1"/>
                <c:pt idx="0">
                  <c:v>Declining middle class</c:v>
                </c:pt>
              </c:strCache>
            </c:strRef>
          </c:tx>
          <c:spPr>
            <a:solidFill>
              <a:schemeClr val="tx1">
                <a:lumMod val="75000"/>
                <a:lumOff val="2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klara_chart!$N$25:$N$28</c:f>
              <c:numCache>
                <c:formatCode>0%</c:formatCode>
                <c:ptCount val="4"/>
                <c:pt idx="0">
                  <c:v>0.27810650887573962</c:v>
                </c:pt>
                <c:pt idx="1">
                  <c:v>0.37278106508875736</c:v>
                </c:pt>
                <c:pt idx="2">
                  <c:v>0.24852071005917162</c:v>
                </c:pt>
                <c:pt idx="3">
                  <c:v>0.10059171597633138</c:v>
                </c:pt>
              </c:numCache>
            </c:numRef>
          </c:val>
          <c:extLst>
            <c:ext xmlns:c16="http://schemas.microsoft.com/office/drawing/2014/chart" uri="{C3380CC4-5D6E-409C-BE32-E72D297353CC}">
              <c16:uniqueId val="{0000000C-3446-4360-8D67-3BADE0953EAD}"/>
            </c:ext>
          </c:extLst>
        </c:ser>
        <c:ser>
          <c:idx val="13"/>
          <c:order val="13"/>
          <c:tx>
            <c:strRef>
              <c:f>klara_chart!$O$24</c:f>
              <c:strCache>
                <c:ptCount val="1"/>
                <c:pt idx="0">
                  <c:v>doplněk</c:v>
                </c:pt>
              </c:strCache>
            </c:strRef>
          </c:tx>
          <c:spPr>
            <a:solidFill>
              <a:schemeClr val="bg1">
                <a:lumMod val="7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klara_chart!$O$25:$O$28</c:f>
              <c:numCache>
                <c:formatCode>0%</c:formatCode>
                <c:ptCount val="4"/>
                <c:pt idx="0">
                  <c:v>0.72189349112426038</c:v>
                </c:pt>
                <c:pt idx="1">
                  <c:v>0.6272189349112427</c:v>
                </c:pt>
                <c:pt idx="2">
                  <c:v>0.75147928994082835</c:v>
                </c:pt>
                <c:pt idx="3">
                  <c:v>0.89940828402366857</c:v>
                </c:pt>
              </c:numCache>
            </c:numRef>
          </c:val>
          <c:extLst>
            <c:ext xmlns:c16="http://schemas.microsoft.com/office/drawing/2014/chart" uri="{C3380CC4-5D6E-409C-BE32-E72D297353CC}">
              <c16:uniqueId val="{0000000D-3446-4360-8D67-3BADE0953EAD}"/>
            </c:ext>
          </c:extLst>
        </c:ser>
        <c:ser>
          <c:idx val="14"/>
          <c:order val="14"/>
          <c:tx>
            <c:strRef>
              <c:f>klara_chart!$P$24</c:f>
              <c:strCache>
                <c:ptCount val="1"/>
                <c:pt idx="0">
                  <c:v>mezera</c:v>
                </c:pt>
              </c:strCache>
            </c:strRef>
          </c:tx>
          <c:spPr>
            <a:noFill/>
          </c:spPr>
          <c:invertIfNegative val="0"/>
          <c:cat>
            <c:strRef>
              <c:f>klara_chart!$A$25:$A$28</c:f>
              <c:strCache>
                <c:ptCount val="4"/>
                <c:pt idx="0">
                  <c:v>Definitely yes</c:v>
                </c:pt>
                <c:pt idx="1">
                  <c:v>Rather yes</c:v>
                </c:pt>
                <c:pt idx="2">
                  <c:v>Rather not</c:v>
                </c:pt>
                <c:pt idx="3">
                  <c:v>Definitely not</c:v>
                </c:pt>
              </c:strCache>
            </c:strRef>
          </c:cat>
          <c:val>
            <c:numRef>
              <c:f>klara_chart!$P$25:$P$28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E-3446-4360-8D67-3BADE0953EAD}"/>
            </c:ext>
          </c:extLst>
        </c:ser>
        <c:ser>
          <c:idx val="15"/>
          <c:order val="15"/>
          <c:tx>
            <c:strRef>
              <c:f>klara_chart!$Q$24</c:f>
              <c:strCache>
                <c:ptCount val="1"/>
                <c:pt idx="0">
                  <c:v>Poor working class</c:v>
                </c:pt>
              </c:strCache>
            </c:strRef>
          </c:tx>
          <c:spPr>
            <a:solidFill>
              <a:schemeClr val="tx1">
                <a:lumMod val="75000"/>
                <a:lumOff val="2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klara_chart!$Q$25:$Q$28</c:f>
              <c:numCache>
                <c:formatCode>0%</c:formatCode>
                <c:ptCount val="4"/>
                <c:pt idx="0">
                  <c:v>0.31578947368421051</c:v>
                </c:pt>
                <c:pt idx="1">
                  <c:v>0.2793522267206478</c:v>
                </c:pt>
                <c:pt idx="2">
                  <c:v>0.2834008097165992</c:v>
                </c:pt>
                <c:pt idx="3">
                  <c:v>0.1214574898785425</c:v>
                </c:pt>
              </c:numCache>
            </c:numRef>
          </c:val>
          <c:extLst>
            <c:ext xmlns:c16="http://schemas.microsoft.com/office/drawing/2014/chart" uri="{C3380CC4-5D6E-409C-BE32-E72D297353CC}">
              <c16:uniqueId val="{0000000F-3446-4360-8D67-3BADE0953EAD}"/>
            </c:ext>
          </c:extLst>
        </c:ser>
        <c:ser>
          <c:idx val="16"/>
          <c:order val="16"/>
          <c:tx>
            <c:strRef>
              <c:f>klara_chart!$R$24</c:f>
              <c:strCache>
                <c:ptCount val="1"/>
                <c:pt idx="0">
                  <c:v>doplněk</c:v>
                </c:pt>
              </c:strCache>
            </c:strRef>
          </c:tx>
          <c:spPr>
            <a:solidFill>
              <a:schemeClr val="bg1">
                <a:lumMod val="7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klara_chart!$R$25:$R$28</c:f>
              <c:numCache>
                <c:formatCode>0%</c:formatCode>
                <c:ptCount val="4"/>
                <c:pt idx="0">
                  <c:v>0.68421052631578949</c:v>
                </c:pt>
                <c:pt idx="1">
                  <c:v>0.72064777327935214</c:v>
                </c:pt>
                <c:pt idx="2">
                  <c:v>0.7165991902834008</c:v>
                </c:pt>
                <c:pt idx="3">
                  <c:v>0.87854251012145745</c:v>
                </c:pt>
              </c:numCache>
            </c:numRef>
          </c:val>
          <c:extLst>
            <c:ext xmlns:c16="http://schemas.microsoft.com/office/drawing/2014/chart" uri="{C3380CC4-5D6E-409C-BE32-E72D297353CC}">
              <c16:uniqueId val="{00000010-3446-4360-8D67-3BADE0953EAD}"/>
            </c:ext>
          </c:extLst>
        </c:ser>
        <c:ser>
          <c:idx val="17"/>
          <c:order val="17"/>
          <c:tx>
            <c:strRef>
              <c:f>klara_chart!$S$24</c:f>
              <c:strCache>
                <c:ptCount val="1"/>
                <c:pt idx="0">
                  <c:v>mezera</c:v>
                </c:pt>
              </c:strCache>
            </c:strRef>
          </c:tx>
          <c:spPr>
            <a:noFill/>
          </c:spPr>
          <c:invertIfNegative val="0"/>
          <c:cat>
            <c:strRef>
              <c:f>klara_chart!$A$25:$A$28</c:f>
              <c:strCache>
                <c:ptCount val="4"/>
                <c:pt idx="0">
                  <c:v>Definitely yes</c:v>
                </c:pt>
                <c:pt idx="1">
                  <c:v>Rather yes</c:v>
                </c:pt>
                <c:pt idx="2">
                  <c:v>Rather not</c:v>
                </c:pt>
                <c:pt idx="3">
                  <c:v>Definitely not</c:v>
                </c:pt>
              </c:strCache>
            </c:strRef>
          </c:cat>
          <c:val>
            <c:numRef>
              <c:f>klara_chart!$S$25:$S$28</c:f>
              <c:numCache>
                <c:formatCode>0%</c:formatCode>
                <c:ptCount val="4"/>
                <c:pt idx="0">
                  <c:v>0.1</c:v>
                </c:pt>
                <c:pt idx="1">
                  <c:v>0.1</c:v>
                </c:pt>
                <c:pt idx="2">
                  <c:v>0.1</c:v>
                </c:pt>
                <c:pt idx="3">
                  <c:v>0.1</c:v>
                </c:pt>
              </c:numCache>
            </c:numRef>
          </c:val>
          <c:extLst>
            <c:ext xmlns:c16="http://schemas.microsoft.com/office/drawing/2014/chart" uri="{C3380CC4-5D6E-409C-BE32-E72D297353CC}">
              <c16:uniqueId val="{00000011-3446-4360-8D67-3BADE0953EAD}"/>
            </c:ext>
          </c:extLst>
        </c:ser>
        <c:ser>
          <c:idx val="18"/>
          <c:order val="18"/>
          <c:tx>
            <c:strRef>
              <c:f>klara_chart!$T$24</c:f>
              <c:strCache>
                <c:ptCount val="1"/>
                <c:pt idx="0">
                  <c:v>Emerging low class</c:v>
                </c:pt>
              </c:strCache>
            </c:strRef>
          </c:tx>
          <c:spPr>
            <a:solidFill>
              <a:schemeClr val="tx1">
                <a:lumMod val="75000"/>
                <a:lumOff val="2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klara_chart!$T$25:$T$28</c:f>
              <c:numCache>
                <c:formatCode>0%</c:formatCode>
                <c:ptCount val="4"/>
                <c:pt idx="0">
                  <c:v>0.18357487922705315</c:v>
                </c:pt>
                <c:pt idx="1">
                  <c:v>0.3140096618357488</c:v>
                </c:pt>
                <c:pt idx="2">
                  <c:v>0.30434782608695654</c:v>
                </c:pt>
                <c:pt idx="3">
                  <c:v>0.19806763285024154</c:v>
                </c:pt>
              </c:numCache>
            </c:numRef>
          </c:val>
          <c:extLst>
            <c:ext xmlns:c16="http://schemas.microsoft.com/office/drawing/2014/chart" uri="{C3380CC4-5D6E-409C-BE32-E72D297353CC}">
              <c16:uniqueId val="{00000012-3446-4360-8D67-3BADE0953EAD}"/>
            </c:ext>
          </c:extLst>
        </c:ser>
        <c:ser>
          <c:idx val="19"/>
          <c:order val="19"/>
          <c:tx>
            <c:strRef>
              <c:f>klara_chart!$U$24</c:f>
              <c:strCache>
                <c:ptCount val="1"/>
              </c:strCache>
            </c:strRef>
          </c:tx>
          <c:spPr>
            <a:solidFill>
              <a:schemeClr val="bg1">
                <a:lumMod val="75000"/>
              </a:schemeClr>
            </a:solidFill>
          </c:spPr>
          <c:invertIfNegative val="0"/>
          <c:cat>
            <c:strRef>
              <c:f>klara_chart!$A$25:$A$28</c:f>
              <c:strCache>
                <c:ptCount val="4"/>
                <c:pt idx="0">
                  <c:v>Definitely yes</c:v>
                </c:pt>
                <c:pt idx="1">
                  <c:v>Rather yes</c:v>
                </c:pt>
                <c:pt idx="2">
                  <c:v>Rather not</c:v>
                </c:pt>
                <c:pt idx="3">
                  <c:v>Definitely not</c:v>
                </c:pt>
              </c:strCache>
            </c:strRef>
          </c:cat>
          <c:val>
            <c:numRef>
              <c:f>klara_chart!$U$25:$U$28</c:f>
              <c:numCache>
                <c:formatCode>0%</c:formatCode>
                <c:ptCount val="4"/>
                <c:pt idx="0">
                  <c:v>0.81642512077294682</c:v>
                </c:pt>
                <c:pt idx="1">
                  <c:v>0.68599033816425115</c:v>
                </c:pt>
                <c:pt idx="2">
                  <c:v>0.69565217391304346</c:v>
                </c:pt>
                <c:pt idx="3">
                  <c:v>0.80193236714975846</c:v>
                </c:pt>
              </c:numCache>
            </c:numRef>
          </c:val>
          <c:extLst>
            <c:ext xmlns:c16="http://schemas.microsoft.com/office/drawing/2014/chart" uri="{C3380CC4-5D6E-409C-BE32-E72D297353CC}">
              <c16:uniqueId val="{00000013-3446-4360-8D67-3BADE0953EAD}"/>
            </c:ext>
          </c:extLst>
        </c:ser>
        <c:dLbls>
          <c:showLegendKey val="0"/>
          <c:showVal val="0"/>
          <c:showCatName val="0"/>
          <c:showSerName val="0"/>
          <c:showPercent val="0"/>
          <c:showBubbleSize val="0"/>
        </c:dLbls>
        <c:gapWidth val="20"/>
        <c:overlap val="100"/>
        <c:axId val="540555432"/>
        <c:axId val="540551904"/>
      </c:barChart>
      <c:catAx>
        <c:axId val="540555432"/>
        <c:scaling>
          <c:orientation val="maxMin"/>
        </c:scaling>
        <c:delete val="0"/>
        <c:axPos val="l"/>
        <c:numFmt formatCode="General" sourceLinked="0"/>
        <c:majorTickMark val="none"/>
        <c:minorTickMark val="none"/>
        <c:tickLblPos val="nextTo"/>
        <c:spPr>
          <a:ln>
            <a:noFill/>
          </a:ln>
        </c:spPr>
        <c:txPr>
          <a:bodyPr/>
          <a:lstStyle/>
          <a:p>
            <a:pPr>
              <a:defRPr sz="1100"/>
            </a:pPr>
            <a:endParaRPr lang="cs-CZ"/>
          </a:p>
        </c:txPr>
        <c:crossAx val="540551904"/>
        <c:crosses val="autoZero"/>
        <c:auto val="1"/>
        <c:lblAlgn val="ctr"/>
        <c:lblOffset val="100"/>
        <c:noMultiLvlLbl val="0"/>
      </c:catAx>
      <c:valAx>
        <c:axId val="540551904"/>
        <c:scaling>
          <c:orientation val="minMax"/>
        </c:scaling>
        <c:delete val="1"/>
        <c:axPos val="t"/>
        <c:numFmt formatCode="0%" sourceLinked="1"/>
        <c:majorTickMark val="out"/>
        <c:minorTickMark val="none"/>
        <c:tickLblPos val="none"/>
        <c:crossAx val="540555432"/>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910355128325586E-2"/>
          <c:y val="6.1948760747182557E-2"/>
          <c:w val="0.95754943583358032"/>
          <c:h val="0.86386483490142019"/>
        </c:manualLayout>
      </c:layout>
      <c:barChart>
        <c:barDir val="col"/>
        <c:grouping val="clustered"/>
        <c:varyColors val="0"/>
        <c:ser>
          <c:idx val="0"/>
          <c:order val="0"/>
          <c:tx>
            <c:strRef>
              <c:f>klara_chart!$D$20</c:f>
              <c:strCache>
                <c:ptCount val="1"/>
                <c:pt idx="0">
                  <c:v>Young digital elite (N=23)</c:v>
                </c:pt>
              </c:strCache>
            </c:strRef>
          </c:tx>
          <c:spPr>
            <a:solidFill>
              <a:schemeClr val="accent1">
                <a:lumMod val="50000"/>
              </a:schemeClr>
            </a:solidFill>
          </c:spPr>
          <c:invertIfNegative val="0"/>
          <c:cat>
            <c:strRef>
              <c:f>klara_chart!$A$21:$C$32</c:f>
              <c:strCache>
                <c:ptCount val="12"/>
                <c:pt idx="0">
                  <c:v>ANO</c:v>
                </c:pt>
                <c:pt idx="1">
                  <c:v>ODS</c:v>
                </c:pt>
                <c:pt idx="2">
                  <c:v>Piráti</c:v>
                </c:pt>
                <c:pt idx="3">
                  <c:v>KSČM</c:v>
                </c:pt>
                <c:pt idx="4">
                  <c:v>SPD</c:v>
                </c:pt>
                <c:pt idx="5">
                  <c:v>ČSSD</c:v>
                </c:pt>
                <c:pt idx="6">
                  <c:v>TOP 09 a STAN</c:v>
                </c:pt>
                <c:pt idx="7">
                  <c:v>KDU-ČSL</c:v>
                </c:pt>
                <c:pt idx="8">
                  <c:v>Svobodní</c:v>
                </c:pt>
                <c:pt idx="9">
                  <c:v>Zelení</c:v>
                </c:pt>
                <c:pt idx="10">
                  <c:v>Other party</c:v>
                </c:pt>
                <c:pt idx="11">
                  <c:v>I do not know</c:v>
                </c:pt>
              </c:strCache>
            </c:strRef>
          </c:cat>
          <c:val>
            <c:numRef>
              <c:f>klara_chart!$D$21:$D$32</c:f>
              <c:numCache>
                <c:formatCode>#,##0</c:formatCode>
                <c:ptCount val="12"/>
                <c:pt idx="0">
                  <c:v>19390.667910447763</c:v>
                </c:pt>
                <c:pt idx="1">
                  <c:v>12927.111940298508</c:v>
                </c:pt>
                <c:pt idx="2">
                  <c:v>19390.667910447763</c:v>
                </c:pt>
                <c:pt idx="3">
                  <c:v>19390.667910447763</c:v>
                </c:pt>
                <c:pt idx="4">
                  <c:v>6463.5559701492539</c:v>
                </c:pt>
                <c:pt idx="5">
                  <c:v>12927.111940298508</c:v>
                </c:pt>
                <c:pt idx="6">
                  <c:v>12927.111940298508</c:v>
                </c:pt>
                <c:pt idx="7">
                  <c:v>0</c:v>
                </c:pt>
                <c:pt idx="8">
                  <c:v>12927.111940298508</c:v>
                </c:pt>
                <c:pt idx="9">
                  <c:v>0</c:v>
                </c:pt>
                <c:pt idx="10">
                  <c:v>0</c:v>
                </c:pt>
                <c:pt idx="11">
                  <c:v>32317.779850746268</c:v>
                </c:pt>
              </c:numCache>
            </c:numRef>
          </c:val>
          <c:extLst>
            <c:ext xmlns:c16="http://schemas.microsoft.com/office/drawing/2014/chart" uri="{C3380CC4-5D6E-409C-BE32-E72D297353CC}">
              <c16:uniqueId val="{00000000-1419-4B12-BC38-B77EDCFAA96F}"/>
            </c:ext>
          </c:extLst>
        </c:ser>
        <c:ser>
          <c:idx val="1"/>
          <c:order val="1"/>
          <c:tx>
            <c:strRef>
              <c:f>klara_chart!$E$20</c:f>
              <c:strCache>
                <c:ptCount val="1"/>
                <c:pt idx="0">
                  <c:v>Wealthy professionals (N=109)</c:v>
                </c:pt>
              </c:strCache>
            </c:strRef>
          </c:tx>
          <c:spPr>
            <a:solidFill>
              <a:schemeClr val="accent2">
                <a:lumMod val="60000"/>
                <a:lumOff val="40000"/>
              </a:schemeClr>
            </a:solidFill>
          </c:spPr>
          <c:invertIfNegative val="0"/>
          <c:cat>
            <c:strRef>
              <c:f>klara_chart!$A$21:$C$32</c:f>
              <c:strCache>
                <c:ptCount val="12"/>
                <c:pt idx="0">
                  <c:v>ANO</c:v>
                </c:pt>
                <c:pt idx="1">
                  <c:v>ODS</c:v>
                </c:pt>
                <c:pt idx="2">
                  <c:v>Piráti</c:v>
                </c:pt>
                <c:pt idx="3">
                  <c:v>KSČM</c:v>
                </c:pt>
                <c:pt idx="4">
                  <c:v>SPD</c:v>
                </c:pt>
                <c:pt idx="5">
                  <c:v>ČSSD</c:v>
                </c:pt>
                <c:pt idx="6">
                  <c:v>TOP 09 a STAN</c:v>
                </c:pt>
                <c:pt idx="7">
                  <c:v>KDU-ČSL</c:v>
                </c:pt>
                <c:pt idx="8">
                  <c:v>Svobodní</c:v>
                </c:pt>
                <c:pt idx="9">
                  <c:v>Zelení</c:v>
                </c:pt>
                <c:pt idx="10">
                  <c:v>Other party</c:v>
                </c:pt>
                <c:pt idx="11">
                  <c:v>I do not know</c:v>
                </c:pt>
              </c:strCache>
            </c:strRef>
          </c:cat>
          <c:val>
            <c:numRef>
              <c:f>klara_chart!$E$21:$E$32</c:f>
              <c:numCache>
                <c:formatCode>#,##0</c:formatCode>
                <c:ptCount val="12"/>
                <c:pt idx="0">
                  <c:v>152146.70076045627</c:v>
                </c:pt>
                <c:pt idx="1">
                  <c:v>124483.66425855513</c:v>
                </c:pt>
                <c:pt idx="2">
                  <c:v>27663.036501901141</c:v>
                </c:pt>
                <c:pt idx="3">
                  <c:v>34578.795627376428</c:v>
                </c:pt>
                <c:pt idx="4">
                  <c:v>27663.036501901141</c:v>
                </c:pt>
                <c:pt idx="5">
                  <c:v>55326.073003802281</c:v>
                </c:pt>
                <c:pt idx="6">
                  <c:v>89904.868631178702</c:v>
                </c:pt>
                <c:pt idx="7">
                  <c:v>48410.313878326997</c:v>
                </c:pt>
                <c:pt idx="8">
                  <c:v>34578.795627376428</c:v>
                </c:pt>
                <c:pt idx="9">
                  <c:v>0</c:v>
                </c:pt>
                <c:pt idx="10">
                  <c:v>6915.7591254752851</c:v>
                </c:pt>
                <c:pt idx="11">
                  <c:v>159062.45988593154</c:v>
                </c:pt>
              </c:numCache>
            </c:numRef>
          </c:val>
          <c:extLst>
            <c:ext xmlns:c16="http://schemas.microsoft.com/office/drawing/2014/chart" uri="{C3380CC4-5D6E-409C-BE32-E72D297353CC}">
              <c16:uniqueId val="{00000001-1419-4B12-BC38-B77EDCFAA96F}"/>
            </c:ext>
          </c:extLst>
        </c:ser>
        <c:ser>
          <c:idx val="2"/>
          <c:order val="2"/>
          <c:tx>
            <c:strRef>
              <c:f>klara_chart!$F$20</c:f>
              <c:strCache>
                <c:ptCount val="1"/>
                <c:pt idx="0">
                  <c:v>Traditional middle class (N=75)</c:v>
                </c:pt>
              </c:strCache>
            </c:strRef>
          </c:tx>
          <c:spPr>
            <a:solidFill>
              <a:schemeClr val="accent6">
                <a:lumMod val="75000"/>
              </a:schemeClr>
            </a:solidFill>
          </c:spPr>
          <c:invertIfNegative val="0"/>
          <c:cat>
            <c:strRef>
              <c:f>klara_chart!$A$21:$C$32</c:f>
              <c:strCache>
                <c:ptCount val="12"/>
                <c:pt idx="0">
                  <c:v>ANO</c:v>
                </c:pt>
                <c:pt idx="1">
                  <c:v>ODS</c:v>
                </c:pt>
                <c:pt idx="2">
                  <c:v>Piráti</c:v>
                </c:pt>
                <c:pt idx="3">
                  <c:v>KSČM</c:v>
                </c:pt>
                <c:pt idx="4">
                  <c:v>SPD</c:v>
                </c:pt>
                <c:pt idx="5">
                  <c:v>ČSSD</c:v>
                </c:pt>
                <c:pt idx="6">
                  <c:v>TOP 09 a STAN</c:v>
                </c:pt>
                <c:pt idx="7">
                  <c:v>KDU-ČSL</c:v>
                </c:pt>
                <c:pt idx="8">
                  <c:v>Svobodní</c:v>
                </c:pt>
                <c:pt idx="9">
                  <c:v>Zelení</c:v>
                </c:pt>
                <c:pt idx="10">
                  <c:v>Other party</c:v>
                </c:pt>
                <c:pt idx="11">
                  <c:v>I do not know</c:v>
                </c:pt>
              </c:strCache>
            </c:strRef>
          </c:cat>
          <c:val>
            <c:numRef>
              <c:f>klara_chart!$F$21:$F$32</c:f>
              <c:numCache>
                <c:formatCode>#,##0</c:formatCode>
                <c:ptCount val="12"/>
                <c:pt idx="0">
                  <c:v>114820.03142201834</c:v>
                </c:pt>
                <c:pt idx="1">
                  <c:v>60787.07545871559</c:v>
                </c:pt>
                <c:pt idx="2">
                  <c:v>60787.07545871559</c:v>
                </c:pt>
                <c:pt idx="3">
                  <c:v>60787.07545871559</c:v>
                </c:pt>
                <c:pt idx="4">
                  <c:v>27016.477981651376</c:v>
                </c:pt>
                <c:pt idx="5">
                  <c:v>13508.238990825688</c:v>
                </c:pt>
                <c:pt idx="6">
                  <c:v>54032.955963302753</c:v>
                </c:pt>
                <c:pt idx="7">
                  <c:v>6754.1194954128441</c:v>
                </c:pt>
                <c:pt idx="8">
                  <c:v>6754.1194954128441</c:v>
                </c:pt>
                <c:pt idx="9">
                  <c:v>6754.1194954128441</c:v>
                </c:pt>
                <c:pt idx="10">
                  <c:v>6754.1194954128441</c:v>
                </c:pt>
                <c:pt idx="11">
                  <c:v>81049.433944954129</c:v>
                </c:pt>
              </c:numCache>
            </c:numRef>
          </c:val>
          <c:extLst>
            <c:ext xmlns:c16="http://schemas.microsoft.com/office/drawing/2014/chart" uri="{C3380CC4-5D6E-409C-BE32-E72D297353CC}">
              <c16:uniqueId val="{00000002-1419-4B12-BC38-B77EDCFAA96F}"/>
            </c:ext>
          </c:extLst>
        </c:ser>
        <c:ser>
          <c:idx val="3"/>
          <c:order val="3"/>
          <c:tx>
            <c:strRef>
              <c:f>klara_chart!$G$20</c:f>
              <c:strCache>
                <c:ptCount val="1"/>
                <c:pt idx="0">
                  <c:v>Skilled workers (N=36)</c:v>
                </c:pt>
              </c:strCache>
            </c:strRef>
          </c:tx>
          <c:spPr>
            <a:solidFill>
              <a:schemeClr val="accent6">
                <a:lumMod val="60000"/>
                <a:lumOff val="40000"/>
              </a:schemeClr>
            </a:solidFill>
          </c:spPr>
          <c:invertIfNegative val="0"/>
          <c:cat>
            <c:strRef>
              <c:f>klara_chart!$A$21:$C$32</c:f>
              <c:strCache>
                <c:ptCount val="12"/>
                <c:pt idx="0">
                  <c:v>ANO</c:v>
                </c:pt>
                <c:pt idx="1">
                  <c:v>ODS</c:v>
                </c:pt>
                <c:pt idx="2">
                  <c:v>Piráti</c:v>
                </c:pt>
                <c:pt idx="3">
                  <c:v>KSČM</c:v>
                </c:pt>
                <c:pt idx="4">
                  <c:v>SPD</c:v>
                </c:pt>
                <c:pt idx="5">
                  <c:v>ČSSD</c:v>
                </c:pt>
                <c:pt idx="6">
                  <c:v>TOP 09 a STAN</c:v>
                </c:pt>
                <c:pt idx="7">
                  <c:v>KDU-ČSL</c:v>
                </c:pt>
                <c:pt idx="8">
                  <c:v>Svobodní</c:v>
                </c:pt>
                <c:pt idx="9">
                  <c:v>Zelení</c:v>
                </c:pt>
                <c:pt idx="10">
                  <c:v>Other party</c:v>
                </c:pt>
                <c:pt idx="11">
                  <c:v>I do not know</c:v>
                </c:pt>
              </c:strCache>
            </c:strRef>
          </c:cat>
          <c:val>
            <c:numRef>
              <c:f>klara_chart!$G$21:$G$32</c:f>
              <c:numCache>
                <c:formatCode>#,##0</c:formatCode>
                <c:ptCount val="12"/>
                <c:pt idx="0">
                  <c:v>62360.388000000006</c:v>
                </c:pt>
                <c:pt idx="1">
                  <c:v>55431.456000000006</c:v>
                </c:pt>
                <c:pt idx="2">
                  <c:v>27715.728000000003</c:v>
                </c:pt>
                <c:pt idx="3">
                  <c:v>20786.796000000002</c:v>
                </c:pt>
                <c:pt idx="4">
                  <c:v>13857.864000000001</c:v>
                </c:pt>
                <c:pt idx="5">
                  <c:v>27715.728000000003</c:v>
                </c:pt>
                <c:pt idx="6">
                  <c:v>6928.9320000000007</c:v>
                </c:pt>
                <c:pt idx="7">
                  <c:v>6928.9320000000007</c:v>
                </c:pt>
                <c:pt idx="8">
                  <c:v>0</c:v>
                </c:pt>
                <c:pt idx="9">
                  <c:v>0</c:v>
                </c:pt>
                <c:pt idx="10">
                  <c:v>0</c:v>
                </c:pt>
                <c:pt idx="11">
                  <c:v>34644.660000000003</c:v>
                </c:pt>
              </c:numCache>
            </c:numRef>
          </c:val>
          <c:extLst>
            <c:ext xmlns:c16="http://schemas.microsoft.com/office/drawing/2014/chart" uri="{C3380CC4-5D6E-409C-BE32-E72D297353CC}">
              <c16:uniqueId val="{00000003-1419-4B12-BC38-B77EDCFAA96F}"/>
            </c:ext>
          </c:extLst>
        </c:ser>
        <c:ser>
          <c:idx val="4"/>
          <c:order val="4"/>
          <c:tx>
            <c:strRef>
              <c:f>klara_chart!$H$20</c:f>
              <c:strCache>
                <c:ptCount val="1"/>
                <c:pt idx="0">
                  <c:v>Urban poor (N=47)</c:v>
                </c:pt>
              </c:strCache>
            </c:strRef>
          </c:tx>
          <c:spPr>
            <a:solidFill>
              <a:schemeClr val="accent6">
                <a:lumMod val="20000"/>
                <a:lumOff val="80000"/>
              </a:schemeClr>
            </a:solidFill>
          </c:spPr>
          <c:invertIfNegative val="0"/>
          <c:cat>
            <c:strRef>
              <c:f>klara_chart!$A$21:$C$32</c:f>
              <c:strCache>
                <c:ptCount val="12"/>
                <c:pt idx="0">
                  <c:v>ANO</c:v>
                </c:pt>
                <c:pt idx="1">
                  <c:v>ODS</c:v>
                </c:pt>
                <c:pt idx="2">
                  <c:v>Piráti</c:v>
                </c:pt>
                <c:pt idx="3">
                  <c:v>KSČM</c:v>
                </c:pt>
                <c:pt idx="4">
                  <c:v>SPD</c:v>
                </c:pt>
                <c:pt idx="5">
                  <c:v>ČSSD</c:v>
                </c:pt>
                <c:pt idx="6">
                  <c:v>TOP 09 a STAN</c:v>
                </c:pt>
                <c:pt idx="7">
                  <c:v>KDU-ČSL</c:v>
                </c:pt>
                <c:pt idx="8">
                  <c:v>Svobodní</c:v>
                </c:pt>
                <c:pt idx="9">
                  <c:v>Zelení</c:v>
                </c:pt>
                <c:pt idx="10">
                  <c:v>Other party</c:v>
                </c:pt>
                <c:pt idx="11">
                  <c:v>I do not know</c:v>
                </c:pt>
              </c:strCache>
            </c:strRef>
          </c:cat>
          <c:val>
            <c:numRef>
              <c:f>klara_chart!$H$21:$H$32</c:f>
              <c:numCache>
                <c:formatCode>#,##0</c:formatCode>
                <c:ptCount val="12"/>
                <c:pt idx="0">
                  <c:v>39974.607692307691</c:v>
                </c:pt>
                <c:pt idx="1">
                  <c:v>13324.869230769231</c:v>
                </c:pt>
                <c:pt idx="2">
                  <c:v>86611.65</c:v>
                </c:pt>
                <c:pt idx="3">
                  <c:v>19987.303846153845</c:v>
                </c:pt>
                <c:pt idx="4">
                  <c:v>26649.738461538462</c:v>
                </c:pt>
                <c:pt idx="5">
                  <c:v>46637.042307692303</c:v>
                </c:pt>
                <c:pt idx="6">
                  <c:v>13324.869230769231</c:v>
                </c:pt>
                <c:pt idx="7">
                  <c:v>0</c:v>
                </c:pt>
                <c:pt idx="8">
                  <c:v>0</c:v>
                </c:pt>
                <c:pt idx="9">
                  <c:v>0</c:v>
                </c:pt>
                <c:pt idx="10">
                  <c:v>6662.4346153846154</c:v>
                </c:pt>
                <c:pt idx="11">
                  <c:v>53299.476923076923</c:v>
                </c:pt>
              </c:numCache>
            </c:numRef>
          </c:val>
          <c:extLst>
            <c:ext xmlns:c16="http://schemas.microsoft.com/office/drawing/2014/chart" uri="{C3380CC4-5D6E-409C-BE32-E72D297353CC}">
              <c16:uniqueId val="{00000004-1419-4B12-BC38-B77EDCFAA96F}"/>
            </c:ext>
          </c:extLst>
        </c:ser>
        <c:ser>
          <c:idx val="5"/>
          <c:order val="5"/>
          <c:tx>
            <c:strRef>
              <c:f>klara_chart!$I$20</c:f>
              <c:strCache>
                <c:ptCount val="1"/>
                <c:pt idx="0">
                  <c:v>Working class (N=78)</c:v>
                </c:pt>
              </c:strCache>
            </c:strRef>
          </c:tx>
          <c:spPr>
            <a:solidFill>
              <a:schemeClr val="bg1">
                <a:lumMod val="50000"/>
              </a:schemeClr>
            </a:solidFill>
          </c:spPr>
          <c:invertIfNegative val="0"/>
          <c:cat>
            <c:strRef>
              <c:f>klara_chart!$A$21:$C$32</c:f>
              <c:strCache>
                <c:ptCount val="12"/>
                <c:pt idx="0">
                  <c:v>ANO</c:v>
                </c:pt>
                <c:pt idx="1">
                  <c:v>ODS</c:v>
                </c:pt>
                <c:pt idx="2">
                  <c:v>Piráti</c:v>
                </c:pt>
                <c:pt idx="3">
                  <c:v>KSČM</c:v>
                </c:pt>
                <c:pt idx="4">
                  <c:v>SPD</c:v>
                </c:pt>
                <c:pt idx="5">
                  <c:v>ČSSD</c:v>
                </c:pt>
                <c:pt idx="6">
                  <c:v>TOP 09 a STAN</c:v>
                </c:pt>
                <c:pt idx="7">
                  <c:v>KDU-ČSL</c:v>
                </c:pt>
                <c:pt idx="8">
                  <c:v>Svobodní</c:v>
                </c:pt>
                <c:pt idx="9">
                  <c:v>Zelení</c:v>
                </c:pt>
                <c:pt idx="10">
                  <c:v>Other party</c:v>
                </c:pt>
                <c:pt idx="11">
                  <c:v>I do not know</c:v>
                </c:pt>
              </c:strCache>
            </c:strRef>
          </c:cat>
          <c:val>
            <c:numRef>
              <c:f>klara_chart!$I$21:$I$32</c:f>
              <c:numCache>
                <c:formatCode>#,##0</c:formatCode>
                <c:ptCount val="12"/>
                <c:pt idx="0">
                  <c:v>175327.22672064777</c:v>
                </c:pt>
                <c:pt idx="1">
                  <c:v>21039.267206477733</c:v>
                </c:pt>
                <c:pt idx="2">
                  <c:v>91170.157894736825</c:v>
                </c:pt>
                <c:pt idx="3">
                  <c:v>35065.445344129548</c:v>
                </c:pt>
                <c:pt idx="4">
                  <c:v>63117.801619433194</c:v>
                </c:pt>
                <c:pt idx="5">
                  <c:v>21039.267206477733</c:v>
                </c:pt>
                <c:pt idx="6">
                  <c:v>7013.0890688259105</c:v>
                </c:pt>
                <c:pt idx="7">
                  <c:v>14026.178137651821</c:v>
                </c:pt>
                <c:pt idx="8">
                  <c:v>0</c:v>
                </c:pt>
                <c:pt idx="9">
                  <c:v>0</c:v>
                </c:pt>
                <c:pt idx="10">
                  <c:v>0</c:v>
                </c:pt>
                <c:pt idx="11">
                  <c:v>105196.33603238866</c:v>
                </c:pt>
              </c:numCache>
            </c:numRef>
          </c:val>
          <c:extLst>
            <c:ext xmlns:c16="http://schemas.microsoft.com/office/drawing/2014/chart" uri="{C3380CC4-5D6E-409C-BE32-E72D297353CC}">
              <c16:uniqueId val="{00000005-1419-4B12-BC38-B77EDCFAA96F}"/>
            </c:ext>
          </c:extLst>
        </c:ser>
        <c:ser>
          <c:idx val="6"/>
          <c:order val="6"/>
          <c:tx>
            <c:strRef>
              <c:f>klara_chart!$J$20</c:f>
              <c:strCache>
                <c:ptCount val="1"/>
                <c:pt idx="0">
                  <c:v>Low class (N=38)</c:v>
                </c:pt>
              </c:strCache>
            </c:strRef>
          </c:tx>
          <c:spPr>
            <a:solidFill>
              <a:schemeClr val="bg1">
                <a:lumMod val="75000"/>
              </a:schemeClr>
            </a:solidFill>
          </c:spPr>
          <c:invertIfNegative val="0"/>
          <c:cat>
            <c:strRef>
              <c:f>klara_chart!$A$21:$C$32</c:f>
              <c:strCache>
                <c:ptCount val="12"/>
                <c:pt idx="0">
                  <c:v>ANO</c:v>
                </c:pt>
                <c:pt idx="1">
                  <c:v>ODS</c:v>
                </c:pt>
                <c:pt idx="2">
                  <c:v>Piráti</c:v>
                </c:pt>
                <c:pt idx="3">
                  <c:v>KSČM</c:v>
                </c:pt>
                <c:pt idx="4">
                  <c:v>SPD</c:v>
                </c:pt>
                <c:pt idx="5">
                  <c:v>ČSSD</c:v>
                </c:pt>
                <c:pt idx="6">
                  <c:v>TOP 09 a STAN</c:v>
                </c:pt>
                <c:pt idx="7">
                  <c:v>KDU-ČSL</c:v>
                </c:pt>
                <c:pt idx="8">
                  <c:v>Svobodní</c:v>
                </c:pt>
                <c:pt idx="9">
                  <c:v>Zelení</c:v>
                </c:pt>
                <c:pt idx="10">
                  <c:v>Other party</c:v>
                </c:pt>
                <c:pt idx="11">
                  <c:v>I do not know</c:v>
                </c:pt>
              </c:strCache>
            </c:strRef>
          </c:cat>
          <c:val>
            <c:numRef>
              <c:f>klara_chart!$J$21:$J$32</c:f>
              <c:numCache>
                <c:formatCode>#,##0</c:formatCode>
                <c:ptCount val="12"/>
                <c:pt idx="0">
                  <c:v>73998.302912621366</c:v>
                </c:pt>
                <c:pt idx="1">
                  <c:v>47089.82912621359</c:v>
                </c:pt>
                <c:pt idx="2">
                  <c:v>20181.355339805825</c:v>
                </c:pt>
                <c:pt idx="3">
                  <c:v>26908.473786407769</c:v>
                </c:pt>
                <c:pt idx="4">
                  <c:v>40362.71067961165</c:v>
                </c:pt>
                <c:pt idx="5">
                  <c:v>6727.1184466019422</c:v>
                </c:pt>
                <c:pt idx="6">
                  <c:v>0</c:v>
                </c:pt>
                <c:pt idx="7">
                  <c:v>13454.236893203884</c:v>
                </c:pt>
                <c:pt idx="8">
                  <c:v>0</c:v>
                </c:pt>
                <c:pt idx="9">
                  <c:v>0</c:v>
                </c:pt>
                <c:pt idx="10">
                  <c:v>0</c:v>
                </c:pt>
                <c:pt idx="11">
                  <c:v>26908.473786407769</c:v>
                </c:pt>
              </c:numCache>
            </c:numRef>
          </c:val>
          <c:extLst>
            <c:ext xmlns:c16="http://schemas.microsoft.com/office/drawing/2014/chart" uri="{C3380CC4-5D6E-409C-BE32-E72D297353CC}">
              <c16:uniqueId val="{00000006-1419-4B12-BC38-B77EDCFAA96F}"/>
            </c:ext>
          </c:extLst>
        </c:ser>
        <c:dLbls>
          <c:showLegendKey val="0"/>
          <c:showVal val="0"/>
          <c:showCatName val="0"/>
          <c:showSerName val="0"/>
          <c:showPercent val="0"/>
          <c:showBubbleSize val="0"/>
        </c:dLbls>
        <c:gapWidth val="20"/>
        <c:axId val="540548376"/>
        <c:axId val="540553864"/>
      </c:barChart>
      <c:catAx>
        <c:axId val="540548376"/>
        <c:scaling>
          <c:orientation val="minMax"/>
        </c:scaling>
        <c:delete val="0"/>
        <c:axPos val="b"/>
        <c:numFmt formatCode="General" sourceLinked="0"/>
        <c:majorTickMark val="none"/>
        <c:minorTickMark val="none"/>
        <c:tickLblPos val="nextTo"/>
        <c:spPr>
          <a:ln>
            <a:noFill/>
          </a:ln>
        </c:spPr>
        <c:txPr>
          <a:bodyPr/>
          <a:lstStyle/>
          <a:p>
            <a:pPr>
              <a:defRPr sz="1050"/>
            </a:pPr>
            <a:endParaRPr lang="cs-CZ"/>
          </a:p>
        </c:txPr>
        <c:crossAx val="540553864"/>
        <c:crosses val="autoZero"/>
        <c:auto val="1"/>
        <c:lblAlgn val="ctr"/>
        <c:lblOffset val="100"/>
        <c:noMultiLvlLbl val="0"/>
      </c:catAx>
      <c:valAx>
        <c:axId val="540553864"/>
        <c:scaling>
          <c:orientation val="minMax"/>
          <c:max val="700000"/>
        </c:scaling>
        <c:delete val="0"/>
        <c:axPos val="l"/>
        <c:majorGridlines/>
        <c:numFmt formatCode="#,##0" sourceLinked="1"/>
        <c:majorTickMark val="out"/>
        <c:minorTickMark val="none"/>
        <c:tickLblPos val="nextTo"/>
        <c:crossAx val="540548376"/>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910355128325586E-2"/>
          <c:y val="6.1948760747182557E-2"/>
          <c:w val="0.95754943583358032"/>
          <c:h val="0.86386483490142019"/>
        </c:manualLayout>
      </c:layout>
      <c:barChart>
        <c:barDir val="col"/>
        <c:grouping val="clustered"/>
        <c:varyColors val="0"/>
        <c:ser>
          <c:idx val="0"/>
          <c:order val="0"/>
          <c:tx>
            <c:strRef>
              <c:f>klara_chart!$D$20</c:f>
              <c:strCache>
                <c:ptCount val="1"/>
                <c:pt idx="0">
                  <c:v>Young digital elite (N=42)</c:v>
                </c:pt>
              </c:strCache>
            </c:strRef>
          </c:tx>
          <c:spPr>
            <a:solidFill>
              <a:schemeClr val="accent1">
                <a:lumMod val="50000"/>
              </a:schemeClr>
            </a:solidFill>
          </c:spPr>
          <c:invertIfNegative val="0"/>
          <c:cat>
            <c:strRef>
              <c:f>klara_chart!$A$21:$C$32</c:f>
              <c:strCache>
                <c:ptCount val="12"/>
                <c:pt idx="0">
                  <c:v>ANO</c:v>
                </c:pt>
                <c:pt idx="1">
                  <c:v>Piráti</c:v>
                </c:pt>
                <c:pt idx="2">
                  <c:v>ODS</c:v>
                </c:pt>
                <c:pt idx="3">
                  <c:v>SPD</c:v>
                </c:pt>
                <c:pt idx="4">
                  <c:v>KSČM</c:v>
                </c:pt>
                <c:pt idx="5">
                  <c:v>TOP 09 a STAN</c:v>
                </c:pt>
                <c:pt idx="6">
                  <c:v>ČSSD</c:v>
                </c:pt>
                <c:pt idx="7">
                  <c:v>KDU-ČSL</c:v>
                </c:pt>
                <c:pt idx="8">
                  <c:v>Svobodní</c:v>
                </c:pt>
                <c:pt idx="9">
                  <c:v>Zelení</c:v>
                </c:pt>
                <c:pt idx="10">
                  <c:v>Other party</c:v>
                </c:pt>
                <c:pt idx="11">
                  <c:v>I do not know</c:v>
                </c:pt>
              </c:strCache>
            </c:strRef>
          </c:cat>
          <c:val>
            <c:numRef>
              <c:f>klara_chart!$D$21:$D$32</c:f>
              <c:numCache>
                <c:formatCode>#,##0</c:formatCode>
                <c:ptCount val="12"/>
                <c:pt idx="0">
                  <c:v>51708.447761194038</c:v>
                </c:pt>
                <c:pt idx="1">
                  <c:v>45244.891791044778</c:v>
                </c:pt>
                <c:pt idx="2">
                  <c:v>12927.11194029851</c:v>
                </c:pt>
                <c:pt idx="3">
                  <c:v>12927.11194029851</c:v>
                </c:pt>
                <c:pt idx="4">
                  <c:v>19390.667910447763</c:v>
                </c:pt>
                <c:pt idx="5">
                  <c:v>12927.11194029851</c:v>
                </c:pt>
                <c:pt idx="6">
                  <c:v>19390.667910447763</c:v>
                </c:pt>
                <c:pt idx="7">
                  <c:v>0</c:v>
                </c:pt>
                <c:pt idx="8">
                  <c:v>25854.223880597019</c:v>
                </c:pt>
                <c:pt idx="9">
                  <c:v>0</c:v>
                </c:pt>
                <c:pt idx="10">
                  <c:v>0</c:v>
                </c:pt>
                <c:pt idx="11">
                  <c:v>71099.115671641805</c:v>
                </c:pt>
              </c:numCache>
            </c:numRef>
          </c:val>
          <c:extLst>
            <c:ext xmlns:c16="http://schemas.microsoft.com/office/drawing/2014/chart" uri="{C3380CC4-5D6E-409C-BE32-E72D297353CC}">
              <c16:uniqueId val="{00000000-768F-47CD-82F0-B3BEA4886315}"/>
            </c:ext>
          </c:extLst>
        </c:ser>
        <c:ser>
          <c:idx val="1"/>
          <c:order val="1"/>
          <c:tx>
            <c:strRef>
              <c:f>klara_chart!$E$20</c:f>
              <c:strCache>
                <c:ptCount val="1"/>
                <c:pt idx="0">
                  <c:v>Wealthy professionals (N=183)</c:v>
                </c:pt>
              </c:strCache>
            </c:strRef>
          </c:tx>
          <c:spPr>
            <a:solidFill>
              <a:schemeClr val="accent2">
                <a:lumMod val="60000"/>
                <a:lumOff val="40000"/>
              </a:schemeClr>
            </a:solidFill>
          </c:spPr>
          <c:invertIfNegative val="0"/>
          <c:cat>
            <c:strRef>
              <c:f>klara_chart!$A$21:$C$32</c:f>
              <c:strCache>
                <c:ptCount val="12"/>
                <c:pt idx="0">
                  <c:v>ANO</c:v>
                </c:pt>
                <c:pt idx="1">
                  <c:v>Piráti</c:v>
                </c:pt>
                <c:pt idx="2">
                  <c:v>ODS</c:v>
                </c:pt>
                <c:pt idx="3">
                  <c:v>SPD</c:v>
                </c:pt>
                <c:pt idx="4">
                  <c:v>KSČM</c:v>
                </c:pt>
                <c:pt idx="5">
                  <c:v>TOP 09 a STAN</c:v>
                </c:pt>
                <c:pt idx="6">
                  <c:v>ČSSD</c:v>
                </c:pt>
                <c:pt idx="7">
                  <c:v>KDU-ČSL</c:v>
                </c:pt>
                <c:pt idx="8">
                  <c:v>Svobodní</c:v>
                </c:pt>
                <c:pt idx="9">
                  <c:v>Zelení</c:v>
                </c:pt>
                <c:pt idx="10">
                  <c:v>Other party</c:v>
                </c:pt>
                <c:pt idx="11">
                  <c:v>I do not know</c:v>
                </c:pt>
              </c:strCache>
            </c:strRef>
          </c:cat>
          <c:val>
            <c:numRef>
              <c:f>klara_chart!$E$21:$E$32</c:f>
              <c:numCache>
                <c:formatCode>#,##0</c:formatCode>
                <c:ptCount val="12"/>
                <c:pt idx="0">
                  <c:v>228220.05114068443</c:v>
                </c:pt>
                <c:pt idx="1">
                  <c:v>62241.832129277573</c:v>
                </c:pt>
                <c:pt idx="2">
                  <c:v>193641.25551330802</c:v>
                </c:pt>
                <c:pt idx="3">
                  <c:v>62241.832129277573</c:v>
                </c:pt>
                <c:pt idx="4">
                  <c:v>41494.55475285172</c:v>
                </c:pt>
                <c:pt idx="5">
                  <c:v>96820.627756654008</c:v>
                </c:pt>
                <c:pt idx="6">
                  <c:v>55326.073003802288</c:v>
                </c:pt>
                <c:pt idx="7">
                  <c:v>62241.832129277573</c:v>
                </c:pt>
                <c:pt idx="8">
                  <c:v>62241.832129277573</c:v>
                </c:pt>
                <c:pt idx="9">
                  <c:v>6915.7591254752861</c:v>
                </c:pt>
                <c:pt idx="10">
                  <c:v>13831.518250950572</c:v>
                </c:pt>
                <c:pt idx="11">
                  <c:v>380366.75190114073</c:v>
                </c:pt>
              </c:numCache>
            </c:numRef>
          </c:val>
          <c:extLst>
            <c:ext xmlns:c16="http://schemas.microsoft.com/office/drawing/2014/chart" uri="{C3380CC4-5D6E-409C-BE32-E72D297353CC}">
              <c16:uniqueId val="{00000001-768F-47CD-82F0-B3BEA4886315}"/>
            </c:ext>
          </c:extLst>
        </c:ser>
        <c:ser>
          <c:idx val="2"/>
          <c:order val="2"/>
          <c:tx>
            <c:strRef>
              <c:f>klara_chart!$F$20</c:f>
              <c:strCache>
                <c:ptCount val="1"/>
                <c:pt idx="0">
                  <c:v>Traditional middle class (N=161)</c:v>
                </c:pt>
              </c:strCache>
            </c:strRef>
          </c:tx>
          <c:spPr>
            <a:solidFill>
              <a:schemeClr val="accent6">
                <a:lumMod val="75000"/>
              </a:schemeClr>
            </a:solidFill>
          </c:spPr>
          <c:invertIfNegative val="0"/>
          <c:cat>
            <c:strRef>
              <c:f>klara_chart!$A$21:$C$32</c:f>
              <c:strCache>
                <c:ptCount val="12"/>
                <c:pt idx="0">
                  <c:v>ANO</c:v>
                </c:pt>
                <c:pt idx="1">
                  <c:v>Piráti</c:v>
                </c:pt>
                <c:pt idx="2">
                  <c:v>ODS</c:v>
                </c:pt>
                <c:pt idx="3">
                  <c:v>SPD</c:v>
                </c:pt>
                <c:pt idx="4">
                  <c:v>KSČM</c:v>
                </c:pt>
                <c:pt idx="5">
                  <c:v>TOP 09 a STAN</c:v>
                </c:pt>
                <c:pt idx="6">
                  <c:v>ČSSD</c:v>
                </c:pt>
                <c:pt idx="7">
                  <c:v>KDU-ČSL</c:v>
                </c:pt>
                <c:pt idx="8">
                  <c:v>Svobodní</c:v>
                </c:pt>
                <c:pt idx="9">
                  <c:v>Zelení</c:v>
                </c:pt>
                <c:pt idx="10">
                  <c:v>Other party</c:v>
                </c:pt>
                <c:pt idx="11">
                  <c:v>I do not know</c:v>
                </c:pt>
              </c:strCache>
            </c:strRef>
          </c:cat>
          <c:val>
            <c:numRef>
              <c:f>klara_chart!$F$21:$F$32</c:f>
              <c:numCache>
                <c:formatCode>#,##0</c:formatCode>
                <c:ptCount val="12"/>
                <c:pt idx="0">
                  <c:v>256656.54082568808</c:v>
                </c:pt>
                <c:pt idx="1">
                  <c:v>148590.62889908257</c:v>
                </c:pt>
                <c:pt idx="2">
                  <c:v>94557.672935779818</c:v>
                </c:pt>
                <c:pt idx="3">
                  <c:v>33770.597477064221</c:v>
                </c:pt>
                <c:pt idx="4">
                  <c:v>121574.15091743119</c:v>
                </c:pt>
                <c:pt idx="5">
                  <c:v>101311.79243119265</c:v>
                </c:pt>
                <c:pt idx="6">
                  <c:v>40524.716972477065</c:v>
                </c:pt>
                <c:pt idx="7">
                  <c:v>33770.597477064221</c:v>
                </c:pt>
                <c:pt idx="8">
                  <c:v>20262.358486238532</c:v>
                </c:pt>
                <c:pt idx="9">
                  <c:v>6754.1194954128432</c:v>
                </c:pt>
                <c:pt idx="10">
                  <c:v>6754.1194954128432</c:v>
                </c:pt>
                <c:pt idx="11">
                  <c:v>222885.94334862384</c:v>
                </c:pt>
              </c:numCache>
            </c:numRef>
          </c:val>
          <c:extLst>
            <c:ext xmlns:c16="http://schemas.microsoft.com/office/drawing/2014/chart" uri="{C3380CC4-5D6E-409C-BE32-E72D297353CC}">
              <c16:uniqueId val="{00000002-768F-47CD-82F0-B3BEA4886315}"/>
            </c:ext>
          </c:extLst>
        </c:ser>
        <c:ser>
          <c:idx val="3"/>
          <c:order val="3"/>
          <c:tx>
            <c:strRef>
              <c:f>klara_chart!$G$20</c:f>
              <c:strCache>
                <c:ptCount val="1"/>
                <c:pt idx="0">
                  <c:v>Skilled workers (N=69)</c:v>
                </c:pt>
              </c:strCache>
            </c:strRef>
          </c:tx>
          <c:spPr>
            <a:solidFill>
              <a:schemeClr val="accent6">
                <a:lumMod val="60000"/>
                <a:lumOff val="40000"/>
              </a:schemeClr>
            </a:solidFill>
          </c:spPr>
          <c:invertIfNegative val="0"/>
          <c:cat>
            <c:strRef>
              <c:f>klara_chart!$A$21:$C$32</c:f>
              <c:strCache>
                <c:ptCount val="12"/>
                <c:pt idx="0">
                  <c:v>ANO</c:v>
                </c:pt>
                <c:pt idx="1">
                  <c:v>Piráti</c:v>
                </c:pt>
                <c:pt idx="2">
                  <c:v>ODS</c:v>
                </c:pt>
                <c:pt idx="3">
                  <c:v>SPD</c:v>
                </c:pt>
                <c:pt idx="4">
                  <c:v>KSČM</c:v>
                </c:pt>
                <c:pt idx="5">
                  <c:v>TOP 09 a STAN</c:v>
                </c:pt>
                <c:pt idx="6">
                  <c:v>ČSSD</c:v>
                </c:pt>
                <c:pt idx="7">
                  <c:v>KDU-ČSL</c:v>
                </c:pt>
                <c:pt idx="8">
                  <c:v>Svobodní</c:v>
                </c:pt>
                <c:pt idx="9">
                  <c:v>Zelení</c:v>
                </c:pt>
                <c:pt idx="10">
                  <c:v>Other party</c:v>
                </c:pt>
                <c:pt idx="11">
                  <c:v>I do not know</c:v>
                </c:pt>
              </c:strCache>
            </c:strRef>
          </c:cat>
          <c:val>
            <c:numRef>
              <c:f>klara_chart!$G$21:$G$32</c:f>
              <c:numCache>
                <c:formatCode>#,##0</c:formatCode>
                <c:ptCount val="12"/>
                <c:pt idx="0">
                  <c:v>117791.84400000001</c:v>
                </c:pt>
                <c:pt idx="1">
                  <c:v>34644.660000000003</c:v>
                </c:pt>
                <c:pt idx="2">
                  <c:v>76218.251999999993</c:v>
                </c:pt>
                <c:pt idx="3">
                  <c:v>27715.728000000003</c:v>
                </c:pt>
                <c:pt idx="4">
                  <c:v>20786.795999999998</c:v>
                </c:pt>
                <c:pt idx="5">
                  <c:v>13857.864000000001</c:v>
                </c:pt>
                <c:pt idx="6">
                  <c:v>27715.728000000003</c:v>
                </c:pt>
                <c:pt idx="7">
                  <c:v>20786.795999999998</c:v>
                </c:pt>
                <c:pt idx="8">
                  <c:v>0</c:v>
                </c:pt>
                <c:pt idx="9">
                  <c:v>0</c:v>
                </c:pt>
                <c:pt idx="10">
                  <c:v>0</c:v>
                </c:pt>
                <c:pt idx="11">
                  <c:v>138578.64000000001</c:v>
                </c:pt>
              </c:numCache>
            </c:numRef>
          </c:val>
          <c:extLst>
            <c:ext xmlns:c16="http://schemas.microsoft.com/office/drawing/2014/chart" uri="{C3380CC4-5D6E-409C-BE32-E72D297353CC}">
              <c16:uniqueId val="{00000003-768F-47CD-82F0-B3BEA4886315}"/>
            </c:ext>
          </c:extLst>
        </c:ser>
        <c:ser>
          <c:idx val="4"/>
          <c:order val="4"/>
          <c:tx>
            <c:strRef>
              <c:f>klara_chart!$H$20</c:f>
              <c:strCache>
                <c:ptCount val="1"/>
                <c:pt idx="0">
                  <c:v>Urban poor (N=110)</c:v>
                </c:pt>
              </c:strCache>
            </c:strRef>
          </c:tx>
          <c:spPr>
            <a:solidFill>
              <a:schemeClr val="accent6">
                <a:lumMod val="20000"/>
                <a:lumOff val="80000"/>
              </a:schemeClr>
            </a:solidFill>
          </c:spPr>
          <c:invertIfNegative val="0"/>
          <c:cat>
            <c:strRef>
              <c:f>klara_chart!$A$21:$C$32</c:f>
              <c:strCache>
                <c:ptCount val="12"/>
                <c:pt idx="0">
                  <c:v>ANO</c:v>
                </c:pt>
                <c:pt idx="1">
                  <c:v>Piráti</c:v>
                </c:pt>
                <c:pt idx="2">
                  <c:v>ODS</c:v>
                </c:pt>
                <c:pt idx="3">
                  <c:v>SPD</c:v>
                </c:pt>
                <c:pt idx="4">
                  <c:v>KSČM</c:v>
                </c:pt>
                <c:pt idx="5">
                  <c:v>TOP 09 a STAN</c:v>
                </c:pt>
                <c:pt idx="6">
                  <c:v>ČSSD</c:v>
                </c:pt>
                <c:pt idx="7">
                  <c:v>KDU-ČSL</c:v>
                </c:pt>
                <c:pt idx="8">
                  <c:v>Svobodní</c:v>
                </c:pt>
                <c:pt idx="9">
                  <c:v>Zelení</c:v>
                </c:pt>
                <c:pt idx="10">
                  <c:v>Other party</c:v>
                </c:pt>
                <c:pt idx="11">
                  <c:v>I do not know</c:v>
                </c:pt>
              </c:strCache>
            </c:strRef>
          </c:cat>
          <c:val>
            <c:numRef>
              <c:f>klara_chart!$H$21:$H$32</c:f>
              <c:numCache>
                <c:formatCode>#,##0</c:formatCode>
                <c:ptCount val="12"/>
                <c:pt idx="0">
                  <c:v>126586.25769230768</c:v>
                </c:pt>
                <c:pt idx="1">
                  <c:v>139911.12692307692</c:v>
                </c:pt>
                <c:pt idx="2">
                  <c:v>46637.042307692296</c:v>
                </c:pt>
                <c:pt idx="3">
                  <c:v>33312.173076923078</c:v>
                </c:pt>
                <c:pt idx="4">
                  <c:v>26649.738461538458</c:v>
                </c:pt>
                <c:pt idx="5">
                  <c:v>33312.173076923078</c:v>
                </c:pt>
                <c:pt idx="6">
                  <c:v>46637.042307692296</c:v>
                </c:pt>
                <c:pt idx="7">
                  <c:v>6662.4346153846145</c:v>
                </c:pt>
                <c:pt idx="8">
                  <c:v>6662.4346153846145</c:v>
                </c:pt>
                <c:pt idx="9">
                  <c:v>6662.4346153846145</c:v>
                </c:pt>
                <c:pt idx="10">
                  <c:v>6662.4346153846145</c:v>
                </c:pt>
                <c:pt idx="11">
                  <c:v>239847.64615384614</c:v>
                </c:pt>
              </c:numCache>
            </c:numRef>
          </c:val>
          <c:extLst>
            <c:ext xmlns:c16="http://schemas.microsoft.com/office/drawing/2014/chart" uri="{C3380CC4-5D6E-409C-BE32-E72D297353CC}">
              <c16:uniqueId val="{00000004-768F-47CD-82F0-B3BEA4886315}"/>
            </c:ext>
          </c:extLst>
        </c:ser>
        <c:ser>
          <c:idx val="5"/>
          <c:order val="5"/>
          <c:tx>
            <c:strRef>
              <c:f>klara_chart!$I$20</c:f>
              <c:strCache>
                <c:ptCount val="1"/>
                <c:pt idx="0">
                  <c:v>Working class (N=147)</c:v>
                </c:pt>
              </c:strCache>
            </c:strRef>
          </c:tx>
          <c:spPr>
            <a:solidFill>
              <a:schemeClr val="bg1">
                <a:lumMod val="50000"/>
              </a:schemeClr>
            </a:solidFill>
          </c:spPr>
          <c:invertIfNegative val="0"/>
          <c:cat>
            <c:strRef>
              <c:f>klara_chart!$A$21:$C$32</c:f>
              <c:strCache>
                <c:ptCount val="12"/>
                <c:pt idx="0">
                  <c:v>ANO</c:v>
                </c:pt>
                <c:pt idx="1">
                  <c:v>Piráti</c:v>
                </c:pt>
                <c:pt idx="2">
                  <c:v>ODS</c:v>
                </c:pt>
                <c:pt idx="3">
                  <c:v>SPD</c:v>
                </c:pt>
                <c:pt idx="4">
                  <c:v>KSČM</c:v>
                </c:pt>
                <c:pt idx="5">
                  <c:v>TOP 09 a STAN</c:v>
                </c:pt>
                <c:pt idx="6">
                  <c:v>ČSSD</c:v>
                </c:pt>
                <c:pt idx="7">
                  <c:v>KDU-ČSL</c:v>
                </c:pt>
                <c:pt idx="8">
                  <c:v>Svobodní</c:v>
                </c:pt>
                <c:pt idx="9">
                  <c:v>Zelení</c:v>
                </c:pt>
                <c:pt idx="10">
                  <c:v>Other party</c:v>
                </c:pt>
                <c:pt idx="11">
                  <c:v>I do not know</c:v>
                </c:pt>
              </c:strCache>
            </c:strRef>
          </c:cat>
          <c:val>
            <c:numRef>
              <c:f>klara_chart!$I$21:$I$32</c:f>
              <c:numCache>
                <c:formatCode>#,##0</c:formatCode>
                <c:ptCount val="12"/>
                <c:pt idx="0">
                  <c:v>322602.0971659919</c:v>
                </c:pt>
                <c:pt idx="1">
                  <c:v>112209.42510121455</c:v>
                </c:pt>
                <c:pt idx="2">
                  <c:v>49091.623481781367</c:v>
                </c:pt>
                <c:pt idx="3">
                  <c:v>84157.068825910916</c:v>
                </c:pt>
                <c:pt idx="4">
                  <c:v>77143.979757085006</c:v>
                </c:pt>
                <c:pt idx="5">
                  <c:v>7013.0890688259096</c:v>
                </c:pt>
                <c:pt idx="6">
                  <c:v>56104.712550607277</c:v>
                </c:pt>
                <c:pt idx="7">
                  <c:v>49091.623481781367</c:v>
                </c:pt>
                <c:pt idx="8">
                  <c:v>0</c:v>
                </c:pt>
                <c:pt idx="9">
                  <c:v>21039.267206477729</c:v>
                </c:pt>
                <c:pt idx="10">
                  <c:v>0</c:v>
                </c:pt>
                <c:pt idx="11">
                  <c:v>259484.29554655869</c:v>
                </c:pt>
              </c:numCache>
            </c:numRef>
          </c:val>
          <c:extLst>
            <c:ext xmlns:c16="http://schemas.microsoft.com/office/drawing/2014/chart" uri="{C3380CC4-5D6E-409C-BE32-E72D297353CC}">
              <c16:uniqueId val="{00000005-768F-47CD-82F0-B3BEA4886315}"/>
            </c:ext>
          </c:extLst>
        </c:ser>
        <c:ser>
          <c:idx val="6"/>
          <c:order val="6"/>
          <c:tx>
            <c:strRef>
              <c:f>klara_chart!$J$20</c:f>
              <c:strCache>
                <c:ptCount val="1"/>
                <c:pt idx="0">
                  <c:v>Low class (N=102)</c:v>
                </c:pt>
              </c:strCache>
            </c:strRef>
          </c:tx>
          <c:spPr>
            <a:solidFill>
              <a:schemeClr val="bg1">
                <a:lumMod val="75000"/>
              </a:schemeClr>
            </a:solidFill>
          </c:spPr>
          <c:invertIfNegative val="0"/>
          <c:cat>
            <c:strRef>
              <c:f>klara_chart!$A$21:$C$32</c:f>
              <c:strCache>
                <c:ptCount val="12"/>
                <c:pt idx="0">
                  <c:v>ANO</c:v>
                </c:pt>
                <c:pt idx="1">
                  <c:v>Piráti</c:v>
                </c:pt>
                <c:pt idx="2">
                  <c:v>ODS</c:v>
                </c:pt>
                <c:pt idx="3">
                  <c:v>SPD</c:v>
                </c:pt>
                <c:pt idx="4">
                  <c:v>KSČM</c:v>
                </c:pt>
                <c:pt idx="5">
                  <c:v>TOP 09 a STAN</c:v>
                </c:pt>
                <c:pt idx="6">
                  <c:v>ČSSD</c:v>
                </c:pt>
                <c:pt idx="7">
                  <c:v>KDU-ČSL</c:v>
                </c:pt>
                <c:pt idx="8">
                  <c:v>Svobodní</c:v>
                </c:pt>
                <c:pt idx="9">
                  <c:v>Zelení</c:v>
                </c:pt>
                <c:pt idx="10">
                  <c:v>Other party</c:v>
                </c:pt>
                <c:pt idx="11">
                  <c:v>I do not know</c:v>
                </c:pt>
              </c:strCache>
            </c:strRef>
          </c:cat>
          <c:val>
            <c:numRef>
              <c:f>klara_chart!$J$21:$J$32</c:f>
              <c:numCache>
                <c:formatCode>#,##0</c:formatCode>
                <c:ptCount val="12"/>
                <c:pt idx="0">
                  <c:v>190205.97647058827</c:v>
                </c:pt>
                <c:pt idx="1">
                  <c:v>67930.705882352951</c:v>
                </c:pt>
                <c:pt idx="2">
                  <c:v>61137.635294117659</c:v>
                </c:pt>
                <c:pt idx="3">
                  <c:v>95102.988235294135</c:v>
                </c:pt>
                <c:pt idx="4">
                  <c:v>54344.56470588236</c:v>
                </c:pt>
                <c:pt idx="5">
                  <c:v>6793.070588235295</c:v>
                </c:pt>
                <c:pt idx="6">
                  <c:v>13586.14117647059</c:v>
                </c:pt>
                <c:pt idx="7">
                  <c:v>20379.211764705884</c:v>
                </c:pt>
                <c:pt idx="8">
                  <c:v>13586.14117647059</c:v>
                </c:pt>
                <c:pt idx="9">
                  <c:v>0</c:v>
                </c:pt>
                <c:pt idx="10">
                  <c:v>0</c:v>
                </c:pt>
                <c:pt idx="11">
                  <c:v>169826.76470588235</c:v>
                </c:pt>
              </c:numCache>
            </c:numRef>
          </c:val>
          <c:extLst>
            <c:ext xmlns:c16="http://schemas.microsoft.com/office/drawing/2014/chart" uri="{C3380CC4-5D6E-409C-BE32-E72D297353CC}">
              <c16:uniqueId val="{00000000-A200-42AD-9175-4772D0E44A26}"/>
            </c:ext>
          </c:extLst>
        </c:ser>
        <c:dLbls>
          <c:showLegendKey val="0"/>
          <c:showVal val="0"/>
          <c:showCatName val="0"/>
          <c:showSerName val="0"/>
          <c:showPercent val="0"/>
          <c:showBubbleSize val="0"/>
        </c:dLbls>
        <c:gapWidth val="20"/>
        <c:axId val="540580520"/>
        <c:axId val="540574248"/>
      </c:barChart>
      <c:catAx>
        <c:axId val="540580520"/>
        <c:scaling>
          <c:orientation val="minMax"/>
        </c:scaling>
        <c:delete val="0"/>
        <c:axPos val="b"/>
        <c:numFmt formatCode="General" sourceLinked="0"/>
        <c:majorTickMark val="none"/>
        <c:minorTickMark val="none"/>
        <c:tickLblPos val="nextTo"/>
        <c:spPr>
          <a:ln>
            <a:noFill/>
          </a:ln>
        </c:spPr>
        <c:txPr>
          <a:bodyPr/>
          <a:lstStyle/>
          <a:p>
            <a:pPr>
              <a:defRPr sz="1050"/>
            </a:pPr>
            <a:endParaRPr lang="cs-CZ"/>
          </a:p>
        </c:txPr>
        <c:crossAx val="540574248"/>
        <c:crosses val="autoZero"/>
        <c:auto val="1"/>
        <c:lblAlgn val="ctr"/>
        <c:lblOffset val="100"/>
        <c:noMultiLvlLbl val="0"/>
      </c:catAx>
      <c:valAx>
        <c:axId val="540574248"/>
        <c:scaling>
          <c:orientation val="minMax"/>
          <c:max val="700000"/>
        </c:scaling>
        <c:delete val="0"/>
        <c:axPos val="l"/>
        <c:majorGridlines/>
        <c:numFmt formatCode="#,##0" sourceLinked="1"/>
        <c:majorTickMark val="out"/>
        <c:minorTickMark val="none"/>
        <c:tickLblPos val="nextTo"/>
        <c:crossAx val="540580520"/>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925132711549792"/>
          <c:y val="0.12735326076896278"/>
          <c:w val="0.74074867288450208"/>
          <c:h val="0.83405023733948613"/>
        </c:manualLayout>
      </c:layout>
      <c:barChart>
        <c:barDir val="bar"/>
        <c:grouping val="stacked"/>
        <c:varyColors val="0"/>
        <c:ser>
          <c:idx val="0"/>
          <c:order val="0"/>
          <c:tx>
            <c:strRef>
              <c:f>T_chart!$A$34</c:f>
              <c:strCache>
                <c:ptCount val="1"/>
                <c:pt idx="0">
                  <c:v>Daily less than 1 hour</c:v>
                </c:pt>
              </c:strCache>
            </c:strRef>
          </c:tx>
          <c:spPr>
            <a:solidFill>
              <a:schemeClr val="accent6">
                <a:lumMod val="50000"/>
              </a:schemeClr>
            </a:solidFill>
          </c:spPr>
          <c:invertIfNegative val="0"/>
          <c:dPt>
            <c:idx val="1"/>
            <c:invertIfNegative val="0"/>
            <c:bubble3D val="0"/>
            <c:extLst>
              <c:ext xmlns:c16="http://schemas.microsoft.com/office/drawing/2014/chart" uri="{C3380CC4-5D6E-409C-BE32-E72D297353CC}">
                <c16:uniqueId val="{00000000-5AFF-45C4-8230-70418B3AE1CB}"/>
              </c:ext>
            </c:extLst>
          </c:dPt>
          <c:dPt>
            <c:idx val="4"/>
            <c:invertIfNegative val="0"/>
            <c:bubble3D val="0"/>
            <c:extLst>
              <c:ext xmlns:c16="http://schemas.microsoft.com/office/drawing/2014/chart" uri="{C3380CC4-5D6E-409C-BE32-E72D297353CC}">
                <c16:uniqueId val="{00000007-5AFF-45C4-8230-70418B3AE1CB}"/>
              </c:ext>
            </c:extLst>
          </c:dPt>
          <c:dPt>
            <c:idx val="7"/>
            <c:invertIfNegative val="0"/>
            <c:bubble3D val="0"/>
            <c:extLst>
              <c:ext xmlns:c16="http://schemas.microsoft.com/office/drawing/2014/chart" uri="{C3380CC4-5D6E-409C-BE32-E72D297353CC}">
                <c16:uniqueId val="{00000008-5AFF-45C4-8230-70418B3AE1CB}"/>
              </c:ext>
            </c:extLst>
          </c:dPt>
          <c:dPt>
            <c:idx val="10"/>
            <c:invertIfNegative val="0"/>
            <c:bubble3D val="0"/>
            <c:extLst>
              <c:ext xmlns:c16="http://schemas.microsoft.com/office/drawing/2014/chart" uri="{C3380CC4-5D6E-409C-BE32-E72D297353CC}">
                <c16:uniqueId val="{00000009-5AFF-45C4-8230-70418B3AE1CB}"/>
              </c:ext>
            </c:extLst>
          </c:dPt>
          <c:dPt>
            <c:idx val="13"/>
            <c:invertIfNegative val="0"/>
            <c:bubble3D val="0"/>
            <c:extLst>
              <c:ext xmlns:c16="http://schemas.microsoft.com/office/drawing/2014/chart" uri="{C3380CC4-5D6E-409C-BE32-E72D297353CC}">
                <c16:uniqueId val="{0000000A-5AFF-45C4-8230-70418B3AE1CB}"/>
              </c:ext>
            </c:extLst>
          </c:dPt>
          <c:dLbls>
            <c:dLbl>
              <c:idx val="13"/>
              <c:layout>
                <c:manualLayout>
                  <c:x val="0"/>
                  <c:y val="4.232393088018164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FF-45C4-8230-70418B3AE1CB}"/>
                </c:ext>
              </c:extLst>
            </c:dLbl>
            <c:numFmt formatCode="[&gt;0.015]\ 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T_chart!$B$33:$J$33</c:f>
              <c:strCache>
                <c:ptCount val="9"/>
                <c:pt idx="0">
                  <c:v>Watching TV</c:v>
                </c:pt>
                <c:pt idx="1">
                  <c:v>Watching or reading the news</c:v>
                </c:pt>
                <c:pt idx="2">
                  <c:v>Surfing on the internet</c:v>
                </c:pt>
                <c:pt idx="3">
                  <c:v>Listening to music</c:v>
                </c:pt>
                <c:pt idx="4">
                  <c:v>Listening to radio</c:v>
                </c:pt>
                <c:pt idx="5">
                  <c:v>Social networks</c:v>
                </c:pt>
                <c:pt idx="6">
                  <c:v>Reading books</c:v>
                </c:pt>
                <c:pt idx="7">
                  <c:v>Sport (actively)</c:v>
                </c:pt>
                <c:pt idx="8">
                  <c:v>Playing games</c:v>
                </c:pt>
              </c:strCache>
            </c:strRef>
          </c:cat>
          <c:val>
            <c:numRef>
              <c:f>T_chart!$B$34:$J$34</c:f>
              <c:numCache>
                <c:formatCode>0%</c:formatCode>
                <c:ptCount val="9"/>
                <c:pt idx="0">
                  <c:v>0.13926042486231313</c:v>
                </c:pt>
                <c:pt idx="1">
                  <c:v>0.31707317073170732</c:v>
                </c:pt>
                <c:pt idx="2">
                  <c:v>0.20928402832415421</c:v>
                </c:pt>
                <c:pt idx="3">
                  <c:v>0.17309205350118018</c:v>
                </c:pt>
                <c:pt idx="4">
                  <c:v>0.13847364280094415</c:v>
                </c:pt>
                <c:pt idx="5">
                  <c:v>0.22501966955153421</c:v>
                </c:pt>
                <c:pt idx="6">
                  <c:v>0.10464201416207711</c:v>
                </c:pt>
                <c:pt idx="7">
                  <c:v>6.0582218725413063E-2</c:v>
                </c:pt>
                <c:pt idx="8">
                  <c:v>6.530291109362707E-2</c:v>
                </c:pt>
              </c:numCache>
            </c:numRef>
          </c:val>
          <c:extLst>
            <c:ext xmlns:c16="http://schemas.microsoft.com/office/drawing/2014/chart" uri="{C3380CC4-5D6E-409C-BE32-E72D297353CC}">
              <c16:uniqueId val="{00000000-8200-4155-BB04-373248AB1367}"/>
            </c:ext>
          </c:extLst>
        </c:ser>
        <c:ser>
          <c:idx val="1"/>
          <c:order val="1"/>
          <c:tx>
            <c:strRef>
              <c:f>T_chart!$A$35</c:f>
              <c:strCache>
                <c:ptCount val="1"/>
                <c:pt idx="0">
                  <c:v>Daily more than 1 hour</c:v>
                </c:pt>
              </c:strCache>
            </c:strRef>
          </c:tx>
          <c:spPr>
            <a:solidFill>
              <a:schemeClr val="accent6"/>
            </a:solidFill>
          </c:spPr>
          <c:invertIfNegative val="0"/>
          <c:dPt>
            <c:idx val="1"/>
            <c:invertIfNegative val="0"/>
            <c:bubble3D val="0"/>
            <c:extLst>
              <c:ext xmlns:c16="http://schemas.microsoft.com/office/drawing/2014/chart" uri="{C3380CC4-5D6E-409C-BE32-E72D297353CC}">
                <c16:uniqueId val="{00000001-5AFF-45C4-8230-70418B3AE1CB}"/>
              </c:ext>
            </c:extLst>
          </c:dPt>
          <c:dPt>
            <c:idx val="4"/>
            <c:invertIfNegative val="0"/>
            <c:bubble3D val="0"/>
            <c:extLst>
              <c:ext xmlns:c16="http://schemas.microsoft.com/office/drawing/2014/chart" uri="{C3380CC4-5D6E-409C-BE32-E72D297353CC}">
                <c16:uniqueId val="{0000000B-5AFF-45C4-8230-70418B3AE1CB}"/>
              </c:ext>
            </c:extLst>
          </c:dPt>
          <c:dPt>
            <c:idx val="7"/>
            <c:invertIfNegative val="0"/>
            <c:bubble3D val="0"/>
            <c:extLst>
              <c:ext xmlns:c16="http://schemas.microsoft.com/office/drawing/2014/chart" uri="{C3380CC4-5D6E-409C-BE32-E72D297353CC}">
                <c16:uniqueId val="{0000000C-5AFF-45C4-8230-70418B3AE1CB}"/>
              </c:ext>
            </c:extLst>
          </c:dPt>
          <c:dPt>
            <c:idx val="10"/>
            <c:invertIfNegative val="0"/>
            <c:bubble3D val="0"/>
            <c:extLst>
              <c:ext xmlns:c16="http://schemas.microsoft.com/office/drawing/2014/chart" uri="{C3380CC4-5D6E-409C-BE32-E72D297353CC}">
                <c16:uniqueId val="{0000000D-5AFF-45C4-8230-70418B3AE1CB}"/>
              </c:ext>
            </c:extLst>
          </c:dPt>
          <c:dPt>
            <c:idx val="13"/>
            <c:invertIfNegative val="0"/>
            <c:bubble3D val="0"/>
            <c:extLst>
              <c:ext xmlns:c16="http://schemas.microsoft.com/office/drawing/2014/chart" uri="{C3380CC4-5D6E-409C-BE32-E72D297353CC}">
                <c16:uniqueId val="{0000000E-5AFF-45C4-8230-70418B3AE1CB}"/>
              </c:ext>
            </c:extLst>
          </c:dPt>
          <c:dLbls>
            <c:numFmt formatCode="[&gt;0.015]\ 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T_chart!$B$33:$J$33</c:f>
              <c:strCache>
                <c:ptCount val="9"/>
                <c:pt idx="0">
                  <c:v>Watching TV</c:v>
                </c:pt>
                <c:pt idx="1">
                  <c:v>Watching or reading the news</c:v>
                </c:pt>
                <c:pt idx="2">
                  <c:v>Surfing on the internet</c:v>
                </c:pt>
                <c:pt idx="3">
                  <c:v>Listening to music</c:v>
                </c:pt>
                <c:pt idx="4">
                  <c:v>Listening to radio</c:v>
                </c:pt>
                <c:pt idx="5">
                  <c:v>Social networks</c:v>
                </c:pt>
                <c:pt idx="6">
                  <c:v>Reading books</c:v>
                </c:pt>
                <c:pt idx="7">
                  <c:v>Sport (actively)</c:v>
                </c:pt>
                <c:pt idx="8">
                  <c:v>Playing games</c:v>
                </c:pt>
              </c:strCache>
            </c:strRef>
          </c:cat>
          <c:val>
            <c:numRef>
              <c:f>T_chart!$B$35:$J$35</c:f>
              <c:numCache>
                <c:formatCode>0%</c:formatCode>
                <c:ptCount val="9"/>
                <c:pt idx="0">
                  <c:v>0.59244689221085756</c:v>
                </c:pt>
                <c:pt idx="1">
                  <c:v>0.33752950432730133</c:v>
                </c:pt>
                <c:pt idx="2">
                  <c:v>0.41070023603461842</c:v>
                </c:pt>
                <c:pt idx="3">
                  <c:v>0.35011801730920533</c:v>
                </c:pt>
                <c:pt idx="4">
                  <c:v>0.32336742722265932</c:v>
                </c:pt>
                <c:pt idx="5">
                  <c:v>0.2887490165224233</c:v>
                </c:pt>
                <c:pt idx="6">
                  <c:v>0.15735641227380015</c:v>
                </c:pt>
                <c:pt idx="7">
                  <c:v>5.9795436664044063E-2</c:v>
                </c:pt>
                <c:pt idx="8">
                  <c:v>0.10621557828481511</c:v>
                </c:pt>
              </c:numCache>
            </c:numRef>
          </c:val>
          <c:extLst>
            <c:ext xmlns:c16="http://schemas.microsoft.com/office/drawing/2014/chart" uri="{C3380CC4-5D6E-409C-BE32-E72D297353CC}">
              <c16:uniqueId val="{00000001-8200-4155-BB04-373248AB1367}"/>
            </c:ext>
          </c:extLst>
        </c:ser>
        <c:ser>
          <c:idx val="2"/>
          <c:order val="2"/>
          <c:tx>
            <c:strRef>
              <c:f>T_chart!$A$36</c:f>
              <c:strCache>
                <c:ptCount val="1"/>
                <c:pt idx="0">
                  <c:v>Several times a week</c:v>
                </c:pt>
              </c:strCache>
            </c:strRef>
          </c:tx>
          <c:spPr>
            <a:solidFill>
              <a:srgbClr val="2081DA"/>
            </a:solidFill>
          </c:spPr>
          <c:invertIfNegative val="0"/>
          <c:dPt>
            <c:idx val="1"/>
            <c:invertIfNegative val="0"/>
            <c:bubble3D val="0"/>
            <c:extLst>
              <c:ext xmlns:c16="http://schemas.microsoft.com/office/drawing/2014/chart" uri="{C3380CC4-5D6E-409C-BE32-E72D297353CC}">
                <c16:uniqueId val="{00000002-5AFF-45C4-8230-70418B3AE1CB}"/>
              </c:ext>
            </c:extLst>
          </c:dPt>
          <c:dPt>
            <c:idx val="4"/>
            <c:invertIfNegative val="0"/>
            <c:bubble3D val="0"/>
            <c:extLst>
              <c:ext xmlns:c16="http://schemas.microsoft.com/office/drawing/2014/chart" uri="{C3380CC4-5D6E-409C-BE32-E72D297353CC}">
                <c16:uniqueId val="{0000000F-5AFF-45C4-8230-70418B3AE1CB}"/>
              </c:ext>
            </c:extLst>
          </c:dPt>
          <c:dPt>
            <c:idx val="7"/>
            <c:invertIfNegative val="0"/>
            <c:bubble3D val="0"/>
            <c:extLst>
              <c:ext xmlns:c16="http://schemas.microsoft.com/office/drawing/2014/chart" uri="{C3380CC4-5D6E-409C-BE32-E72D297353CC}">
                <c16:uniqueId val="{00000010-5AFF-45C4-8230-70418B3AE1CB}"/>
              </c:ext>
            </c:extLst>
          </c:dPt>
          <c:dPt>
            <c:idx val="10"/>
            <c:invertIfNegative val="0"/>
            <c:bubble3D val="0"/>
            <c:extLst>
              <c:ext xmlns:c16="http://schemas.microsoft.com/office/drawing/2014/chart" uri="{C3380CC4-5D6E-409C-BE32-E72D297353CC}">
                <c16:uniqueId val="{00000011-5AFF-45C4-8230-70418B3AE1CB}"/>
              </c:ext>
            </c:extLst>
          </c:dPt>
          <c:dPt>
            <c:idx val="13"/>
            <c:invertIfNegative val="0"/>
            <c:bubble3D val="0"/>
            <c:extLst>
              <c:ext xmlns:c16="http://schemas.microsoft.com/office/drawing/2014/chart" uri="{C3380CC4-5D6E-409C-BE32-E72D297353CC}">
                <c16:uniqueId val="{00000012-5AFF-45C4-8230-70418B3AE1CB}"/>
              </c:ext>
            </c:extLst>
          </c:dPt>
          <c:dLbls>
            <c:numFmt formatCode="[&gt;0.015]\ 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T_chart!$B$33:$J$33</c:f>
              <c:strCache>
                <c:ptCount val="9"/>
                <c:pt idx="0">
                  <c:v>Watching TV</c:v>
                </c:pt>
                <c:pt idx="1">
                  <c:v>Watching or reading the news</c:v>
                </c:pt>
                <c:pt idx="2">
                  <c:v>Surfing on the internet</c:v>
                </c:pt>
                <c:pt idx="3">
                  <c:v>Listening to music</c:v>
                </c:pt>
                <c:pt idx="4">
                  <c:v>Listening to radio</c:v>
                </c:pt>
                <c:pt idx="5">
                  <c:v>Social networks</c:v>
                </c:pt>
                <c:pt idx="6">
                  <c:v>Reading books</c:v>
                </c:pt>
                <c:pt idx="7">
                  <c:v>Sport (actively)</c:v>
                </c:pt>
                <c:pt idx="8">
                  <c:v>Playing games</c:v>
                </c:pt>
              </c:strCache>
            </c:strRef>
          </c:cat>
          <c:val>
            <c:numRef>
              <c:f>T_chart!$B$36:$J$36</c:f>
              <c:numCache>
                <c:formatCode>0%</c:formatCode>
                <c:ptCount val="9"/>
                <c:pt idx="0">
                  <c:v>0.12981904012588513</c:v>
                </c:pt>
                <c:pt idx="1">
                  <c:v>0.18961447678992918</c:v>
                </c:pt>
                <c:pt idx="2">
                  <c:v>0.15656963021243114</c:v>
                </c:pt>
                <c:pt idx="3">
                  <c:v>0.25019669551534224</c:v>
                </c:pt>
                <c:pt idx="4">
                  <c:v>0.1848937844217152</c:v>
                </c:pt>
                <c:pt idx="5">
                  <c:v>0.12195121951219512</c:v>
                </c:pt>
                <c:pt idx="6">
                  <c:v>0.2077104642014162</c:v>
                </c:pt>
                <c:pt idx="7">
                  <c:v>0.20298977183320221</c:v>
                </c:pt>
                <c:pt idx="8">
                  <c:v>8.9693154996066088E-2</c:v>
                </c:pt>
              </c:numCache>
            </c:numRef>
          </c:val>
          <c:extLst>
            <c:ext xmlns:c16="http://schemas.microsoft.com/office/drawing/2014/chart" uri="{C3380CC4-5D6E-409C-BE32-E72D297353CC}">
              <c16:uniqueId val="{00000002-8200-4155-BB04-373248AB1367}"/>
            </c:ext>
          </c:extLst>
        </c:ser>
        <c:ser>
          <c:idx val="3"/>
          <c:order val="3"/>
          <c:tx>
            <c:strRef>
              <c:f>T_chart!$A$37</c:f>
              <c:strCache>
                <c:ptCount val="1"/>
                <c:pt idx="0">
                  <c:v>Once a week</c:v>
                </c:pt>
              </c:strCache>
            </c:strRef>
          </c:tx>
          <c:spPr>
            <a:solidFill>
              <a:srgbClr val="69ACE9"/>
            </a:solidFill>
          </c:spPr>
          <c:invertIfNegative val="0"/>
          <c:dPt>
            <c:idx val="1"/>
            <c:invertIfNegative val="0"/>
            <c:bubble3D val="0"/>
            <c:extLst>
              <c:ext xmlns:c16="http://schemas.microsoft.com/office/drawing/2014/chart" uri="{C3380CC4-5D6E-409C-BE32-E72D297353CC}">
                <c16:uniqueId val="{00000003-5AFF-45C4-8230-70418B3AE1CB}"/>
              </c:ext>
            </c:extLst>
          </c:dPt>
          <c:dPt>
            <c:idx val="4"/>
            <c:invertIfNegative val="0"/>
            <c:bubble3D val="0"/>
            <c:extLst>
              <c:ext xmlns:c16="http://schemas.microsoft.com/office/drawing/2014/chart" uri="{C3380CC4-5D6E-409C-BE32-E72D297353CC}">
                <c16:uniqueId val="{00000013-5AFF-45C4-8230-70418B3AE1CB}"/>
              </c:ext>
            </c:extLst>
          </c:dPt>
          <c:dPt>
            <c:idx val="7"/>
            <c:invertIfNegative val="0"/>
            <c:bubble3D val="0"/>
            <c:extLst>
              <c:ext xmlns:c16="http://schemas.microsoft.com/office/drawing/2014/chart" uri="{C3380CC4-5D6E-409C-BE32-E72D297353CC}">
                <c16:uniqueId val="{00000014-5AFF-45C4-8230-70418B3AE1CB}"/>
              </c:ext>
            </c:extLst>
          </c:dPt>
          <c:dPt>
            <c:idx val="10"/>
            <c:invertIfNegative val="0"/>
            <c:bubble3D val="0"/>
            <c:extLst>
              <c:ext xmlns:c16="http://schemas.microsoft.com/office/drawing/2014/chart" uri="{C3380CC4-5D6E-409C-BE32-E72D297353CC}">
                <c16:uniqueId val="{00000015-5AFF-45C4-8230-70418B3AE1CB}"/>
              </c:ext>
            </c:extLst>
          </c:dPt>
          <c:dPt>
            <c:idx val="13"/>
            <c:invertIfNegative val="0"/>
            <c:bubble3D val="0"/>
            <c:extLst>
              <c:ext xmlns:c16="http://schemas.microsoft.com/office/drawing/2014/chart" uri="{C3380CC4-5D6E-409C-BE32-E72D297353CC}">
                <c16:uniqueId val="{00000016-5AFF-45C4-8230-70418B3AE1CB}"/>
              </c:ext>
            </c:extLst>
          </c:dPt>
          <c:dLbls>
            <c:spPr>
              <a:noFill/>
              <a:ln>
                <a:noFill/>
              </a:ln>
              <a:effectLst/>
            </c:spPr>
            <c:txPr>
              <a:bodyPr wrap="square" lIns="38100" tIns="19050" rIns="38100" bIns="19050" anchor="ctr">
                <a:spAutoFit/>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T_chart!$B$33:$J$33</c:f>
              <c:strCache>
                <c:ptCount val="9"/>
                <c:pt idx="0">
                  <c:v>Watching TV</c:v>
                </c:pt>
                <c:pt idx="1">
                  <c:v>Watching or reading the news</c:v>
                </c:pt>
                <c:pt idx="2">
                  <c:v>Surfing on the internet</c:v>
                </c:pt>
                <c:pt idx="3">
                  <c:v>Listening to music</c:v>
                </c:pt>
                <c:pt idx="4">
                  <c:v>Listening to radio</c:v>
                </c:pt>
                <c:pt idx="5">
                  <c:v>Social networks</c:v>
                </c:pt>
                <c:pt idx="6">
                  <c:v>Reading books</c:v>
                </c:pt>
                <c:pt idx="7">
                  <c:v>Sport (actively)</c:v>
                </c:pt>
                <c:pt idx="8">
                  <c:v>Playing games</c:v>
                </c:pt>
              </c:strCache>
            </c:strRef>
          </c:cat>
          <c:val>
            <c:numRef>
              <c:f>T_chart!$B$37:$J$37</c:f>
              <c:numCache>
                <c:formatCode>0%</c:formatCode>
                <c:ptCount val="9"/>
                <c:pt idx="0">
                  <c:v>3.9339103068450038E-2</c:v>
                </c:pt>
                <c:pt idx="1">
                  <c:v>4.878048780487805E-2</c:v>
                </c:pt>
                <c:pt idx="2">
                  <c:v>4.7993705743509051E-2</c:v>
                </c:pt>
                <c:pt idx="3">
                  <c:v>7.2383949645948076E-2</c:v>
                </c:pt>
                <c:pt idx="4">
                  <c:v>8.9693154996066088E-2</c:v>
                </c:pt>
                <c:pt idx="5">
                  <c:v>3.6978756884343038E-2</c:v>
                </c:pt>
                <c:pt idx="6">
                  <c:v>0.14083398898505115</c:v>
                </c:pt>
                <c:pt idx="7">
                  <c:v>0.16758457907159716</c:v>
                </c:pt>
                <c:pt idx="8">
                  <c:v>7.3170731707317069E-2</c:v>
                </c:pt>
              </c:numCache>
            </c:numRef>
          </c:val>
          <c:extLst>
            <c:ext xmlns:c16="http://schemas.microsoft.com/office/drawing/2014/chart" uri="{C3380CC4-5D6E-409C-BE32-E72D297353CC}">
              <c16:uniqueId val="{00000000-AA01-4150-8A5D-D5C27F2A3696}"/>
            </c:ext>
          </c:extLst>
        </c:ser>
        <c:ser>
          <c:idx val="4"/>
          <c:order val="4"/>
          <c:tx>
            <c:strRef>
              <c:f>T_chart!$A$38</c:f>
              <c:strCache>
                <c:ptCount val="1"/>
                <c:pt idx="0">
                  <c:v>Once a month</c:v>
                </c:pt>
              </c:strCache>
            </c:strRef>
          </c:tx>
          <c:spPr>
            <a:solidFill>
              <a:srgbClr val="8EBEEE"/>
            </a:solidFill>
          </c:spPr>
          <c:invertIfNegative val="0"/>
          <c:dPt>
            <c:idx val="1"/>
            <c:invertIfNegative val="0"/>
            <c:bubble3D val="0"/>
            <c:extLst>
              <c:ext xmlns:c16="http://schemas.microsoft.com/office/drawing/2014/chart" uri="{C3380CC4-5D6E-409C-BE32-E72D297353CC}">
                <c16:uniqueId val="{00000005-5AFF-45C4-8230-70418B3AE1CB}"/>
              </c:ext>
            </c:extLst>
          </c:dPt>
          <c:dPt>
            <c:idx val="4"/>
            <c:invertIfNegative val="0"/>
            <c:bubble3D val="0"/>
            <c:extLst>
              <c:ext xmlns:c16="http://schemas.microsoft.com/office/drawing/2014/chart" uri="{C3380CC4-5D6E-409C-BE32-E72D297353CC}">
                <c16:uniqueId val="{00000017-5AFF-45C4-8230-70418B3AE1CB}"/>
              </c:ext>
            </c:extLst>
          </c:dPt>
          <c:dPt>
            <c:idx val="7"/>
            <c:invertIfNegative val="0"/>
            <c:bubble3D val="0"/>
            <c:extLst>
              <c:ext xmlns:c16="http://schemas.microsoft.com/office/drawing/2014/chart" uri="{C3380CC4-5D6E-409C-BE32-E72D297353CC}">
                <c16:uniqueId val="{00000018-5AFF-45C4-8230-70418B3AE1CB}"/>
              </c:ext>
            </c:extLst>
          </c:dPt>
          <c:dPt>
            <c:idx val="10"/>
            <c:invertIfNegative val="0"/>
            <c:bubble3D val="0"/>
            <c:extLst>
              <c:ext xmlns:c16="http://schemas.microsoft.com/office/drawing/2014/chart" uri="{C3380CC4-5D6E-409C-BE32-E72D297353CC}">
                <c16:uniqueId val="{00000019-5AFF-45C4-8230-70418B3AE1CB}"/>
              </c:ext>
            </c:extLst>
          </c:dPt>
          <c:dPt>
            <c:idx val="13"/>
            <c:invertIfNegative val="0"/>
            <c:bubble3D val="0"/>
            <c:extLst>
              <c:ext xmlns:c16="http://schemas.microsoft.com/office/drawing/2014/chart" uri="{C3380CC4-5D6E-409C-BE32-E72D297353CC}">
                <c16:uniqueId val="{0000001A-5AFF-45C4-8230-70418B3AE1CB}"/>
              </c:ext>
            </c:extLst>
          </c:dPt>
          <c:dLbls>
            <c:dLbl>
              <c:idx val="0"/>
              <c:delete val="1"/>
              <c:extLst>
                <c:ext xmlns:c15="http://schemas.microsoft.com/office/drawing/2012/chart" uri="{CE6537A1-D6FC-4f65-9D91-7224C49458BB}"/>
                <c:ext xmlns:c16="http://schemas.microsoft.com/office/drawing/2014/chart" uri="{C3380CC4-5D6E-409C-BE32-E72D297353CC}">
                  <c16:uniqueId val="{00000023-D631-4FC4-AA67-03A3EE5A630D}"/>
                </c:ext>
              </c:extLst>
            </c:dLbl>
            <c:dLbl>
              <c:idx val="2"/>
              <c:delete val="1"/>
              <c:extLst>
                <c:ext xmlns:c15="http://schemas.microsoft.com/office/drawing/2012/chart" uri="{CE6537A1-D6FC-4f65-9D91-7224C49458BB}"/>
                <c:ext xmlns:c16="http://schemas.microsoft.com/office/drawing/2014/chart" uri="{C3380CC4-5D6E-409C-BE32-E72D297353CC}">
                  <c16:uniqueId val="{00000024-D631-4FC4-AA67-03A3EE5A630D}"/>
                </c:ext>
              </c:extLst>
            </c:dLbl>
            <c:dLbl>
              <c:idx val="4"/>
              <c:layout>
                <c:manualLayout>
                  <c:x val="0"/>
                  <c:y val="2.68820446860299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AFF-45C4-8230-70418B3AE1CB}"/>
                </c:ext>
              </c:extLst>
            </c:dLbl>
            <c:dLbl>
              <c:idx val="10"/>
              <c:delete val="1"/>
              <c:extLst>
                <c:ext xmlns:c15="http://schemas.microsoft.com/office/drawing/2012/chart" uri="{CE6537A1-D6FC-4f65-9D91-7224C49458BB}"/>
                <c:ext xmlns:c16="http://schemas.microsoft.com/office/drawing/2014/chart" uri="{C3380CC4-5D6E-409C-BE32-E72D297353CC}">
                  <c16:uniqueId val="{00000019-5AFF-45C4-8230-70418B3AE1CB}"/>
                </c:ext>
              </c:extLst>
            </c:dLbl>
            <c:spPr>
              <a:noFill/>
              <a:ln>
                <a:noFill/>
              </a:ln>
              <a:effectLst/>
            </c:spPr>
            <c:txPr>
              <a:bodyPr wrap="square" lIns="38100" tIns="19050" rIns="38100" bIns="19050" anchor="ctr">
                <a:spAutoFit/>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T_chart!$B$33:$J$33</c:f>
              <c:strCache>
                <c:ptCount val="9"/>
                <c:pt idx="0">
                  <c:v>Watching TV</c:v>
                </c:pt>
                <c:pt idx="1">
                  <c:v>Watching or reading the news</c:v>
                </c:pt>
                <c:pt idx="2">
                  <c:v>Surfing on the internet</c:v>
                </c:pt>
                <c:pt idx="3">
                  <c:v>Listening to music</c:v>
                </c:pt>
                <c:pt idx="4">
                  <c:v>Listening to radio</c:v>
                </c:pt>
                <c:pt idx="5">
                  <c:v>Social networks</c:v>
                </c:pt>
                <c:pt idx="6">
                  <c:v>Reading books</c:v>
                </c:pt>
                <c:pt idx="7">
                  <c:v>Sport (actively)</c:v>
                </c:pt>
                <c:pt idx="8">
                  <c:v>Playing games</c:v>
                </c:pt>
              </c:strCache>
            </c:strRef>
          </c:cat>
          <c:val>
            <c:numRef>
              <c:f>T_chart!$B$38:$J$38</c:f>
              <c:numCache>
                <c:formatCode>0%</c:formatCode>
                <c:ptCount val="9"/>
                <c:pt idx="0">
                  <c:v>1.4948859166011016E-2</c:v>
                </c:pt>
                <c:pt idx="1">
                  <c:v>2.8324154209284028E-2</c:v>
                </c:pt>
                <c:pt idx="2">
                  <c:v>2.0456333595594022E-2</c:v>
                </c:pt>
                <c:pt idx="3">
                  <c:v>3.3044846577498031E-2</c:v>
                </c:pt>
                <c:pt idx="4">
                  <c:v>4.0912667191188044E-2</c:v>
                </c:pt>
                <c:pt idx="5">
                  <c:v>1.4948859166011016E-2</c:v>
                </c:pt>
                <c:pt idx="6">
                  <c:v>9.5200629425649094E-2</c:v>
                </c:pt>
                <c:pt idx="7">
                  <c:v>7.3170731707317069E-2</c:v>
                </c:pt>
                <c:pt idx="8">
                  <c:v>6.4516129032258063E-2</c:v>
                </c:pt>
              </c:numCache>
            </c:numRef>
          </c:val>
          <c:extLst>
            <c:ext xmlns:c16="http://schemas.microsoft.com/office/drawing/2014/chart" uri="{C3380CC4-5D6E-409C-BE32-E72D297353CC}">
              <c16:uniqueId val="{00000000-F4C7-437F-93B1-93F68800F977}"/>
            </c:ext>
          </c:extLst>
        </c:ser>
        <c:ser>
          <c:idx val="5"/>
          <c:order val="5"/>
          <c:tx>
            <c:strRef>
              <c:f>T_chart!$A$39</c:f>
              <c:strCache>
                <c:ptCount val="1"/>
                <c:pt idx="0">
                  <c:v>Less often</c:v>
                </c:pt>
              </c:strCache>
            </c:strRef>
          </c:tx>
          <c:spPr>
            <a:solidFill>
              <a:schemeClr val="accent6">
                <a:lumMod val="20000"/>
                <a:lumOff val="80000"/>
              </a:schemeClr>
            </a:solidFill>
          </c:spPr>
          <c:invertIfNegative val="0"/>
          <c:dPt>
            <c:idx val="1"/>
            <c:invertIfNegative val="0"/>
            <c:bubble3D val="0"/>
            <c:extLst>
              <c:ext xmlns:c16="http://schemas.microsoft.com/office/drawing/2014/chart" uri="{C3380CC4-5D6E-409C-BE32-E72D297353CC}">
                <c16:uniqueId val="{00000004-5AFF-45C4-8230-70418B3AE1CB}"/>
              </c:ext>
            </c:extLst>
          </c:dPt>
          <c:dPt>
            <c:idx val="4"/>
            <c:invertIfNegative val="0"/>
            <c:bubble3D val="0"/>
            <c:extLst>
              <c:ext xmlns:c16="http://schemas.microsoft.com/office/drawing/2014/chart" uri="{C3380CC4-5D6E-409C-BE32-E72D297353CC}">
                <c16:uniqueId val="{0000001B-5AFF-45C4-8230-70418B3AE1CB}"/>
              </c:ext>
            </c:extLst>
          </c:dPt>
          <c:dPt>
            <c:idx val="7"/>
            <c:invertIfNegative val="0"/>
            <c:bubble3D val="0"/>
            <c:extLst>
              <c:ext xmlns:c16="http://schemas.microsoft.com/office/drawing/2014/chart" uri="{C3380CC4-5D6E-409C-BE32-E72D297353CC}">
                <c16:uniqueId val="{0000001D-5AFF-45C4-8230-70418B3AE1CB}"/>
              </c:ext>
            </c:extLst>
          </c:dPt>
          <c:dPt>
            <c:idx val="10"/>
            <c:invertIfNegative val="0"/>
            <c:bubble3D val="0"/>
            <c:extLst>
              <c:ext xmlns:c16="http://schemas.microsoft.com/office/drawing/2014/chart" uri="{C3380CC4-5D6E-409C-BE32-E72D297353CC}">
                <c16:uniqueId val="{0000001E-5AFF-45C4-8230-70418B3AE1CB}"/>
              </c:ext>
            </c:extLst>
          </c:dPt>
          <c:dPt>
            <c:idx val="13"/>
            <c:invertIfNegative val="0"/>
            <c:bubble3D val="0"/>
            <c:extLst>
              <c:ext xmlns:c16="http://schemas.microsoft.com/office/drawing/2014/chart" uri="{C3380CC4-5D6E-409C-BE32-E72D297353CC}">
                <c16:uniqueId val="{00000020-5AFF-45C4-8230-70418B3AE1CB}"/>
              </c:ext>
            </c:extLst>
          </c:dPt>
          <c:dLbls>
            <c:spPr>
              <a:noFill/>
              <a:ln>
                <a:noFill/>
              </a:ln>
              <a:effectLst/>
            </c:spPr>
            <c:txPr>
              <a:bodyPr wrap="square" lIns="38100" tIns="19050" rIns="38100" bIns="19050" anchor="ctr">
                <a:spAutoFit/>
              </a:bodyPr>
              <a:lstStyle/>
              <a:p>
                <a:pPr>
                  <a:defRPr sz="12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T_chart!$B$33:$J$33</c:f>
              <c:strCache>
                <c:ptCount val="9"/>
                <c:pt idx="0">
                  <c:v>Watching TV</c:v>
                </c:pt>
                <c:pt idx="1">
                  <c:v>Watching or reading the news</c:v>
                </c:pt>
                <c:pt idx="2">
                  <c:v>Surfing on the internet</c:v>
                </c:pt>
                <c:pt idx="3">
                  <c:v>Listening to music</c:v>
                </c:pt>
                <c:pt idx="4">
                  <c:v>Listening to radio</c:v>
                </c:pt>
                <c:pt idx="5">
                  <c:v>Social networks</c:v>
                </c:pt>
                <c:pt idx="6">
                  <c:v>Reading books</c:v>
                </c:pt>
                <c:pt idx="7">
                  <c:v>Sport (actively)</c:v>
                </c:pt>
                <c:pt idx="8">
                  <c:v>Playing games</c:v>
                </c:pt>
              </c:strCache>
            </c:strRef>
          </c:cat>
          <c:val>
            <c:numRef>
              <c:f>T_chart!$B$39:$J$39</c:f>
              <c:numCache>
                <c:formatCode>0%</c:formatCode>
                <c:ptCount val="9"/>
                <c:pt idx="0">
                  <c:v>4.2486231313926044E-2</c:v>
                </c:pt>
                <c:pt idx="1">
                  <c:v>4.878048780487805E-2</c:v>
                </c:pt>
                <c:pt idx="2">
                  <c:v>4.4059795436664044E-2</c:v>
                </c:pt>
                <c:pt idx="3">
                  <c:v>7.3957513768686076E-2</c:v>
                </c:pt>
                <c:pt idx="4">
                  <c:v>0.1022816679779701</c:v>
                </c:pt>
                <c:pt idx="5">
                  <c:v>7.7891424075531082E-2</c:v>
                </c:pt>
                <c:pt idx="6">
                  <c:v>0.1848937844217152</c:v>
                </c:pt>
                <c:pt idx="7">
                  <c:v>0.15106215578284815</c:v>
                </c:pt>
                <c:pt idx="8">
                  <c:v>0.14162077104642015</c:v>
                </c:pt>
              </c:numCache>
            </c:numRef>
          </c:val>
          <c:extLst>
            <c:ext xmlns:c16="http://schemas.microsoft.com/office/drawing/2014/chart" uri="{C3380CC4-5D6E-409C-BE32-E72D297353CC}">
              <c16:uniqueId val="{00000001-F4C7-437F-93B1-93F68800F977}"/>
            </c:ext>
          </c:extLst>
        </c:ser>
        <c:ser>
          <c:idx val="6"/>
          <c:order val="6"/>
          <c:tx>
            <c:strRef>
              <c:f>T_chart!$A$40</c:f>
              <c:strCache>
                <c:ptCount val="1"/>
                <c:pt idx="0">
                  <c:v>Not at all</c:v>
                </c:pt>
              </c:strCache>
            </c:strRef>
          </c:tx>
          <c:spPr>
            <a:solidFill>
              <a:schemeClr val="bg1">
                <a:lumMod val="65000"/>
              </a:schemeClr>
            </a:solidFill>
          </c:spPr>
          <c:invertIfNegative val="0"/>
          <c:dPt>
            <c:idx val="1"/>
            <c:invertIfNegative val="0"/>
            <c:bubble3D val="0"/>
            <c:extLst>
              <c:ext xmlns:c16="http://schemas.microsoft.com/office/drawing/2014/chart" uri="{C3380CC4-5D6E-409C-BE32-E72D297353CC}">
                <c16:uniqueId val="{00000006-5AFF-45C4-8230-70418B3AE1CB}"/>
              </c:ext>
            </c:extLst>
          </c:dPt>
          <c:dPt>
            <c:idx val="4"/>
            <c:invertIfNegative val="0"/>
            <c:bubble3D val="0"/>
            <c:extLst>
              <c:ext xmlns:c16="http://schemas.microsoft.com/office/drawing/2014/chart" uri="{C3380CC4-5D6E-409C-BE32-E72D297353CC}">
                <c16:uniqueId val="{0000001C-5AFF-45C4-8230-70418B3AE1CB}"/>
              </c:ext>
            </c:extLst>
          </c:dPt>
          <c:dPt>
            <c:idx val="7"/>
            <c:invertIfNegative val="0"/>
            <c:bubble3D val="0"/>
            <c:extLst>
              <c:ext xmlns:c16="http://schemas.microsoft.com/office/drawing/2014/chart" uri="{C3380CC4-5D6E-409C-BE32-E72D297353CC}">
                <c16:uniqueId val="{00000021-5AFF-45C4-8230-70418B3AE1CB}"/>
              </c:ext>
            </c:extLst>
          </c:dPt>
          <c:dPt>
            <c:idx val="10"/>
            <c:invertIfNegative val="0"/>
            <c:bubble3D val="0"/>
            <c:extLst>
              <c:ext xmlns:c16="http://schemas.microsoft.com/office/drawing/2014/chart" uri="{C3380CC4-5D6E-409C-BE32-E72D297353CC}">
                <c16:uniqueId val="{0000001F-5AFF-45C4-8230-70418B3AE1CB}"/>
              </c:ext>
            </c:extLst>
          </c:dPt>
          <c:dPt>
            <c:idx val="13"/>
            <c:invertIfNegative val="0"/>
            <c:bubble3D val="0"/>
            <c:extLst>
              <c:ext xmlns:c16="http://schemas.microsoft.com/office/drawing/2014/chart" uri="{C3380CC4-5D6E-409C-BE32-E72D297353CC}">
                <c16:uniqueId val="{00000022-5AFF-45C4-8230-70418B3AE1CB}"/>
              </c:ext>
            </c:extLst>
          </c:dPt>
          <c:dLbls>
            <c:dLbl>
              <c:idx val="1"/>
              <c:delete val="1"/>
              <c:extLst>
                <c:ext xmlns:c15="http://schemas.microsoft.com/office/drawing/2012/chart" uri="{CE6537A1-D6FC-4f65-9D91-7224C49458BB}"/>
                <c:ext xmlns:c16="http://schemas.microsoft.com/office/drawing/2014/chart" uri="{C3380CC4-5D6E-409C-BE32-E72D297353CC}">
                  <c16:uniqueId val="{00000006-5AFF-45C4-8230-70418B3AE1CB}"/>
                </c:ext>
              </c:extLst>
            </c:dLbl>
            <c:dLbl>
              <c:idx val="10"/>
              <c:delete val="1"/>
              <c:extLst>
                <c:ext xmlns:c15="http://schemas.microsoft.com/office/drawing/2012/chart" uri="{CE6537A1-D6FC-4f65-9D91-7224C49458BB}"/>
                <c:ext xmlns:c16="http://schemas.microsoft.com/office/drawing/2014/chart" uri="{C3380CC4-5D6E-409C-BE32-E72D297353CC}">
                  <c16:uniqueId val="{0000001F-5AFF-45C4-8230-70418B3AE1CB}"/>
                </c:ext>
              </c:extLst>
            </c:dLbl>
            <c:dLbl>
              <c:idx val="12"/>
              <c:layout>
                <c:manualLayout>
                  <c:x val="1.2859767175434158E-3"/>
                  <c:y val="2.116196543023651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AFF-45C4-8230-70418B3AE1CB}"/>
                </c:ext>
              </c:extLst>
            </c:dLbl>
            <c:dLbl>
              <c:idx val="13"/>
              <c:layout>
                <c:manualLayout>
                  <c:x val="-3.8579301526304364E-3"/>
                  <c:y val="2.68905094722015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AFF-45C4-8230-70418B3AE1CB}"/>
                </c:ext>
              </c:extLst>
            </c:dLbl>
            <c:numFmt formatCode="[&gt;0.015]\ 0%;;" sourceLinked="0"/>
            <c:spPr>
              <a:noFill/>
              <a:ln>
                <a:noFill/>
              </a:ln>
              <a:effectLst/>
            </c:spPr>
            <c:txPr>
              <a:bodyPr wrap="square" lIns="38100" tIns="19050" rIns="38100" bIns="19050" anchor="ctr">
                <a:spAutoFit/>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T_chart!$B$33:$J$33</c:f>
              <c:strCache>
                <c:ptCount val="9"/>
                <c:pt idx="0">
                  <c:v>Watching TV</c:v>
                </c:pt>
                <c:pt idx="1">
                  <c:v>Watching or reading the news</c:v>
                </c:pt>
                <c:pt idx="2">
                  <c:v>Surfing on the internet</c:v>
                </c:pt>
                <c:pt idx="3">
                  <c:v>Listening to music</c:v>
                </c:pt>
                <c:pt idx="4">
                  <c:v>Listening to radio</c:v>
                </c:pt>
                <c:pt idx="5">
                  <c:v>Social networks</c:v>
                </c:pt>
                <c:pt idx="6">
                  <c:v>Reading books</c:v>
                </c:pt>
                <c:pt idx="7">
                  <c:v>Sport (actively)</c:v>
                </c:pt>
                <c:pt idx="8">
                  <c:v>Playing games</c:v>
                </c:pt>
              </c:strCache>
            </c:strRef>
          </c:cat>
          <c:val>
            <c:numRef>
              <c:f>T_chart!$B$40:$J$40</c:f>
              <c:numCache>
                <c:formatCode>0%</c:formatCode>
                <c:ptCount val="9"/>
                <c:pt idx="0">
                  <c:v>4.1699449252557044E-2</c:v>
                </c:pt>
                <c:pt idx="1">
                  <c:v>2.9110936270653028E-2</c:v>
                </c:pt>
                <c:pt idx="2">
                  <c:v>0.11093627065302911</c:v>
                </c:pt>
                <c:pt idx="3">
                  <c:v>4.7206923682140051E-2</c:v>
                </c:pt>
                <c:pt idx="4">
                  <c:v>0.12037765538945712</c:v>
                </c:pt>
                <c:pt idx="5">
                  <c:v>0.23446105428796224</c:v>
                </c:pt>
                <c:pt idx="6">
                  <c:v>0.11014948859166011</c:v>
                </c:pt>
                <c:pt idx="7">
                  <c:v>0.28481510621557826</c:v>
                </c:pt>
                <c:pt idx="8">
                  <c:v>0.46026750590086546</c:v>
                </c:pt>
              </c:numCache>
            </c:numRef>
          </c:val>
          <c:extLst>
            <c:ext xmlns:c16="http://schemas.microsoft.com/office/drawing/2014/chart" uri="{C3380CC4-5D6E-409C-BE32-E72D297353CC}">
              <c16:uniqueId val="{00000002-F4C7-437F-93B1-93F68800F977}"/>
            </c:ext>
          </c:extLst>
        </c:ser>
        <c:dLbls>
          <c:showLegendKey val="0"/>
          <c:showVal val="1"/>
          <c:showCatName val="0"/>
          <c:showSerName val="0"/>
          <c:showPercent val="0"/>
          <c:showBubbleSize val="0"/>
        </c:dLbls>
        <c:gapWidth val="40"/>
        <c:overlap val="100"/>
        <c:axId val="540565624"/>
        <c:axId val="540561704"/>
      </c:barChart>
      <c:catAx>
        <c:axId val="540565624"/>
        <c:scaling>
          <c:orientation val="maxMin"/>
        </c:scaling>
        <c:delete val="0"/>
        <c:axPos val="l"/>
        <c:numFmt formatCode="General" sourceLinked="1"/>
        <c:majorTickMark val="out"/>
        <c:minorTickMark val="none"/>
        <c:tickLblPos val="nextTo"/>
        <c:spPr>
          <a:ln>
            <a:noFill/>
          </a:ln>
        </c:spPr>
        <c:txPr>
          <a:bodyPr/>
          <a:lstStyle/>
          <a:p>
            <a:pPr>
              <a:defRPr sz="1200"/>
            </a:pPr>
            <a:endParaRPr lang="cs-CZ"/>
          </a:p>
        </c:txPr>
        <c:crossAx val="540561704"/>
        <c:crosses val="autoZero"/>
        <c:auto val="1"/>
        <c:lblAlgn val="ctr"/>
        <c:lblOffset val="100"/>
        <c:noMultiLvlLbl val="0"/>
      </c:catAx>
      <c:valAx>
        <c:axId val="540561704"/>
        <c:scaling>
          <c:orientation val="minMax"/>
          <c:max val="1"/>
        </c:scaling>
        <c:delete val="1"/>
        <c:axPos val="b"/>
        <c:numFmt formatCode="0%" sourceLinked="1"/>
        <c:majorTickMark val="out"/>
        <c:minorTickMark val="none"/>
        <c:tickLblPos val="none"/>
        <c:crossAx val="540565624"/>
        <c:crosses val="max"/>
        <c:crossBetween val="between"/>
      </c:valAx>
      <c:spPr>
        <a:noFill/>
        <a:ln>
          <a:noFill/>
        </a:ln>
      </c:spPr>
    </c:plotArea>
    <c:legend>
      <c:legendPos val="t"/>
      <c:layout>
        <c:manualLayout>
          <c:xMode val="edge"/>
          <c:yMode val="edge"/>
          <c:x val="2.5285494894424613E-2"/>
          <c:y val="1.7189010312278298E-2"/>
          <c:w val="0.96149159617721491"/>
          <c:h val="0.11318128653651593"/>
        </c:manualLayout>
      </c:layout>
      <c:overlay val="0"/>
      <c:txPr>
        <a:bodyPr/>
        <a:lstStyle/>
        <a:p>
          <a:pPr>
            <a:defRPr sz="1200"/>
          </a:pPr>
          <a:endParaRPr lang="cs-CZ"/>
        </a:p>
      </c:txPr>
    </c:legend>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48832580809898"/>
          <c:y val="0.12735326076896278"/>
          <c:w val="0.69851167419190108"/>
          <c:h val="0.83405023733948613"/>
        </c:manualLayout>
      </c:layout>
      <c:barChart>
        <c:barDir val="bar"/>
        <c:grouping val="stacked"/>
        <c:varyColors val="0"/>
        <c:ser>
          <c:idx val="0"/>
          <c:order val="0"/>
          <c:tx>
            <c:strRef>
              <c:f>T_chart!$A$34</c:f>
              <c:strCache>
                <c:ptCount val="1"/>
                <c:pt idx="0">
                  <c:v>Several times a week</c:v>
                </c:pt>
              </c:strCache>
            </c:strRef>
          </c:tx>
          <c:spPr>
            <a:solidFill>
              <a:schemeClr val="accent6">
                <a:lumMod val="50000"/>
              </a:schemeClr>
            </a:solidFill>
          </c:spPr>
          <c:invertIfNegative val="0"/>
          <c:dPt>
            <c:idx val="1"/>
            <c:invertIfNegative val="0"/>
            <c:bubble3D val="0"/>
            <c:extLst>
              <c:ext xmlns:c16="http://schemas.microsoft.com/office/drawing/2014/chart" uri="{C3380CC4-5D6E-409C-BE32-E72D297353CC}">
                <c16:uniqueId val="{00000000-5AFF-45C4-8230-70418B3AE1CB}"/>
              </c:ext>
            </c:extLst>
          </c:dPt>
          <c:dPt>
            <c:idx val="4"/>
            <c:invertIfNegative val="0"/>
            <c:bubble3D val="0"/>
            <c:extLst>
              <c:ext xmlns:c16="http://schemas.microsoft.com/office/drawing/2014/chart" uri="{C3380CC4-5D6E-409C-BE32-E72D297353CC}">
                <c16:uniqueId val="{00000007-5AFF-45C4-8230-70418B3AE1CB}"/>
              </c:ext>
            </c:extLst>
          </c:dPt>
          <c:dPt>
            <c:idx val="7"/>
            <c:invertIfNegative val="0"/>
            <c:bubble3D val="0"/>
            <c:extLst>
              <c:ext xmlns:c16="http://schemas.microsoft.com/office/drawing/2014/chart" uri="{C3380CC4-5D6E-409C-BE32-E72D297353CC}">
                <c16:uniqueId val="{00000008-5AFF-45C4-8230-70418B3AE1CB}"/>
              </c:ext>
            </c:extLst>
          </c:dPt>
          <c:dPt>
            <c:idx val="10"/>
            <c:invertIfNegative val="0"/>
            <c:bubble3D val="0"/>
            <c:extLst>
              <c:ext xmlns:c16="http://schemas.microsoft.com/office/drawing/2014/chart" uri="{C3380CC4-5D6E-409C-BE32-E72D297353CC}">
                <c16:uniqueId val="{00000009-5AFF-45C4-8230-70418B3AE1CB}"/>
              </c:ext>
            </c:extLst>
          </c:dPt>
          <c:dPt>
            <c:idx val="13"/>
            <c:invertIfNegative val="0"/>
            <c:bubble3D val="0"/>
            <c:extLst>
              <c:ext xmlns:c16="http://schemas.microsoft.com/office/drawing/2014/chart" uri="{C3380CC4-5D6E-409C-BE32-E72D297353CC}">
                <c16:uniqueId val="{0000000A-5AFF-45C4-8230-70418B3AE1CB}"/>
              </c:ext>
            </c:extLst>
          </c:dPt>
          <c:dLbls>
            <c:dLbl>
              <c:idx val="13"/>
              <c:layout>
                <c:manualLayout>
                  <c:x val="0"/>
                  <c:y val="4.232393088018164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FF-45C4-8230-70418B3AE1CB}"/>
                </c:ext>
              </c:extLst>
            </c:dLbl>
            <c:numFmt formatCode="[&gt;0.015]\ 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T_chart!$B$34:$G$34</c:f>
              <c:numCache>
                <c:formatCode>0%</c:formatCode>
                <c:ptCount val="6"/>
                <c:pt idx="0">
                  <c:v>6.372934697088907E-2</c:v>
                </c:pt>
                <c:pt idx="1">
                  <c:v>1.6522423288749016E-2</c:v>
                </c:pt>
                <c:pt idx="2">
                  <c:v>1.1801730920535013E-2</c:v>
                </c:pt>
                <c:pt idx="3">
                  <c:v>2.3603461841070025E-2</c:v>
                </c:pt>
                <c:pt idx="4">
                  <c:v>3.5405192761605038E-2</c:v>
                </c:pt>
                <c:pt idx="5">
                  <c:v>9.4413847364280094E-3</c:v>
                </c:pt>
              </c:numCache>
            </c:numRef>
          </c:val>
          <c:extLst>
            <c:ext xmlns:c16="http://schemas.microsoft.com/office/drawing/2014/chart" uri="{C3380CC4-5D6E-409C-BE32-E72D297353CC}">
              <c16:uniqueId val="{00000000-8200-4155-BB04-373248AB1367}"/>
            </c:ext>
          </c:extLst>
        </c:ser>
        <c:ser>
          <c:idx val="1"/>
          <c:order val="1"/>
          <c:tx>
            <c:strRef>
              <c:f>T_chart!$A$35</c:f>
              <c:strCache>
                <c:ptCount val="1"/>
                <c:pt idx="0">
                  <c:v>Once a week</c:v>
                </c:pt>
              </c:strCache>
            </c:strRef>
          </c:tx>
          <c:spPr>
            <a:solidFill>
              <a:schemeClr val="accent6"/>
            </a:solidFill>
          </c:spPr>
          <c:invertIfNegative val="0"/>
          <c:dPt>
            <c:idx val="1"/>
            <c:invertIfNegative val="0"/>
            <c:bubble3D val="0"/>
            <c:extLst>
              <c:ext xmlns:c16="http://schemas.microsoft.com/office/drawing/2014/chart" uri="{C3380CC4-5D6E-409C-BE32-E72D297353CC}">
                <c16:uniqueId val="{00000001-5AFF-45C4-8230-70418B3AE1CB}"/>
              </c:ext>
            </c:extLst>
          </c:dPt>
          <c:dPt>
            <c:idx val="4"/>
            <c:invertIfNegative val="0"/>
            <c:bubble3D val="0"/>
            <c:extLst>
              <c:ext xmlns:c16="http://schemas.microsoft.com/office/drawing/2014/chart" uri="{C3380CC4-5D6E-409C-BE32-E72D297353CC}">
                <c16:uniqueId val="{0000000B-5AFF-45C4-8230-70418B3AE1CB}"/>
              </c:ext>
            </c:extLst>
          </c:dPt>
          <c:dPt>
            <c:idx val="7"/>
            <c:invertIfNegative val="0"/>
            <c:bubble3D val="0"/>
            <c:extLst>
              <c:ext xmlns:c16="http://schemas.microsoft.com/office/drawing/2014/chart" uri="{C3380CC4-5D6E-409C-BE32-E72D297353CC}">
                <c16:uniqueId val="{0000000C-5AFF-45C4-8230-70418B3AE1CB}"/>
              </c:ext>
            </c:extLst>
          </c:dPt>
          <c:dPt>
            <c:idx val="10"/>
            <c:invertIfNegative val="0"/>
            <c:bubble3D val="0"/>
            <c:extLst>
              <c:ext xmlns:c16="http://schemas.microsoft.com/office/drawing/2014/chart" uri="{C3380CC4-5D6E-409C-BE32-E72D297353CC}">
                <c16:uniqueId val="{0000000D-5AFF-45C4-8230-70418B3AE1CB}"/>
              </c:ext>
            </c:extLst>
          </c:dPt>
          <c:dPt>
            <c:idx val="13"/>
            <c:invertIfNegative val="0"/>
            <c:bubble3D val="0"/>
            <c:extLst>
              <c:ext xmlns:c16="http://schemas.microsoft.com/office/drawing/2014/chart" uri="{C3380CC4-5D6E-409C-BE32-E72D297353CC}">
                <c16:uniqueId val="{0000000E-5AFF-45C4-8230-70418B3AE1CB}"/>
              </c:ext>
            </c:extLst>
          </c:dPt>
          <c:dLbls>
            <c:numFmt formatCode="[&gt;0.015]\ 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T_chart!$B$35:$G$35</c:f>
              <c:numCache>
                <c:formatCode>0%</c:formatCode>
                <c:ptCount val="6"/>
                <c:pt idx="0">
                  <c:v>0.16994492525570418</c:v>
                </c:pt>
                <c:pt idx="1">
                  <c:v>4.3273013375295044E-2</c:v>
                </c:pt>
                <c:pt idx="2">
                  <c:v>2.2816679779701022E-2</c:v>
                </c:pt>
                <c:pt idx="3">
                  <c:v>4.956726986624705E-2</c:v>
                </c:pt>
                <c:pt idx="4">
                  <c:v>5.271439811172305E-2</c:v>
                </c:pt>
                <c:pt idx="5">
                  <c:v>7.0810385523210071E-3</c:v>
                </c:pt>
              </c:numCache>
            </c:numRef>
          </c:val>
          <c:extLst>
            <c:ext xmlns:c16="http://schemas.microsoft.com/office/drawing/2014/chart" uri="{C3380CC4-5D6E-409C-BE32-E72D297353CC}">
              <c16:uniqueId val="{00000001-8200-4155-BB04-373248AB1367}"/>
            </c:ext>
          </c:extLst>
        </c:ser>
        <c:ser>
          <c:idx val="2"/>
          <c:order val="2"/>
          <c:tx>
            <c:strRef>
              <c:f>T_chart!$A$36</c:f>
              <c:strCache>
                <c:ptCount val="1"/>
                <c:pt idx="0">
                  <c:v>Once a two weeks</c:v>
                </c:pt>
              </c:strCache>
            </c:strRef>
          </c:tx>
          <c:spPr>
            <a:solidFill>
              <a:srgbClr val="2081DA"/>
            </a:solidFill>
          </c:spPr>
          <c:invertIfNegative val="0"/>
          <c:dPt>
            <c:idx val="1"/>
            <c:invertIfNegative val="0"/>
            <c:bubble3D val="0"/>
            <c:extLst>
              <c:ext xmlns:c16="http://schemas.microsoft.com/office/drawing/2014/chart" uri="{C3380CC4-5D6E-409C-BE32-E72D297353CC}">
                <c16:uniqueId val="{00000002-5AFF-45C4-8230-70418B3AE1CB}"/>
              </c:ext>
            </c:extLst>
          </c:dPt>
          <c:dPt>
            <c:idx val="4"/>
            <c:invertIfNegative val="0"/>
            <c:bubble3D val="0"/>
            <c:extLst>
              <c:ext xmlns:c16="http://schemas.microsoft.com/office/drawing/2014/chart" uri="{C3380CC4-5D6E-409C-BE32-E72D297353CC}">
                <c16:uniqueId val="{0000000F-5AFF-45C4-8230-70418B3AE1CB}"/>
              </c:ext>
            </c:extLst>
          </c:dPt>
          <c:dPt>
            <c:idx val="7"/>
            <c:invertIfNegative val="0"/>
            <c:bubble3D val="0"/>
            <c:extLst>
              <c:ext xmlns:c16="http://schemas.microsoft.com/office/drawing/2014/chart" uri="{C3380CC4-5D6E-409C-BE32-E72D297353CC}">
                <c16:uniqueId val="{00000010-5AFF-45C4-8230-70418B3AE1CB}"/>
              </c:ext>
            </c:extLst>
          </c:dPt>
          <c:dPt>
            <c:idx val="10"/>
            <c:invertIfNegative val="0"/>
            <c:bubble3D val="0"/>
            <c:extLst>
              <c:ext xmlns:c16="http://schemas.microsoft.com/office/drawing/2014/chart" uri="{C3380CC4-5D6E-409C-BE32-E72D297353CC}">
                <c16:uniqueId val="{00000011-5AFF-45C4-8230-70418B3AE1CB}"/>
              </c:ext>
            </c:extLst>
          </c:dPt>
          <c:dPt>
            <c:idx val="13"/>
            <c:invertIfNegative val="0"/>
            <c:bubble3D val="0"/>
            <c:extLst>
              <c:ext xmlns:c16="http://schemas.microsoft.com/office/drawing/2014/chart" uri="{C3380CC4-5D6E-409C-BE32-E72D297353CC}">
                <c16:uniqueId val="{00000012-5AFF-45C4-8230-70418B3AE1CB}"/>
              </c:ext>
            </c:extLst>
          </c:dPt>
          <c:dLbls>
            <c:numFmt formatCode="[&gt;0.015]\ 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T_chart!$B$36:$G$36</c:f>
              <c:numCache>
                <c:formatCode>0%</c:formatCode>
                <c:ptCount val="6"/>
                <c:pt idx="0">
                  <c:v>0.16522423288749016</c:v>
                </c:pt>
                <c:pt idx="1">
                  <c:v>8.6546026750590088E-2</c:v>
                </c:pt>
                <c:pt idx="2">
                  <c:v>6.372934697088907E-2</c:v>
                </c:pt>
                <c:pt idx="3">
                  <c:v>6.372934697088907E-2</c:v>
                </c:pt>
                <c:pt idx="4">
                  <c:v>5.271439811172305E-2</c:v>
                </c:pt>
                <c:pt idx="5">
                  <c:v>4.7206923682140047E-3</c:v>
                </c:pt>
              </c:numCache>
            </c:numRef>
          </c:val>
          <c:extLst>
            <c:ext xmlns:c16="http://schemas.microsoft.com/office/drawing/2014/chart" uri="{C3380CC4-5D6E-409C-BE32-E72D297353CC}">
              <c16:uniqueId val="{00000002-8200-4155-BB04-373248AB1367}"/>
            </c:ext>
          </c:extLst>
        </c:ser>
        <c:ser>
          <c:idx val="3"/>
          <c:order val="3"/>
          <c:tx>
            <c:strRef>
              <c:f>T_chart!$A$37</c:f>
              <c:strCache>
                <c:ptCount val="1"/>
                <c:pt idx="0">
                  <c:v>Once a month</c:v>
                </c:pt>
              </c:strCache>
            </c:strRef>
          </c:tx>
          <c:spPr>
            <a:solidFill>
              <a:srgbClr val="69ACE9"/>
            </a:solidFill>
          </c:spPr>
          <c:invertIfNegative val="0"/>
          <c:dPt>
            <c:idx val="1"/>
            <c:invertIfNegative val="0"/>
            <c:bubble3D val="0"/>
            <c:extLst>
              <c:ext xmlns:c16="http://schemas.microsoft.com/office/drawing/2014/chart" uri="{C3380CC4-5D6E-409C-BE32-E72D297353CC}">
                <c16:uniqueId val="{00000003-5AFF-45C4-8230-70418B3AE1CB}"/>
              </c:ext>
            </c:extLst>
          </c:dPt>
          <c:dPt>
            <c:idx val="4"/>
            <c:invertIfNegative val="0"/>
            <c:bubble3D val="0"/>
            <c:extLst>
              <c:ext xmlns:c16="http://schemas.microsoft.com/office/drawing/2014/chart" uri="{C3380CC4-5D6E-409C-BE32-E72D297353CC}">
                <c16:uniqueId val="{00000013-5AFF-45C4-8230-70418B3AE1CB}"/>
              </c:ext>
            </c:extLst>
          </c:dPt>
          <c:dPt>
            <c:idx val="7"/>
            <c:invertIfNegative val="0"/>
            <c:bubble3D val="0"/>
            <c:extLst>
              <c:ext xmlns:c16="http://schemas.microsoft.com/office/drawing/2014/chart" uri="{C3380CC4-5D6E-409C-BE32-E72D297353CC}">
                <c16:uniqueId val="{00000014-5AFF-45C4-8230-70418B3AE1CB}"/>
              </c:ext>
            </c:extLst>
          </c:dPt>
          <c:dPt>
            <c:idx val="10"/>
            <c:invertIfNegative val="0"/>
            <c:bubble3D val="0"/>
            <c:extLst>
              <c:ext xmlns:c16="http://schemas.microsoft.com/office/drawing/2014/chart" uri="{C3380CC4-5D6E-409C-BE32-E72D297353CC}">
                <c16:uniqueId val="{00000015-5AFF-45C4-8230-70418B3AE1CB}"/>
              </c:ext>
            </c:extLst>
          </c:dPt>
          <c:dPt>
            <c:idx val="13"/>
            <c:invertIfNegative val="0"/>
            <c:bubble3D val="0"/>
            <c:extLst>
              <c:ext xmlns:c16="http://schemas.microsoft.com/office/drawing/2014/chart" uri="{C3380CC4-5D6E-409C-BE32-E72D297353CC}">
                <c16:uniqueId val="{00000016-5AFF-45C4-8230-70418B3AE1CB}"/>
              </c:ext>
            </c:extLst>
          </c:dPt>
          <c:dLbls>
            <c:spPr>
              <a:noFill/>
              <a:ln>
                <a:noFill/>
              </a:ln>
              <a:effectLst/>
            </c:spPr>
            <c:txPr>
              <a:bodyPr wrap="square" lIns="38100" tIns="19050" rIns="38100" bIns="19050" anchor="ctr">
                <a:spAutoFit/>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T_chart!$B$37:$G$37</c:f>
              <c:numCache>
                <c:formatCode>0%</c:formatCode>
                <c:ptCount val="6"/>
                <c:pt idx="0">
                  <c:v>0.22423288749016523</c:v>
                </c:pt>
                <c:pt idx="1">
                  <c:v>0.20928402832415421</c:v>
                </c:pt>
                <c:pt idx="2">
                  <c:v>0.18095987411487019</c:v>
                </c:pt>
                <c:pt idx="3">
                  <c:v>0.1038552321007081</c:v>
                </c:pt>
                <c:pt idx="4">
                  <c:v>8.0251770259638075E-2</c:v>
                </c:pt>
                <c:pt idx="5">
                  <c:v>2.2029897718332022E-2</c:v>
                </c:pt>
              </c:numCache>
            </c:numRef>
          </c:val>
          <c:extLst>
            <c:ext xmlns:c16="http://schemas.microsoft.com/office/drawing/2014/chart" uri="{C3380CC4-5D6E-409C-BE32-E72D297353CC}">
              <c16:uniqueId val="{00000000-AA01-4150-8A5D-D5C27F2A3696}"/>
            </c:ext>
          </c:extLst>
        </c:ser>
        <c:ser>
          <c:idx val="4"/>
          <c:order val="4"/>
          <c:tx>
            <c:strRef>
              <c:f>T_chart!$A$38</c:f>
              <c:strCache>
                <c:ptCount val="1"/>
                <c:pt idx="0">
                  <c:v>Once a 3 months</c:v>
                </c:pt>
              </c:strCache>
            </c:strRef>
          </c:tx>
          <c:spPr>
            <a:solidFill>
              <a:srgbClr val="A4CBF2"/>
            </a:solidFill>
          </c:spPr>
          <c:invertIfNegative val="0"/>
          <c:dPt>
            <c:idx val="1"/>
            <c:invertIfNegative val="0"/>
            <c:bubble3D val="0"/>
            <c:extLst>
              <c:ext xmlns:c16="http://schemas.microsoft.com/office/drawing/2014/chart" uri="{C3380CC4-5D6E-409C-BE32-E72D297353CC}">
                <c16:uniqueId val="{00000005-5AFF-45C4-8230-70418B3AE1CB}"/>
              </c:ext>
            </c:extLst>
          </c:dPt>
          <c:dPt>
            <c:idx val="4"/>
            <c:invertIfNegative val="0"/>
            <c:bubble3D val="0"/>
            <c:extLst>
              <c:ext xmlns:c16="http://schemas.microsoft.com/office/drawing/2014/chart" uri="{C3380CC4-5D6E-409C-BE32-E72D297353CC}">
                <c16:uniqueId val="{00000017-5AFF-45C4-8230-70418B3AE1CB}"/>
              </c:ext>
            </c:extLst>
          </c:dPt>
          <c:dPt>
            <c:idx val="7"/>
            <c:invertIfNegative val="0"/>
            <c:bubble3D val="0"/>
            <c:extLst>
              <c:ext xmlns:c16="http://schemas.microsoft.com/office/drawing/2014/chart" uri="{C3380CC4-5D6E-409C-BE32-E72D297353CC}">
                <c16:uniqueId val="{00000018-5AFF-45C4-8230-70418B3AE1CB}"/>
              </c:ext>
            </c:extLst>
          </c:dPt>
          <c:dPt>
            <c:idx val="10"/>
            <c:invertIfNegative val="0"/>
            <c:bubble3D val="0"/>
            <c:extLst>
              <c:ext xmlns:c16="http://schemas.microsoft.com/office/drawing/2014/chart" uri="{C3380CC4-5D6E-409C-BE32-E72D297353CC}">
                <c16:uniqueId val="{00000019-5AFF-45C4-8230-70418B3AE1CB}"/>
              </c:ext>
            </c:extLst>
          </c:dPt>
          <c:dPt>
            <c:idx val="13"/>
            <c:invertIfNegative val="0"/>
            <c:bubble3D val="0"/>
            <c:extLst>
              <c:ext xmlns:c16="http://schemas.microsoft.com/office/drawing/2014/chart" uri="{C3380CC4-5D6E-409C-BE32-E72D297353CC}">
                <c16:uniqueId val="{0000001A-5AFF-45C4-8230-70418B3AE1CB}"/>
              </c:ext>
            </c:extLst>
          </c:dPt>
          <c:dLbls>
            <c:dLbl>
              <c:idx val="4"/>
              <c:layout>
                <c:manualLayout>
                  <c:x val="0"/>
                  <c:y val="2.68820446860299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AFF-45C4-8230-70418B3AE1CB}"/>
                </c:ext>
              </c:extLst>
            </c:dLbl>
            <c:dLbl>
              <c:idx val="10"/>
              <c:delete val="1"/>
              <c:extLst>
                <c:ext xmlns:c15="http://schemas.microsoft.com/office/drawing/2012/chart" uri="{CE6537A1-D6FC-4f65-9D91-7224C49458BB}"/>
                <c:ext xmlns:c16="http://schemas.microsoft.com/office/drawing/2014/chart" uri="{C3380CC4-5D6E-409C-BE32-E72D297353CC}">
                  <c16:uniqueId val="{00000019-5AFF-45C4-8230-70418B3AE1CB}"/>
                </c:ext>
              </c:extLst>
            </c:dLbl>
            <c:spPr>
              <a:noFill/>
              <a:ln>
                <a:noFill/>
              </a:ln>
              <a:effectLst/>
            </c:spPr>
            <c:txPr>
              <a:bodyPr wrap="square" lIns="38100" tIns="19050" rIns="38100" bIns="19050" anchor="ctr">
                <a:spAutoFit/>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T_chart!$B$38:$G$38</c:f>
              <c:numCache>
                <c:formatCode>0%</c:formatCode>
                <c:ptCount val="6"/>
                <c:pt idx="0">
                  <c:v>0.15184893784421716</c:v>
                </c:pt>
                <c:pt idx="1">
                  <c:v>0.28560188827694727</c:v>
                </c:pt>
                <c:pt idx="2">
                  <c:v>0.24783634933123525</c:v>
                </c:pt>
                <c:pt idx="3">
                  <c:v>0.14162077104642015</c:v>
                </c:pt>
                <c:pt idx="4">
                  <c:v>5.9795436664044063E-2</c:v>
                </c:pt>
                <c:pt idx="5">
                  <c:v>9.2840283241542088E-2</c:v>
                </c:pt>
              </c:numCache>
            </c:numRef>
          </c:val>
          <c:extLst>
            <c:ext xmlns:c16="http://schemas.microsoft.com/office/drawing/2014/chart" uri="{C3380CC4-5D6E-409C-BE32-E72D297353CC}">
              <c16:uniqueId val="{00000000-F4C7-437F-93B1-93F68800F977}"/>
            </c:ext>
          </c:extLst>
        </c:ser>
        <c:ser>
          <c:idx val="5"/>
          <c:order val="5"/>
          <c:tx>
            <c:strRef>
              <c:f>T_chart!$A$39</c:f>
              <c:strCache>
                <c:ptCount val="1"/>
                <c:pt idx="0">
                  <c:v>Once a year</c:v>
                </c:pt>
              </c:strCache>
            </c:strRef>
          </c:tx>
          <c:spPr>
            <a:solidFill>
              <a:schemeClr val="accent6">
                <a:lumMod val="20000"/>
                <a:lumOff val="80000"/>
              </a:schemeClr>
            </a:solidFill>
          </c:spPr>
          <c:invertIfNegative val="0"/>
          <c:dPt>
            <c:idx val="1"/>
            <c:invertIfNegative val="0"/>
            <c:bubble3D val="0"/>
            <c:extLst>
              <c:ext xmlns:c16="http://schemas.microsoft.com/office/drawing/2014/chart" uri="{C3380CC4-5D6E-409C-BE32-E72D297353CC}">
                <c16:uniqueId val="{00000004-5AFF-45C4-8230-70418B3AE1CB}"/>
              </c:ext>
            </c:extLst>
          </c:dPt>
          <c:dPt>
            <c:idx val="4"/>
            <c:invertIfNegative val="0"/>
            <c:bubble3D val="0"/>
            <c:extLst>
              <c:ext xmlns:c16="http://schemas.microsoft.com/office/drawing/2014/chart" uri="{C3380CC4-5D6E-409C-BE32-E72D297353CC}">
                <c16:uniqueId val="{0000001B-5AFF-45C4-8230-70418B3AE1CB}"/>
              </c:ext>
            </c:extLst>
          </c:dPt>
          <c:dPt>
            <c:idx val="7"/>
            <c:invertIfNegative val="0"/>
            <c:bubble3D val="0"/>
            <c:extLst>
              <c:ext xmlns:c16="http://schemas.microsoft.com/office/drawing/2014/chart" uri="{C3380CC4-5D6E-409C-BE32-E72D297353CC}">
                <c16:uniqueId val="{0000001D-5AFF-45C4-8230-70418B3AE1CB}"/>
              </c:ext>
            </c:extLst>
          </c:dPt>
          <c:dPt>
            <c:idx val="10"/>
            <c:invertIfNegative val="0"/>
            <c:bubble3D val="0"/>
            <c:extLst>
              <c:ext xmlns:c16="http://schemas.microsoft.com/office/drawing/2014/chart" uri="{C3380CC4-5D6E-409C-BE32-E72D297353CC}">
                <c16:uniqueId val="{0000001E-5AFF-45C4-8230-70418B3AE1CB}"/>
              </c:ext>
            </c:extLst>
          </c:dPt>
          <c:dPt>
            <c:idx val="13"/>
            <c:invertIfNegative val="0"/>
            <c:bubble3D val="0"/>
            <c:extLst>
              <c:ext xmlns:c16="http://schemas.microsoft.com/office/drawing/2014/chart" uri="{C3380CC4-5D6E-409C-BE32-E72D297353CC}">
                <c16:uniqueId val="{00000020-5AFF-45C4-8230-70418B3AE1CB}"/>
              </c:ext>
            </c:extLst>
          </c:dPt>
          <c:dLbls>
            <c:spPr>
              <a:noFill/>
              <a:ln>
                <a:noFill/>
              </a:ln>
              <a:effectLst/>
            </c:spPr>
            <c:txPr>
              <a:bodyPr wrap="square" lIns="38100" tIns="19050" rIns="38100" bIns="19050" anchor="ctr">
                <a:spAutoFit/>
              </a:bodyPr>
              <a:lstStyle/>
              <a:p>
                <a:pPr>
                  <a:defRPr sz="12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T_chart!$B$39:$G$39</c:f>
              <c:numCache>
                <c:formatCode>0%</c:formatCode>
                <c:ptCount val="6"/>
                <c:pt idx="0">
                  <c:v>4.2486231313926044E-2</c:v>
                </c:pt>
                <c:pt idx="1">
                  <c:v>0.15027537372147914</c:v>
                </c:pt>
                <c:pt idx="2">
                  <c:v>0.15499606608969316</c:v>
                </c:pt>
                <c:pt idx="3">
                  <c:v>0.11880409126671912</c:v>
                </c:pt>
                <c:pt idx="4">
                  <c:v>7.0023603461841069E-2</c:v>
                </c:pt>
                <c:pt idx="5">
                  <c:v>0.34539732494099135</c:v>
                </c:pt>
              </c:numCache>
            </c:numRef>
          </c:val>
          <c:extLst>
            <c:ext xmlns:c16="http://schemas.microsoft.com/office/drawing/2014/chart" uri="{C3380CC4-5D6E-409C-BE32-E72D297353CC}">
              <c16:uniqueId val="{00000001-F4C7-437F-93B1-93F68800F977}"/>
            </c:ext>
          </c:extLst>
        </c:ser>
        <c:ser>
          <c:idx val="6"/>
          <c:order val="6"/>
          <c:tx>
            <c:strRef>
              <c:f>T_chart!$A$40</c:f>
              <c:strCache>
                <c:ptCount val="1"/>
                <c:pt idx="0">
                  <c:v>Less often</c:v>
                </c:pt>
              </c:strCache>
            </c:strRef>
          </c:tx>
          <c:spPr>
            <a:solidFill>
              <a:schemeClr val="bg1">
                <a:lumMod val="85000"/>
              </a:schemeClr>
            </a:solidFill>
          </c:spPr>
          <c:invertIfNegative val="0"/>
          <c:dLbls>
            <c:spPr>
              <a:noFill/>
              <a:ln>
                <a:noFill/>
              </a:ln>
              <a:effectLst/>
            </c:spPr>
            <c:txPr>
              <a:bodyPr wrap="square" lIns="38100" tIns="19050" rIns="38100" bIns="19050" anchor="ctr">
                <a:spAutoFit/>
              </a:bodyPr>
              <a:lstStyle/>
              <a:p>
                <a:pPr>
                  <a:defRPr sz="12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T_chart!$B$40:$G$40</c:f>
              <c:numCache>
                <c:formatCode>0%</c:formatCode>
                <c:ptCount val="6"/>
                <c:pt idx="0">
                  <c:v>0.10464201416207711</c:v>
                </c:pt>
                <c:pt idx="1">
                  <c:v>0.11801730920535011</c:v>
                </c:pt>
                <c:pt idx="2">
                  <c:v>0.17466561762391816</c:v>
                </c:pt>
                <c:pt idx="3">
                  <c:v>0.18095987411487019</c:v>
                </c:pt>
                <c:pt idx="4">
                  <c:v>9.3627065302911094E-2</c:v>
                </c:pt>
                <c:pt idx="5">
                  <c:v>0.21636506687647522</c:v>
                </c:pt>
              </c:numCache>
            </c:numRef>
          </c:val>
          <c:extLst>
            <c:ext xmlns:c16="http://schemas.microsoft.com/office/drawing/2014/chart" uri="{C3380CC4-5D6E-409C-BE32-E72D297353CC}">
              <c16:uniqueId val="{00000000-D58F-43B6-9E46-5F4DAEDF6BF8}"/>
            </c:ext>
          </c:extLst>
        </c:ser>
        <c:ser>
          <c:idx val="7"/>
          <c:order val="7"/>
          <c:tx>
            <c:strRef>
              <c:f>T_chart!$A$41</c:f>
              <c:strCache>
                <c:ptCount val="1"/>
                <c:pt idx="0">
                  <c:v>Not at all</c:v>
                </c:pt>
              </c:strCache>
            </c:strRef>
          </c:tx>
          <c:spPr>
            <a:solidFill>
              <a:schemeClr val="tx1">
                <a:lumMod val="65000"/>
                <a:lumOff val="35000"/>
              </a:schemeClr>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T_chart!$B$33:$G$33</c:f>
              <c:strCache>
                <c:ptCount val="6"/>
                <c:pt idx="0">
                  <c:v>Restaurants, cafes, pubs</c:v>
                </c:pt>
                <c:pt idx="1">
                  <c:v>Trips around the Czech Republic</c:v>
                </c:pt>
                <c:pt idx="2">
                  <c:v>Cultural events</c:v>
                </c:pt>
                <c:pt idx="3">
                  <c:v>Sport events</c:v>
                </c:pt>
                <c:pt idx="4">
                  <c:v>Spending time in cottage</c:v>
                </c:pt>
                <c:pt idx="5">
                  <c:v>Travel to abroad</c:v>
                </c:pt>
              </c:strCache>
            </c:strRef>
          </c:cat>
          <c:val>
            <c:numRef>
              <c:f>T_chart!$B$41:$G$41</c:f>
              <c:numCache>
                <c:formatCode>0%</c:formatCode>
                <c:ptCount val="6"/>
                <c:pt idx="0">
                  <c:v>7.7891424075531082E-2</c:v>
                </c:pt>
                <c:pt idx="1">
                  <c:v>9.0479937057435095E-2</c:v>
                </c:pt>
                <c:pt idx="2">
                  <c:v>0.14319433516915814</c:v>
                </c:pt>
                <c:pt idx="3">
                  <c:v>0.31707317073170732</c:v>
                </c:pt>
                <c:pt idx="4">
                  <c:v>0.55704169944925253</c:v>
                </c:pt>
                <c:pt idx="5">
                  <c:v>0.3013375295043273</c:v>
                </c:pt>
              </c:numCache>
            </c:numRef>
          </c:val>
          <c:extLst>
            <c:ext xmlns:c16="http://schemas.microsoft.com/office/drawing/2014/chart" uri="{C3380CC4-5D6E-409C-BE32-E72D297353CC}">
              <c16:uniqueId val="{00000001-D58F-43B6-9E46-5F4DAEDF6BF8}"/>
            </c:ext>
          </c:extLst>
        </c:ser>
        <c:dLbls>
          <c:showLegendKey val="0"/>
          <c:showVal val="1"/>
          <c:showCatName val="0"/>
          <c:showSerName val="0"/>
          <c:showPercent val="0"/>
          <c:showBubbleSize val="0"/>
        </c:dLbls>
        <c:gapWidth val="40"/>
        <c:overlap val="100"/>
        <c:axId val="540568760"/>
        <c:axId val="540563272"/>
      </c:barChart>
      <c:catAx>
        <c:axId val="540568760"/>
        <c:scaling>
          <c:orientation val="maxMin"/>
        </c:scaling>
        <c:delete val="0"/>
        <c:axPos val="l"/>
        <c:numFmt formatCode="General" sourceLinked="1"/>
        <c:majorTickMark val="out"/>
        <c:minorTickMark val="none"/>
        <c:tickLblPos val="nextTo"/>
        <c:spPr>
          <a:ln>
            <a:noFill/>
          </a:ln>
        </c:spPr>
        <c:txPr>
          <a:bodyPr/>
          <a:lstStyle/>
          <a:p>
            <a:pPr>
              <a:defRPr sz="1200"/>
            </a:pPr>
            <a:endParaRPr lang="cs-CZ"/>
          </a:p>
        </c:txPr>
        <c:crossAx val="540563272"/>
        <c:crosses val="autoZero"/>
        <c:auto val="1"/>
        <c:lblAlgn val="ctr"/>
        <c:lblOffset val="100"/>
        <c:noMultiLvlLbl val="0"/>
      </c:catAx>
      <c:valAx>
        <c:axId val="540563272"/>
        <c:scaling>
          <c:orientation val="minMax"/>
          <c:max val="1"/>
        </c:scaling>
        <c:delete val="1"/>
        <c:axPos val="b"/>
        <c:numFmt formatCode="0%" sourceLinked="1"/>
        <c:majorTickMark val="out"/>
        <c:minorTickMark val="none"/>
        <c:tickLblPos val="none"/>
        <c:crossAx val="540568760"/>
        <c:crosses val="max"/>
        <c:crossBetween val="between"/>
      </c:valAx>
      <c:spPr>
        <a:noFill/>
        <a:ln>
          <a:noFill/>
        </a:ln>
      </c:spPr>
    </c:plotArea>
    <c:legend>
      <c:legendPos val="t"/>
      <c:layout>
        <c:manualLayout>
          <c:xMode val="edge"/>
          <c:yMode val="edge"/>
          <c:x val="2.5285494894424613E-2"/>
          <c:y val="1.7189010312278298E-2"/>
          <c:w val="0.96149159617721491"/>
          <c:h val="0.11318128653651593"/>
        </c:manualLayout>
      </c:layout>
      <c:overlay val="0"/>
      <c:txPr>
        <a:bodyPr/>
        <a:lstStyle/>
        <a:p>
          <a:pPr>
            <a:defRPr sz="1200"/>
          </a:pPr>
          <a:endParaRPr lang="cs-CZ"/>
        </a:p>
      </c:txPr>
    </c:legend>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362614309790043"/>
          <c:y val="3.1087996716460238E-2"/>
          <c:w val="0.49071401750451166"/>
          <c:h val="0.94539729521319604"/>
        </c:manualLayout>
      </c:layout>
      <c:barChart>
        <c:barDir val="bar"/>
        <c:grouping val="clustered"/>
        <c:varyColors val="0"/>
        <c:ser>
          <c:idx val="0"/>
          <c:order val="0"/>
          <c:spPr>
            <a:solidFill>
              <a:schemeClr val="accent6"/>
            </a:solidFill>
          </c:spPr>
          <c:invertIfNegative val="0"/>
          <c:dLbls>
            <c:numFmt formatCode="0%;;" sourceLinked="0"/>
            <c:spPr>
              <a:noFill/>
              <a:ln>
                <a:noFill/>
              </a:ln>
              <a:effectLst/>
            </c:spPr>
            <c:txPr>
              <a:bodyPr/>
              <a:lstStyle/>
              <a:p>
                <a:pPr>
                  <a:defRPr sz="1400">
                    <a:solidFill>
                      <a:schemeClr val="accent6"/>
                    </a:solidFill>
                  </a:defRPr>
                </a:pPr>
                <a:endParaRPr lang="cs-CZ"/>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'$qq19_c1_B'!$A$4:$A$5</c:f>
              <c:strCache>
                <c:ptCount val="2"/>
                <c:pt idx="0">
                  <c:v>Male</c:v>
                </c:pt>
                <c:pt idx="1">
                  <c:v>Female</c:v>
                </c:pt>
              </c:strCache>
            </c:strRef>
          </c:cat>
          <c:val>
            <c:numRef>
              <c:f>'$qq19_c1_B'!$B$4:$B$5</c:f>
              <c:numCache>
                <c:formatCode>0%</c:formatCode>
                <c:ptCount val="2"/>
                <c:pt idx="0">
                  <c:v>0.50275373721479155</c:v>
                </c:pt>
                <c:pt idx="1">
                  <c:v>0.4972462627852085</c:v>
                </c:pt>
              </c:numCache>
            </c:numRef>
          </c:val>
          <c:extLst>
            <c:ext xmlns:c16="http://schemas.microsoft.com/office/drawing/2014/chart" uri="{C3380CC4-5D6E-409C-BE32-E72D297353CC}">
              <c16:uniqueId val="{00000000-C098-4A42-A50E-4F01A2D4A071}"/>
            </c:ext>
          </c:extLst>
        </c:ser>
        <c:dLbls>
          <c:showLegendKey val="0"/>
          <c:showVal val="0"/>
          <c:showCatName val="0"/>
          <c:showSerName val="0"/>
          <c:showPercent val="0"/>
          <c:showBubbleSize val="0"/>
        </c:dLbls>
        <c:gapWidth val="40"/>
        <c:axId val="539430952"/>
        <c:axId val="539427032"/>
      </c:barChart>
      <c:valAx>
        <c:axId val="539427032"/>
        <c:scaling>
          <c:orientation val="minMax"/>
          <c:max val="1"/>
          <c:min val="0"/>
        </c:scaling>
        <c:delete val="1"/>
        <c:axPos val="b"/>
        <c:numFmt formatCode="0%" sourceLinked="1"/>
        <c:majorTickMark val="out"/>
        <c:minorTickMark val="none"/>
        <c:tickLblPos val="none"/>
        <c:crossAx val="539430952"/>
        <c:crosses val="max"/>
        <c:crossBetween val="between"/>
      </c:valAx>
      <c:catAx>
        <c:axId val="539430952"/>
        <c:scaling>
          <c:orientation val="maxMin"/>
        </c:scaling>
        <c:delete val="0"/>
        <c:axPos val="l"/>
        <c:numFmt formatCode="General" sourceLinked="1"/>
        <c:majorTickMark val="out"/>
        <c:minorTickMark val="none"/>
        <c:tickLblPos val="nextTo"/>
        <c:spPr>
          <a:ln>
            <a:noFill/>
          </a:ln>
        </c:spPr>
        <c:txPr>
          <a:bodyPr/>
          <a:lstStyle/>
          <a:p>
            <a:pPr>
              <a:defRPr sz="1200"/>
            </a:pPr>
            <a:endParaRPr lang="cs-CZ"/>
          </a:p>
        </c:txPr>
        <c:crossAx val="539427032"/>
        <c:crosses val="autoZero"/>
        <c:auto val="1"/>
        <c:lblAlgn val="ctr"/>
        <c:lblOffset val="100"/>
        <c:noMultiLvlLbl val="0"/>
      </c:cat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362614309790043"/>
          <c:y val="3.1087996716460238E-2"/>
          <c:w val="0.49071401750451166"/>
          <c:h val="0.94539729521319604"/>
        </c:manualLayout>
      </c:layout>
      <c:barChart>
        <c:barDir val="bar"/>
        <c:grouping val="clustered"/>
        <c:varyColors val="0"/>
        <c:ser>
          <c:idx val="0"/>
          <c:order val="0"/>
          <c:spPr>
            <a:solidFill>
              <a:schemeClr val="accent6"/>
            </a:solidFill>
          </c:spPr>
          <c:invertIfNegative val="0"/>
          <c:dLbls>
            <c:numFmt formatCode="0%;;" sourceLinked="0"/>
            <c:spPr>
              <a:noFill/>
              <a:ln>
                <a:noFill/>
              </a:ln>
              <a:effectLst/>
            </c:spPr>
            <c:txPr>
              <a:bodyPr/>
              <a:lstStyle/>
              <a:p>
                <a:pPr>
                  <a:defRPr sz="1400">
                    <a:solidFill>
                      <a:schemeClr val="accent6"/>
                    </a:solidFill>
                  </a:defRPr>
                </a:pPr>
                <a:endParaRPr lang="cs-CZ"/>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'$qq19_c1_B'!$A$4:$A$9</c:f>
              <c:strCache>
                <c:ptCount val="6"/>
                <c:pt idx="0">
                  <c:v>18-24 years old</c:v>
                </c:pt>
                <c:pt idx="1">
                  <c:v>25-34 years old</c:v>
                </c:pt>
                <c:pt idx="2">
                  <c:v>35-44 years old</c:v>
                </c:pt>
                <c:pt idx="3">
                  <c:v>45-54 years old</c:v>
                </c:pt>
                <c:pt idx="4">
                  <c:v>55-64 years old</c:v>
                </c:pt>
                <c:pt idx="5">
                  <c:v>65+ years old</c:v>
                </c:pt>
              </c:strCache>
            </c:strRef>
          </c:cat>
          <c:val>
            <c:numRef>
              <c:f>'$qq19_c1_B'!$B$4:$B$9</c:f>
              <c:numCache>
                <c:formatCode>0%</c:formatCode>
                <c:ptCount val="6"/>
                <c:pt idx="0">
                  <c:v>9.8347757671125094E-2</c:v>
                </c:pt>
                <c:pt idx="1">
                  <c:v>0.18568056648308418</c:v>
                </c:pt>
                <c:pt idx="2">
                  <c:v>0.21479150275373721</c:v>
                </c:pt>
                <c:pt idx="3">
                  <c:v>0.16915814319433517</c:v>
                </c:pt>
                <c:pt idx="4">
                  <c:v>0.14634146341463414</c:v>
                </c:pt>
                <c:pt idx="5">
                  <c:v>0.18646734854445318</c:v>
                </c:pt>
              </c:numCache>
            </c:numRef>
          </c:val>
          <c:extLst>
            <c:ext xmlns:c16="http://schemas.microsoft.com/office/drawing/2014/chart" uri="{C3380CC4-5D6E-409C-BE32-E72D297353CC}">
              <c16:uniqueId val="{00000000-C098-4A42-A50E-4F01A2D4A071}"/>
            </c:ext>
          </c:extLst>
        </c:ser>
        <c:dLbls>
          <c:showLegendKey val="0"/>
          <c:showVal val="0"/>
          <c:showCatName val="0"/>
          <c:showSerName val="0"/>
          <c:showPercent val="0"/>
          <c:showBubbleSize val="0"/>
        </c:dLbls>
        <c:gapWidth val="40"/>
        <c:axId val="487221232"/>
        <c:axId val="487220840"/>
      </c:barChart>
      <c:valAx>
        <c:axId val="487220840"/>
        <c:scaling>
          <c:orientation val="minMax"/>
          <c:max val="1"/>
          <c:min val="0"/>
        </c:scaling>
        <c:delete val="1"/>
        <c:axPos val="b"/>
        <c:numFmt formatCode="0%" sourceLinked="1"/>
        <c:majorTickMark val="out"/>
        <c:minorTickMark val="none"/>
        <c:tickLblPos val="none"/>
        <c:crossAx val="487221232"/>
        <c:crosses val="max"/>
        <c:crossBetween val="between"/>
      </c:valAx>
      <c:catAx>
        <c:axId val="487221232"/>
        <c:scaling>
          <c:orientation val="maxMin"/>
        </c:scaling>
        <c:delete val="0"/>
        <c:axPos val="l"/>
        <c:numFmt formatCode="General" sourceLinked="1"/>
        <c:majorTickMark val="out"/>
        <c:minorTickMark val="none"/>
        <c:tickLblPos val="nextTo"/>
        <c:spPr>
          <a:ln>
            <a:noFill/>
          </a:ln>
        </c:spPr>
        <c:txPr>
          <a:bodyPr/>
          <a:lstStyle/>
          <a:p>
            <a:pPr>
              <a:defRPr sz="1200"/>
            </a:pPr>
            <a:endParaRPr lang="cs-CZ"/>
          </a:p>
        </c:txPr>
        <c:crossAx val="487220840"/>
        <c:crosses val="autoZero"/>
        <c:auto val="1"/>
        <c:lblAlgn val="ctr"/>
        <c:lblOffset val="100"/>
        <c:noMultiLvlLbl val="0"/>
      </c:cat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362614309790043"/>
          <c:y val="3.1087996716460238E-2"/>
          <c:w val="0.49071401750451166"/>
          <c:h val="0.94539729521319604"/>
        </c:manualLayout>
      </c:layout>
      <c:barChart>
        <c:barDir val="bar"/>
        <c:grouping val="clustered"/>
        <c:varyColors val="0"/>
        <c:ser>
          <c:idx val="0"/>
          <c:order val="0"/>
          <c:spPr>
            <a:solidFill>
              <a:schemeClr val="accent6"/>
            </a:solidFill>
          </c:spPr>
          <c:invertIfNegative val="0"/>
          <c:dLbls>
            <c:numFmt formatCode="0%;;" sourceLinked="0"/>
            <c:spPr>
              <a:noFill/>
              <a:ln>
                <a:noFill/>
              </a:ln>
              <a:effectLst/>
            </c:spPr>
            <c:txPr>
              <a:bodyPr/>
              <a:lstStyle/>
              <a:p>
                <a:pPr>
                  <a:defRPr sz="1400">
                    <a:solidFill>
                      <a:schemeClr val="accent6"/>
                    </a:solidFill>
                  </a:defRPr>
                </a:pPr>
                <a:endParaRPr lang="cs-CZ"/>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'$qq19_c1_B'!$A$4:$A$7</c:f>
              <c:strCache>
                <c:ptCount val="4"/>
                <c:pt idx="0">
                  <c:v>Elementary</c:v>
                </c:pt>
                <c:pt idx="1">
                  <c:v>High school w/o graduation exam</c:v>
                </c:pt>
                <c:pt idx="2">
                  <c:v>High school with graduation exam</c:v>
                </c:pt>
                <c:pt idx="3">
                  <c:v>University</c:v>
                </c:pt>
              </c:strCache>
            </c:strRef>
          </c:cat>
          <c:val>
            <c:numRef>
              <c:f>'$qq19_c1_B'!$B$4:$B$7</c:f>
              <c:numCache>
                <c:formatCode>0%</c:formatCode>
                <c:ptCount val="4"/>
                <c:pt idx="0">
                  <c:v>8.7332808811959081E-2</c:v>
                </c:pt>
                <c:pt idx="1">
                  <c:v>0.32022029897718329</c:v>
                </c:pt>
                <c:pt idx="2">
                  <c:v>0.38473642800944141</c:v>
                </c:pt>
                <c:pt idx="3">
                  <c:v>0.2077104642014162</c:v>
                </c:pt>
              </c:numCache>
            </c:numRef>
          </c:val>
          <c:extLst>
            <c:ext xmlns:c16="http://schemas.microsoft.com/office/drawing/2014/chart" uri="{C3380CC4-5D6E-409C-BE32-E72D297353CC}">
              <c16:uniqueId val="{00000000-C098-4A42-A50E-4F01A2D4A071}"/>
            </c:ext>
          </c:extLst>
        </c:ser>
        <c:dLbls>
          <c:showLegendKey val="0"/>
          <c:showVal val="0"/>
          <c:showCatName val="0"/>
          <c:showSerName val="0"/>
          <c:showPercent val="0"/>
          <c:showBubbleSize val="0"/>
        </c:dLbls>
        <c:gapWidth val="40"/>
        <c:axId val="491273072"/>
        <c:axId val="491272680"/>
      </c:barChart>
      <c:valAx>
        <c:axId val="491272680"/>
        <c:scaling>
          <c:orientation val="minMax"/>
          <c:max val="1"/>
          <c:min val="0"/>
        </c:scaling>
        <c:delete val="1"/>
        <c:axPos val="b"/>
        <c:numFmt formatCode="0%" sourceLinked="1"/>
        <c:majorTickMark val="out"/>
        <c:minorTickMark val="none"/>
        <c:tickLblPos val="none"/>
        <c:crossAx val="491273072"/>
        <c:crosses val="max"/>
        <c:crossBetween val="between"/>
      </c:valAx>
      <c:catAx>
        <c:axId val="491273072"/>
        <c:scaling>
          <c:orientation val="maxMin"/>
        </c:scaling>
        <c:delete val="0"/>
        <c:axPos val="l"/>
        <c:numFmt formatCode="General" sourceLinked="1"/>
        <c:majorTickMark val="out"/>
        <c:minorTickMark val="none"/>
        <c:tickLblPos val="nextTo"/>
        <c:spPr>
          <a:ln>
            <a:noFill/>
          </a:ln>
        </c:spPr>
        <c:txPr>
          <a:bodyPr/>
          <a:lstStyle/>
          <a:p>
            <a:pPr>
              <a:defRPr sz="1200"/>
            </a:pPr>
            <a:endParaRPr lang="cs-CZ"/>
          </a:p>
        </c:txPr>
        <c:crossAx val="491272680"/>
        <c:crosses val="autoZero"/>
        <c:auto val="1"/>
        <c:lblAlgn val="ctr"/>
        <c:lblOffset val="100"/>
        <c:noMultiLvlLbl val="0"/>
      </c:cat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02549929603173E-2"/>
          <c:y val="3.1088082901554411E-2"/>
          <c:w val="0.93285478698440838"/>
          <c:h val="0.86503380378558015"/>
        </c:manualLayout>
      </c:layout>
      <c:barChart>
        <c:barDir val="col"/>
        <c:grouping val="stacked"/>
        <c:varyColors val="0"/>
        <c:ser>
          <c:idx val="0"/>
          <c:order val="0"/>
          <c:tx>
            <c:strRef>
              <c:f>bar_chart!$A$33</c:f>
              <c:strCache>
                <c:ptCount val="1"/>
                <c:pt idx="0">
                  <c:v>Definitely yes+Rather yes</c:v>
                </c:pt>
              </c:strCache>
            </c:strRef>
          </c:tx>
          <c:spPr>
            <a:solidFill>
              <a:schemeClr val="accent1">
                <a:lumMod val="75000"/>
              </a:schemeClr>
            </a:solidFill>
          </c:spPr>
          <c:invertIfNegative val="0"/>
          <c:dPt>
            <c:idx val="0"/>
            <c:invertIfNegative val="0"/>
            <c:bubble3D val="0"/>
            <c:extLst>
              <c:ext xmlns:c16="http://schemas.microsoft.com/office/drawing/2014/chart" uri="{C3380CC4-5D6E-409C-BE32-E72D297353CC}">
                <c16:uniqueId val="{00000007-FD30-4D49-B532-26465DCD7AB1}"/>
              </c:ext>
            </c:extLst>
          </c:dPt>
          <c:dPt>
            <c:idx val="1"/>
            <c:invertIfNegative val="0"/>
            <c:bubble3D val="0"/>
            <c:spPr>
              <a:solidFill>
                <a:schemeClr val="accent3">
                  <a:lumMod val="50000"/>
                </a:schemeClr>
              </a:solidFill>
            </c:spPr>
            <c:extLst>
              <c:ext xmlns:c16="http://schemas.microsoft.com/office/drawing/2014/chart" uri="{C3380CC4-5D6E-409C-BE32-E72D297353CC}">
                <c16:uniqueId val="{00000008-FD30-4D49-B532-26465DCD7AB1}"/>
              </c:ext>
            </c:extLst>
          </c:dPt>
          <c:dPt>
            <c:idx val="2"/>
            <c:invertIfNegative val="0"/>
            <c:bubble3D val="0"/>
            <c:spPr>
              <a:solidFill>
                <a:schemeClr val="accent4">
                  <a:lumMod val="75000"/>
                </a:schemeClr>
              </a:solidFill>
            </c:spPr>
            <c:extLst>
              <c:ext xmlns:c16="http://schemas.microsoft.com/office/drawing/2014/chart" uri="{C3380CC4-5D6E-409C-BE32-E72D297353CC}">
                <c16:uniqueId val="{00000009-FD30-4D49-B532-26465DCD7AB1}"/>
              </c:ext>
            </c:extLst>
          </c:dPt>
          <c:dPt>
            <c:idx val="3"/>
            <c:invertIfNegative val="0"/>
            <c:bubble3D val="0"/>
            <c:spPr>
              <a:solidFill>
                <a:schemeClr val="accent5"/>
              </a:solidFill>
            </c:spPr>
            <c:extLst>
              <c:ext xmlns:c16="http://schemas.microsoft.com/office/drawing/2014/chart" uri="{C3380CC4-5D6E-409C-BE32-E72D297353CC}">
                <c16:uniqueId val="{0000000A-FD30-4D49-B532-26465DCD7AB1}"/>
              </c:ext>
            </c:extLst>
          </c:dPt>
          <c:dPt>
            <c:idx val="4"/>
            <c:invertIfNegative val="0"/>
            <c:bubble3D val="0"/>
            <c:spPr>
              <a:solidFill>
                <a:schemeClr val="accent6">
                  <a:lumMod val="75000"/>
                </a:schemeClr>
              </a:solidFill>
            </c:spPr>
            <c:extLst>
              <c:ext xmlns:c16="http://schemas.microsoft.com/office/drawing/2014/chart" uri="{C3380CC4-5D6E-409C-BE32-E72D297353CC}">
                <c16:uniqueId val="{0000000B-FD30-4D49-B532-26465DCD7AB1}"/>
              </c:ext>
            </c:extLst>
          </c:dPt>
          <c:dPt>
            <c:idx val="5"/>
            <c:invertIfNegative val="0"/>
            <c:bubble3D val="0"/>
            <c:spPr>
              <a:solidFill>
                <a:srgbClr val="7030A0"/>
              </a:solidFill>
            </c:spPr>
            <c:extLst>
              <c:ext xmlns:c16="http://schemas.microsoft.com/office/drawing/2014/chart" uri="{C3380CC4-5D6E-409C-BE32-E72D297353CC}">
                <c16:uniqueId val="{0000000C-FD30-4D49-B532-26465DCD7AB1}"/>
              </c:ext>
            </c:extLst>
          </c:dPt>
          <c:dLbls>
            <c:dLbl>
              <c:idx val="0"/>
              <c:layout>
                <c:manualLayout>
                  <c:x val="1.8854283114133736E-3"/>
                  <c:y val="-4.7310285224077264E-2"/>
                </c:manualLayout>
              </c:layout>
              <c:numFmt formatCode="#,##0" sourceLinked="0"/>
              <c:spPr>
                <a:noFill/>
                <a:ln>
                  <a:noFill/>
                </a:ln>
                <a:effectLst/>
              </c:spPr>
              <c:txPr>
                <a:bodyPr/>
                <a:lstStyle/>
                <a:p>
                  <a:pPr>
                    <a:defRPr sz="1600">
                      <a:solidFill>
                        <a:schemeClr val="accent1"/>
                      </a:solidFill>
                    </a:defRPr>
                  </a:pPr>
                  <a:endParaRPr lang="cs-CZ"/>
                </a:p>
              </c:txPr>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D30-4D49-B532-26465DCD7AB1}"/>
                </c:ext>
              </c:extLst>
            </c:dLbl>
            <c:numFmt formatCode="#,##0" sourceLinked="0"/>
            <c:spPr>
              <a:noFill/>
              <a:ln>
                <a:noFill/>
              </a:ln>
              <a:effectLst/>
            </c:spPr>
            <c:txPr>
              <a:bodyPr/>
              <a:lstStyle/>
              <a:p>
                <a:pPr>
                  <a:defRPr sz="1600">
                    <a:solidFill>
                      <a:schemeClr val="bg1"/>
                    </a:solidFill>
                  </a:defRPr>
                </a:pPr>
                <a:endParaRPr lang="cs-CZ"/>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Lit>
              <c:ptCount val="6"/>
              <c:pt idx="0">
                <c:v>3</c:v>
              </c:pt>
              <c:pt idx="1">
                <c:v>4</c:v>
              </c:pt>
              <c:pt idx="2">
                <c:v>5</c:v>
              </c:pt>
              <c:pt idx="3">
                <c:v>6</c:v>
              </c:pt>
              <c:pt idx="4">
                <c:v>7</c:v>
              </c:pt>
              <c:pt idx="5">
                <c:v>8</c:v>
              </c:pt>
              <c:extLst>
                <c:ext xmlns:c15="http://schemas.microsoft.com/office/drawing/2012/chart" uri="{02D57815-91ED-43cb-92C2-25804820EDAC}">
                  <c15:autoCat val="1"/>
                </c:ext>
              </c:extLst>
            </c:strLit>
          </c:cat>
          <c:val>
            <c:numRef>
              <c:f>bar_chart!$B$33:$I$33</c:f>
              <c:numCache>
                <c:formatCode>#,##0</c:formatCode>
                <c:ptCount val="6"/>
                <c:pt idx="0">
                  <c:v>117791.81</c:v>
                </c:pt>
                <c:pt idx="1">
                  <c:v>2355683.9581497796</c:v>
                </c:pt>
                <c:pt idx="2">
                  <c:v>1180285.7745728642</c:v>
                </c:pt>
                <c:pt idx="3">
                  <c:v>416778.10526315786</c:v>
                </c:pt>
                <c:pt idx="4">
                  <c:v>649377.98067632841</c:v>
                </c:pt>
                <c:pt idx="5">
                  <c:v>831082.50561797759</c:v>
                </c:pt>
              </c:numCache>
            </c:numRef>
          </c:val>
          <c:extLst>
            <c:ext xmlns:c16="http://schemas.microsoft.com/office/drawing/2014/chart" uri="{C3380CC4-5D6E-409C-BE32-E72D297353CC}">
              <c16:uniqueId val="{00000000-24E0-4146-9CA8-4E29D810CE85}"/>
            </c:ext>
          </c:extLst>
        </c:ser>
        <c:ser>
          <c:idx val="1"/>
          <c:order val="1"/>
          <c:tx>
            <c:strRef>
              <c:f>bar_chart!$A$34</c:f>
              <c:strCache>
                <c:ptCount val="1"/>
                <c:pt idx="0">
                  <c:v>Rather not</c:v>
                </c:pt>
              </c:strCache>
            </c:strRef>
          </c:tx>
          <c:spPr>
            <a:solidFill>
              <a:schemeClr val="bg1">
                <a:lumMod val="85000"/>
              </a:schemeClr>
            </a:solidFill>
          </c:spPr>
          <c:invertIfNegative val="0"/>
          <c:dPt>
            <c:idx val="0"/>
            <c:invertIfNegative val="0"/>
            <c:bubble3D val="0"/>
            <c:extLst>
              <c:ext xmlns:c16="http://schemas.microsoft.com/office/drawing/2014/chart" uri="{C3380CC4-5D6E-409C-BE32-E72D297353CC}">
                <c16:uniqueId val="{00000011-34F1-4AB8-B21C-F3DFADD5733B}"/>
              </c:ext>
            </c:extLst>
          </c:dPt>
          <c:dPt>
            <c:idx val="1"/>
            <c:invertIfNegative val="0"/>
            <c:bubble3D val="0"/>
            <c:extLst>
              <c:ext xmlns:c16="http://schemas.microsoft.com/office/drawing/2014/chart" uri="{C3380CC4-5D6E-409C-BE32-E72D297353CC}">
                <c16:uniqueId val="{00000012-34F1-4AB8-B21C-F3DFADD5733B}"/>
              </c:ext>
            </c:extLst>
          </c:dPt>
          <c:dPt>
            <c:idx val="2"/>
            <c:invertIfNegative val="0"/>
            <c:bubble3D val="0"/>
            <c:extLst>
              <c:ext xmlns:c16="http://schemas.microsoft.com/office/drawing/2014/chart" uri="{C3380CC4-5D6E-409C-BE32-E72D297353CC}">
                <c16:uniqueId val="{00000013-34F1-4AB8-B21C-F3DFADD5733B}"/>
              </c:ext>
            </c:extLst>
          </c:dPt>
          <c:dPt>
            <c:idx val="3"/>
            <c:invertIfNegative val="0"/>
            <c:bubble3D val="0"/>
            <c:extLst>
              <c:ext xmlns:c16="http://schemas.microsoft.com/office/drawing/2014/chart" uri="{C3380CC4-5D6E-409C-BE32-E72D297353CC}">
                <c16:uniqueId val="{00000014-34F1-4AB8-B21C-F3DFADD5733B}"/>
              </c:ext>
            </c:extLst>
          </c:dPt>
          <c:dPt>
            <c:idx val="4"/>
            <c:invertIfNegative val="0"/>
            <c:bubble3D val="0"/>
            <c:extLst>
              <c:ext xmlns:c16="http://schemas.microsoft.com/office/drawing/2014/chart" uri="{C3380CC4-5D6E-409C-BE32-E72D297353CC}">
                <c16:uniqueId val="{00000015-34F1-4AB8-B21C-F3DFADD5733B}"/>
              </c:ext>
            </c:extLst>
          </c:dPt>
          <c:dPt>
            <c:idx val="5"/>
            <c:invertIfNegative val="0"/>
            <c:bubble3D val="0"/>
            <c:extLst>
              <c:ext xmlns:c16="http://schemas.microsoft.com/office/drawing/2014/chart" uri="{C3380CC4-5D6E-409C-BE32-E72D297353CC}">
                <c16:uniqueId val="{00000016-34F1-4AB8-B21C-F3DFADD5733B}"/>
              </c:ext>
            </c:extLst>
          </c:dPt>
          <c:cat>
            <c:strLit>
              <c:ptCount val="6"/>
              <c:pt idx="0">
                <c:v>3</c:v>
              </c:pt>
              <c:pt idx="1">
                <c:v>4</c:v>
              </c:pt>
              <c:pt idx="2">
                <c:v>5</c:v>
              </c:pt>
              <c:pt idx="3">
                <c:v>6</c:v>
              </c:pt>
              <c:pt idx="4">
                <c:v>7</c:v>
              </c:pt>
              <c:pt idx="5">
                <c:v>8</c:v>
              </c:pt>
              <c:extLst>
                <c:ext xmlns:c15="http://schemas.microsoft.com/office/drawing/2012/chart" uri="{02D57815-91ED-43cb-92C2-25804820EDAC}">
                  <c15:autoCat val="1"/>
                </c:ext>
              </c:extLst>
            </c:strLit>
          </c:cat>
          <c:val>
            <c:numRef>
              <c:f>bar_chart!$B$34:$I$34</c:f>
              <c:numCache>
                <c:formatCode>#,##0</c:formatCode>
                <c:ptCount val="6"/>
                <c:pt idx="0">
                  <c:v>367233.29000000004</c:v>
                </c:pt>
                <c:pt idx="1">
                  <c:v>590637.9603524229</c:v>
                </c:pt>
                <c:pt idx="2">
                  <c:v>153202.47236180905</c:v>
                </c:pt>
                <c:pt idx="3">
                  <c:v>273510.63157894736</c:v>
                </c:pt>
                <c:pt idx="4">
                  <c:v>455234.04830917879</c:v>
                </c:pt>
                <c:pt idx="5">
                  <c:v>272486.06741573033</c:v>
                </c:pt>
              </c:numCache>
            </c:numRef>
          </c:val>
          <c:extLst>
            <c:ext xmlns:c16="http://schemas.microsoft.com/office/drawing/2014/chart" uri="{C3380CC4-5D6E-409C-BE32-E72D297353CC}">
              <c16:uniqueId val="{0000000E-34F1-4AB8-B21C-F3DFADD5733B}"/>
            </c:ext>
          </c:extLst>
        </c:ser>
        <c:ser>
          <c:idx val="2"/>
          <c:order val="2"/>
          <c:tx>
            <c:strRef>
              <c:f>bar_chart!$A$35</c:f>
              <c:strCache>
                <c:ptCount val="1"/>
                <c:pt idx="0">
                  <c:v>Definitely not</c:v>
                </c:pt>
              </c:strCache>
            </c:strRef>
          </c:tx>
          <c:spPr>
            <a:solidFill>
              <a:schemeClr val="bg1">
                <a:lumMod val="85000"/>
              </a:schemeClr>
            </a:solidFill>
          </c:spPr>
          <c:invertIfNegative val="0"/>
          <c:cat>
            <c:strLit>
              <c:ptCount val="6"/>
              <c:pt idx="0">
                <c:v>3</c:v>
              </c:pt>
              <c:pt idx="1">
                <c:v>4</c:v>
              </c:pt>
              <c:pt idx="2">
                <c:v>5</c:v>
              </c:pt>
              <c:pt idx="3">
                <c:v>6</c:v>
              </c:pt>
              <c:pt idx="4">
                <c:v>7</c:v>
              </c:pt>
              <c:pt idx="5">
                <c:v>8</c:v>
              </c:pt>
              <c:extLst>
                <c:ext xmlns:c15="http://schemas.microsoft.com/office/drawing/2012/chart" uri="{02D57815-91ED-43cb-92C2-25804820EDAC}">
                  <c15:autoCat val="1"/>
                </c:ext>
              </c:extLst>
            </c:strLit>
          </c:cat>
          <c:val>
            <c:numRef>
              <c:f>bar_chart!$B$35:$I$35</c:f>
              <c:numCache>
                <c:formatCode>#,##0</c:formatCode>
                <c:ptCount val="6"/>
                <c:pt idx="0">
                  <c:v>207867.9</c:v>
                </c:pt>
                <c:pt idx="1">
                  <c:v>171697.08149779736</c:v>
                </c:pt>
                <c:pt idx="2">
                  <c:v>48746.24120603015</c:v>
                </c:pt>
                <c:pt idx="3">
                  <c:v>175828.26315789472</c:v>
                </c:pt>
                <c:pt idx="4">
                  <c:v>281173.9710144928</c:v>
                </c:pt>
                <c:pt idx="5">
                  <c:v>108994.42696629213</c:v>
                </c:pt>
              </c:numCache>
            </c:numRef>
          </c:val>
          <c:extLst>
            <c:ext xmlns:c16="http://schemas.microsoft.com/office/drawing/2014/chart" uri="{C3380CC4-5D6E-409C-BE32-E72D297353CC}">
              <c16:uniqueId val="{0000000F-34F1-4AB8-B21C-F3DFADD5733B}"/>
            </c:ext>
          </c:extLst>
        </c:ser>
        <c:dLbls>
          <c:showLegendKey val="0"/>
          <c:showVal val="0"/>
          <c:showCatName val="0"/>
          <c:showSerName val="0"/>
          <c:showPercent val="0"/>
          <c:showBubbleSize val="0"/>
        </c:dLbls>
        <c:gapWidth val="6"/>
        <c:overlap val="100"/>
        <c:axId val="582817488"/>
        <c:axId val="582826504"/>
      </c:barChart>
      <c:valAx>
        <c:axId val="582826504"/>
        <c:scaling>
          <c:orientation val="minMax"/>
          <c:max val="3200000"/>
          <c:min val="0"/>
        </c:scaling>
        <c:delete val="0"/>
        <c:axPos val="l"/>
        <c:numFmt formatCode="#,##0" sourceLinked="1"/>
        <c:majorTickMark val="out"/>
        <c:minorTickMark val="none"/>
        <c:tickLblPos val="nextTo"/>
        <c:crossAx val="582817488"/>
        <c:crosses val="autoZero"/>
        <c:crossBetween val="between"/>
      </c:valAx>
      <c:catAx>
        <c:axId val="582817488"/>
        <c:scaling>
          <c:orientation val="minMax"/>
        </c:scaling>
        <c:delete val="1"/>
        <c:axPos val="b"/>
        <c:numFmt formatCode="General" sourceLinked="1"/>
        <c:majorTickMark val="out"/>
        <c:minorTickMark val="none"/>
        <c:tickLblPos val="nextTo"/>
        <c:crossAx val="582826504"/>
        <c:crosses val="autoZero"/>
        <c:auto val="1"/>
        <c:lblAlgn val="ctr"/>
        <c:lblOffset val="100"/>
        <c:noMultiLvlLbl val="0"/>
      </c:cat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362614309790043"/>
          <c:y val="3.1087996716460238E-2"/>
          <c:w val="0.49071401750451166"/>
          <c:h val="0.94539729521319604"/>
        </c:manualLayout>
      </c:layout>
      <c:barChart>
        <c:barDir val="bar"/>
        <c:grouping val="clustered"/>
        <c:varyColors val="0"/>
        <c:ser>
          <c:idx val="0"/>
          <c:order val="0"/>
          <c:spPr>
            <a:solidFill>
              <a:schemeClr val="accent6"/>
            </a:solidFill>
          </c:spPr>
          <c:invertIfNegative val="0"/>
          <c:dLbls>
            <c:numFmt formatCode="0%;;" sourceLinked="0"/>
            <c:spPr>
              <a:noFill/>
              <a:ln>
                <a:noFill/>
              </a:ln>
              <a:effectLst/>
            </c:spPr>
            <c:txPr>
              <a:bodyPr/>
              <a:lstStyle/>
              <a:p>
                <a:pPr>
                  <a:defRPr sz="1400">
                    <a:solidFill>
                      <a:schemeClr val="accent6"/>
                    </a:solidFill>
                  </a:defRPr>
                </a:pPr>
                <a:endParaRPr lang="cs-CZ"/>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'$qq19_c1_B'!$A$4:$A$17</c:f>
              <c:strCache>
                <c:ptCount val="14"/>
                <c:pt idx="0">
                  <c:v>Prague</c:v>
                </c:pt>
                <c:pt idx="1">
                  <c:v>Central Bohemia</c:v>
                </c:pt>
                <c:pt idx="2">
                  <c:v>South Bohemia</c:v>
                </c:pt>
                <c:pt idx="3">
                  <c:v>Pilsen</c:v>
                </c:pt>
                <c:pt idx="4">
                  <c:v>Karlovy Vary</c:v>
                </c:pt>
                <c:pt idx="5">
                  <c:v>Ústí nad Labem</c:v>
                </c:pt>
                <c:pt idx="6">
                  <c:v>Liberec</c:v>
                </c:pt>
                <c:pt idx="7">
                  <c:v>Hradec Králové</c:v>
                </c:pt>
                <c:pt idx="8">
                  <c:v>Pardubice</c:v>
                </c:pt>
                <c:pt idx="9">
                  <c:v>Vysočina</c:v>
                </c:pt>
                <c:pt idx="10">
                  <c:v>South Moravia</c:v>
                </c:pt>
                <c:pt idx="11">
                  <c:v>Olomouc</c:v>
                </c:pt>
                <c:pt idx="12">
                  <c:v>Zlín</c:v>
                </c:pt>
                <c:pt idx="13">
                  <c:v>Moravia-Silesia</c:v>
                </c:pt>
              </c:strCache>
            </c:strRef>
          </c:cat>
          <c:val>
            <c:numRef>
              <c:f>'$qq19_c1_B'!$B$4:$B$17</c:f>
              <c:numCache>
                <c:formatCode>0%</c:formatCode>
                <c:ptCount val="14"/>
                <c:pt idx="0">
                  <c:v>0.12903225806451613</c:v>
                </c:pt>
                <c:pt idx="1">
                  <c:v>0.12903225806451613</c:v>
                </c:pt>
                <c:pt idx="2">
                  <c:v>5.9008654602675056E-2</c:v>
                </c:pt>
                <c:pt idx="3">
                  <c:v>5.5861526357199057E-2</c:v>
                </c:pt>
                <c:pt idx="4">
                  <c:v>2.7537372147915028E-2</c:v>
                </c:pt>
                <c:pt idx="5">
                  <c:v>7.3957513768686076E-2</c:v>
                </c:pt>
                <c:pt idx="6">
                  <c:v>4.0912667191188044E-2</c:v>
                </c:pt>
                <c:pt idx="7">
                  <c:v>5.271439811172305E-2</c:v>
                </c:pt>
                <c:pt idx="8">
                  <c:v>4.7206923682140051E-2</c:v>
                </c:pt>
                <c:pt idx="9">
                  <c:v>4.6420141620771044E-2</c:v>
                </c:pt>
                <c:pt idx="10">
                  <c:v>0.10857592446892211</c:v>
                </c:pt>
                <c:pt idx="11">
                  <c:v>5.7435090479937057E-2</c:v>
                </c:pt>
                <c:pt idx="12">
                  <c:v>5.5861526357199057E-2</c:v>
                </c:pt>
                <c:pt idx="13">
                  <c:v>0.11644374508261211</c:v>
                </c:pt>
              </c:numCache>
            </c:numRef>
          </c:val>
          <c:extLst>
            <c:ext xmlns:c16="http://schemas.microsoft.com/office/drawing/2014/chart" uri="{C3380CC4-5D6E-409C-BE32-E72D297353CC}">
              <c16:uniqueId val="{00000000-C098-4A42-A50E-4F01A2D4A071}"/>
            </c:ext>
          </c:extLst>
        </c:ser>
        <c:dLbls>
          <c:showLegendKey val="0"/>
          <c:showVal val="0"/>
          <c:showCatName val="0"/>
          <c:showSerName val="0"/>
          <c:showPercent val="0"/>
          <c:showBubbleSize val="0"/>
        </c:dLbls>
        <c:gapWidth val="40"/>
        <c:axId val="303540336"/>
        <c:axId val="491285224"/>
      </c:barChart>
      <c:valAx>
        <c:axId val="491285224"/>
        <c:scaling>
          <c:orientation val="minMax"/>
          <c:max val="1"/>
          <c:min val="0"/>
        </c:scaling>
        <c:delete val="1"/>
        <c:axPos val="b"/>
        <c:numFmt formatCode="0%" sourceLinked="1"/>
        <c:majorTickMark val="out"/>
        <c:minorTickMark val="none"/>
        <c:tickLblPos val="none"/>
        <c:crossAx val="303540336"/>
        <c:crosses val="max"/>
        <c:crossBetween val="between"/>
      </c:valAx>
      <c:catAx>
        <c:axId val="303540336"/>
        <c:scaling>
          <c:orientation val="maxMin"/>
        </c:scaling>
        <c:delete val="0"/>
        <c:axPos val="l"/>
        <c:numFmt formatCode="General" sourceLinked="1"/>
        <c:majorTickMark val="out"/>
        <c:minorTickMark val="none"/>
        <c:tickLblPos val="nextTo"/>
        <c:spPr>
          <a:ln>
            <a:noFill/>
          </a:ln>
        </c:spPr>
        <c:txPr>
          <a:bodyPr/>
          <a:lstStyle/>
          <a:p>
            <a:pPr>
              <a:defRPr sz="1200"/>
            </a:pPr>
            <a:endParaRPr lang="cs-CZ"/>
          </a:p>
        </c:txPr>
        <c:crossAx val="491285224"/>
        <c:crosses val="autoZero"/>
        <c:auto val="1"/>
        <c:lblAlgn val="ctr"/>
        <c:lblOffset val="100"/>
        <c:noMultiLvlLbl val="0"/>
      </c:cat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28732440607692"/>
          <c:y val="3.1087996716460238E-2"/>
          <c:w val="0.49618592775484294"/>
          <c:h val="0.94539729521319604"/>
        </c:manualLayout>
      </c:layout>
      <c:barChart>
        <c:barDir val="bar"/>
        <c:grouping val="clustered"/>
        <c:varyColors val="0"/>
        <c:ser>
          <c:idx val="0"/>
          <c:order val="0"/>
          <c:spPr>
            <a:solidFill>
              <a:schemeClr val="accent6"/>
            </a:solidFill>
          </c:spPr>
          <c:invertIfNegative val="0"/>
          <c:dPt>
            <c:idx val="8"/>
            <c:invertIfNegative val="0"/>
            <c:bubble3D val="0"/>
            <c:spPr>
              <a:solidFill>
                <a:schemeClr val="bg1">
                  <a:lumMod val="65000"/>
                </a:schemeClr>
              </a:solidFill>
            </c:spPr>
            <c:extLst>
              <c:ext xmlns:c16="http://schemas.microsoft.com/office/drawing/2014/chart" uri="{C3380CC4-5D6E-409C-BE32-E72D297353CC}">
                <c16:uniqueId val="{00000000-FD2D-4347-A299-CF77DB181194}"/>
              </c:ext>
            </c:extLst>
          </c:dPt>
          <c:dLbls>
            <c:dLbl>
              <c:idx val="8"/>
              <c:numFmt formatCode="0%;;" sourceLinked="0"/>
              <c:spPr>
                <a:noFill/>
                <a:ln>
                  <a:noFill/>
                </a:ln>
                <a:effectLst/>
              </c:spPr>
              <c:txPr>
                <a:bodyPr/>
                <a:lstStyle/>
                <a:p>
                  <a:pPr>
                    <a:defRPr sz="1400">
                      <a:solidFill>
                        <a:schemeClr val="bg1">
                          <a:lumMod val="50000"/>
                        </a:schemeClr>
                      </a:solidFill>
                    </a:defRPr>
                  </a:pPr>
                  <a:endParaRPr lang="cs-CZ"/>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2D-4347-A299-CF77DB181194}"/>
                </c:ext>
              </c:extLst>
            </c:dLbl>
            <c:numFmt formatCode="0%;;" sourceLinked="0"/>
            <c:spPr>
              <a:noFill/>
              <a:ln>
                <a:noFill/>
              </a:ln>
              <a:effectLst/>
            </c:spPr>
            <c:txPr>
              <a:bodyPr/>
              <a:lstStyle/>
              <a:p>
                <a:pPr>
                  <a:defRPr sz="1400">
                    <a:solidFill>
                      <a:schemeClr val="accent6"/>
                    </a:solidFill>
                  </a:defRPr>
                </a:pPr>
                <a:endParaRPr lang="cs-CZ"/>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'$qq19_c1_B'!$A$4:$A$12</c:f>
              <c:strCache>
                <c:ptCount val="9"/>
                <c:pt idx="0">
                  <c:v>Lower than 10 000 CZK</c:v>
                </c:pt>
                <c:pt idx="1">
                  <c:v>10 001 – 15 000 CZK</c:v>
                </c:pt>
                <c:pt idx="2">
                  <c:v>15 001 CZK – 20 000 CZK</c:v>
                </c:pt>
                <c:pt idx="3">
                  <c:v>20 001 CZK – 25 000 CZK</c:v>
                </c:pt>
                <c:pt idx="4">
                  <c:v>25 001 CZK – 30 000 CZK</c:v>
                </c:pt>
                <c:pt idx="5">
                  <c:v>30 001 CZK – 40 000 CZK</c:v>
                </c:pt>
                <c:pt idx="6">
                  <c:v>40 001 CZK – 50 000 CZK</c:v>
                </c:pt>
                <c:pt idx="7">
                  <c:v>More than 50 001 CZK</c:v>
                </c:pt>
                <c:pt idx="8">
                  <c:v>Refused to answer</c:v>
                </c:pt>
              </c:strCache>
            </c:strRef>
          </c:cat>
          <c:val>
            <c:numRef>
              <c:f>'$qq19_c1_B'!$B$4:$B$12</c:f>
              <c:numCache>
                <c:formatCode>0%</c:formatCode>
                <c:ptCount val="9"/>
                <c:pt idx="0">
                  <c:v>0.11644374508261211</c:v>
                </c:pt>
                <c:pt idx="1">
                  <c:v>0.2014162077104642</c:v>
                </c:pt>
                <c:pt idx="2">
                  <c:v>0.17781274586939419</c:v>
                </c:pt>
                <c:pt idx="3">
                  <c:v>0.14634146341463414</c:v>
                </c:pt>
                <c:pt idx="4">
                  <c:v>0.10700236034618411</c:v>
                </c:pt>
                <c:pt idx="5">
                  <c:v>7.4744295830055069E-2</c:v>
                </c:pt>
                <c:pt idx="6">
                  <c:v>2.5177025963808025E-2</c:v>
                </c:pt>
                <c:pt idx="7">
                  <c:v>1.0228166797797011E-2</c:v>
                </c:pt>
                <c:pt idx="8">
                  <c:v>0.14004720692368214</c:v>
                </c:pt>
              </c:numCache>
            </c:numRef>
          </c:val>
          <c:extLst>
            <c:ext xmlns:c16="http://schemas.microsoft.com/office/drawing/2014/chart" uri="{C3380CC4-5D6E-409C-BE32-E72D297353CC}">
              <c16:uniqueId val="{00000000-C098-4A42-A50E-4F01A2D4A071}"/>
            </c:ext>
          </c:extLst>
        </c:ser>
        <c:dLbls>
          <c:showLegendKey val="0"/>
          <c:showVal val="0"/>
          <c:showCatName val="0"/>
          <c:showSerName val="0"/>
          <c:showPercent val="0"/>
          <c:showBubbleSize val="0"/>
        </c:dLbls>
        <c:gapWidth val="40"/>
        <c:axId val="498265848"/>
        <c:axId val="498265064"/>
      </c:barChart>
      <c:valAx>
        <c:axId val="498265064"/>
        <c:scaling>
          <c:orientation val="minMax"/>
          <c:max val="1"/>
          <c:min val="0"/>
        </c:scaling>
        <c:delete val="1"/>
        <c:axPos val="b"/>
        <c:numFmt formatCode="0%" sourceLinked="1"/>
        <c:majorTickMark val="out"/>
        <c:minorTickMark val="none"/>
        <c:tickLblPos val="none"/>
        <c:crossAx val="498265848"/>
        <c:crosses val="max"/>
        <c:crossBetween val="between"/>
      </c:valAx>
      <c:catAx>
        <c:axId val="498265848"/>
        <c:scaling>
          <c:orientation val="maxMin"/>
        </c:scaling>
        <c:delete val="0"/>
        <c:axPos val="l"/>
        <c:numFmt formatCode="General" sourceLinked="1"/>
        <c:majorTickMark val="out"/>
        <c:minorTickMark val="none"/>
        <c:tickLblPos val="nextTo"/>
        <c:spPr>
          <a:ln>
            <a:noFill/>
          </a:ln>
        </c:spPr>
        <c:txPr>
          <a:bodyPr/>
          <a:lstStyle/>
          <a:p>
            <a:pPr>
              <a:defRPr sz="1200"/>
            </a:pPr>
            <a:endParaRPr lang="cs-CZ"/>
          </a:p>
        </c:txPr>
        <c:crossAx val="498265064"/>
        <c:crosses val="autoZero"/>
        <c:auto val="1"/>
        <c:lblAlgn val="ctr"/>
        <c:lblOffset val="100"/>
        <c:noMultiLvlLbl val="0"/>
      </c:cat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02549929603173E-2"/>
          <c:y val="3.1088082901554411E-2"/>
          <c:w val="0.93285478698440838"/>
          <c:h val="0.86503380378558015"/>
        </c:manualLayout>
      </c:layout>
      <c:barChart>
        <c:barDir val="col"/>
        <c:grouping val="stacked"/>
        <c:varyColors val="0"/>
        <c:ser>
          <c:idx val="0"/>
          <c:order val="0"/>
          <c:tx>
            <c:strRef>
              <c:f>bar_chart!$A$4</c:f>
              <c:strCache>
                <c:ptCount val="1"/>
                <c:pt idx="0">
                  <c:v>Young digital elite</c:v>
                </c:pt>
              </c:strCache>
            </c:strRef>
          </c:tx>
          <c:spPr>
            <a:solidFill>
              <a:srgbClr val="1964AA"/>
            </a:solidFill>
          </c:spPr>
          <c:invertIfNegative val="0"/>
          <c:dPt>
            <c:idx val="0"/>
            <c:invertIfNegative val="0"/>
            <c:bubble3D val="0"/>
            <c:spPr>
              <a:solidFill>
                <a:schemeClr val="bg2">
                  <a:lumMod val="10000"/>
                </a:schemeClr>
              </a:solidFill>
            </c:spPr>
            <c:extLst>
              <c:ext xmlns:c16="http://schemas.microsoft.com/office/drawing/2014/chart" uri="{C3380CC4-5D6E-409C-BE32-E72D297353CC}">
                <c16:uniqueId val="{0000000D-FD30-4D49-B532-26465DCD7AB1}"/>
              </c:ext>
            </c:extLst>
          </c:dPt>
          <c:dPt>
            <c:idx val="2"/>
            <c:invertIfNegative val="0"/>
            <c:bubble3D val="0"/>
            <c:spPr>
              <a:solidFill>
                <a:schemeClr val="accent1">
                  <a:lumMod val="50000"/>
                </a:schemeClr>
              </a:solidFill>
            </c:spPr>
            <c:extLst>
              <c:ext xmlns:c16="http://schemas.microsoft.com/office/drawing/2014/chart" uri="{C3380CC4-5D6E-409C-BE32-E72D297353CC}">
                <c16:uniqueId val="{00000007-FD30-4D49-B532-26465DCD7AB1}"/>
              </c:ext>
            </c:extLst>
          </c:dPt>
          <c:dPt>
            <c:idx val="3"/>
            <c:invertIfNegative val="0"/>
            <c:bubble3D val="0"/>
            <c:spPr>
              <a:solidFill>
                <a:schemeClr val="accent3">
                  <a:lumMod val="50000"/>
                </a:schemeClr>
              </a:solidFill>
            </c:spPr>
            <c:extLst>
              <c:ext xmlns:c16="http://schemas.microsoft.com/office/drawing/2014/chart" uri="{C3380CC4-5D6E-409C-BE32-E72D297353CC}">
                <c16:uniqueId val="{00000008-FD30-4D49-B532-26465DCD7AB1}"/>
              </c:ext>
            </c:extLst>
          </c:dPt>
          <c:dPt>
            <c:idx val="4"/>
            <c:invertIfNegative val="0"/>
            <c:bubble3D val="0"/>
            <c:spPr>
              <a:solidFill>
                <a:schemeClr val="accent4">
                  <a:lumMod val="50000"/>
                </a:schemeClr>
              </a:solidFill>
            </c:spPr>
            <c:extLst>
              <c:ext xmlns:c16="http://schemas.microsoft.com/office/drawing/2014/chart" uri="{C3380CC4-5D6E-409C-BE32-E72D297353CC}">
                <c16:uniqueId val="{00000009-FD30-4D49-B532-26465DCD7AB1}"/>
              </c:ext>
            </c:extLst>
          </c:dPt>
          <c:dPt>
            <c:idx val="5"/>
            <c:invertIfNegative val="0"/>
            <c:bubble3D val="0"/>
            <c:spPr>
              <a:solidFill>
                <a:schemeClr val="accent5">
                  <a:lumMod val="50000"/>
                </a:schemeClr>
              </a:solidFill>
            </c:spPr>
            <c:extLst>
              <c:ext xmlns:c16="http://schemas.microsoft.com/office/drawing/2014/chart" uri="{C3380CC4-5D6E-409C-BE32-E72D297353CC}">
                <c16:uniqueId val="{0000000A-FD30-4D49-B532-26465DCD7AB1}"/>
              </c:ext>
            </c:extLst>
          </c:dPt>
          <c:dPt>
            <c:idx val="6"/>
            <c:invertIfNegative val="0"/>
            <c:bubble3D val="0"/>
            <c:spPr>
              <a:solidFill>
                <a:schemeClr val="accent6">
                  <a:lumMod val="50000"/>
                </a:schemeClr>
              </a:solidFill>
            </c:spPr>
            <c:extLst>
              <c:ext xmlns:c16="http://schemas.microsoft.com/office/drawing/2014/chart" uri="{C3380CC4-5D6E-409C-BE32-E72D297353CC}">
                <c16:uniqueId val="{0000000B-FD30-4D49-B532-26465DCD7AB1}"/>
              </c:ext>
            </c:extLst>
          </c:dPt>
          <c:dPt>
            <c:idx val="7"/>
            <c:invertIfNegative val="0"/>
            <c:bubble3D val="0"/>
            <c:spPr>
              <a:solidFill>
                <a:srgbClr val="7030A0"/>
              </a:solidFill>
            </c:spPr>
            <c:extLst>
              <c:ext xmlns:c16="http://schemas.microsoft.com/office/drawing/2014/chart" uri="{C3380CC4-5D6E-409C-BE32-E72D297353CC}">
                <c16:uniqueId val="{0000000C-FD30-4D49-B532-26465DCD7AB1}"/>
              </c:ext>
            </c:extLst>
          </c:dPt>
          <c:dLbls>
            <c:dLbl>
              <c:idx val="2"/>
              <c:layout>
                <c:manualLayout>
                  <c:x val="2.8353400806241233E-3"/>
                  <c:y val="-2.3655142612038632E-2"/>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D30-4D49-B532-26465DCD7AB1}"/>
                </c:ext>
              </c:extLst>
            </c:dLbl>
            <c:dLbl>
              <c:idx val="5"/>
              <c:layout>
                <c:manualLayout>
                  <c:x val="0"/>
                  <c:y val="-1.6896530437170452E-2"/>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FD30-4D49-B532-26465DCD7AB1}"/>
                </c:ext>
              </c:extLst>
            </c:dLbl>
            <c:dLbl>
              <c:idx val="6"/>
              <c:numFmt formatCode="0%;;" sourceLinked="0"/>
              <c:spPr>
                <a:noFill/>
                <a:ln>
                  <a:noFill/>
                </a:ln>
                <a:effectLst/>
              </c:spPr>
              <c:txPr>
                <a:bodyPr wrap="square" lIns="38100" tIns="19050" rIns="38100" bIns="19050" anchor="ctr">
                  <a:noAutofit/>
                </a:bodyPr>
                <a:lstStyle/>
                <a:p>
                  <a:pPr>
                    <a:defRPr sz="1600">
                      <a:solidFill>
                        <a:schemeClr val="bg1"/>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D30-4D49-B532-26465DCD7AB1}"/>
                </c:ext>
              </c:extLst>
            </c:dLbl>
            <c:numFmt formatCode="0%;;" sourceLinked="0"/>
            <c:spPr>
              <a:noFill/>
              <a:ln>
                <a:noFill/>
              </a:ln>
              <a:effectLst/>
            </c:spPr>
            <c:txPr>
              <a:bodyPr/>
              <a:lstStyle/>
              <a:p>
                <a:pPr>
                  <a:defRPr sz="1600">
                    <a:solidFill>
                      <a:schemeClr val="bg1"/>
                    </a:solidFill>
                  </a:defRPr>
                </a:pPr>
                <a:endParaRPr lang="cs-CZ"/>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val>
            <c:numRef>
              <c:f>bar_chart!$B$4:$I$4</c:f>
              <c:numCache>
                <c:formatCode>General</c:formatCode>
                <c:ptCount val="8"/>
                <c:pt idx="0" formatCode="0%">
                  <c:v>5.271439811172305E-2</c:v>
                </c:pt>
                <c:pt idx="2" formatCode="0%">
                  <c:v>0.02</c:v>
                </c:pt>
                <c:pt idx="3" formatCode="0%">
                  <c:v>5.9471365638766517E-2</c:v>
                </c:pt>
                <c:pt idx="4" formatCode="0%">
                  <c:v>9.5477386934673364E-2</c:v>
                </c:pt>
                <c:pt idx="5" formatCode="0%">
                  <c:v>1.5037593984962405E-2</c:v>
                </c:pt>
                <c:pt idx="6" formatCode="0%">
                  <c:v>4.3478260869565216E-2</c:v>
                </c:pt>
                <c:pt idx="7" formatCode="0%">
                  <c:v>3.9325842696629212E-2</c:v>
                </c:pt>
              </c:numCache>
            </c:numRef>
          </c:val>
          <c:extLst>
            <c:ext xmlns:c16="http://schemas.microsoft.com/office/drawing/2014/chart" uri="{C3380CC4-5D6E-409C-BE32-E72D297353CC}">
              <c16:uniqueId val="{00000000-24E0-4146-9CA8-4E29D810CE85}"/>
            </c:ext>
          </c:extLst>
        </c:ser>
        <c:ser>
          <c:idx val="1"/>
          <c:order val="1"/>
          <c:tx>
            <c:strRef>
              <c:f>bar_chart!$A$5</c:f>
              <c:strCache>
                <c:ptCount val="1"/>
                <c:pt idx="0">
                  <c:v>Wealthy professionals</c:v>
                </c:pt>
              </c:strCache>
            </c:strRef>
          </c:tx>
          <c:invertIfNegative val="0"/>
          <c:dPt>
            <c:idx val="0"/>
            <c:invertIfNegative val="0"/>
            <c:bubble3D val="0"/>
            <c:spPr>
              <a:solidFill>
                <a:schemeClr val="bg2">
                  <a:lumMod val="25000"/>
                </a:schemeClr>
              </a:solidFill>
            </c:spPr>
            <c:extLst>
              <c:ext xmlns:c16="http://schemas.microsoft.com/office/drawing/2014/chart" uri="{C3380CC4-5D6E-409C-BE32-E72D297353CC}">
                <c16:uniqueId val="{00000014-E9D2-4441-9C9F-09B55699F667}"/>
              </c:ext>
            </c:extLst>
          </c:dPt>
          <c:dPt>
            <c:idx val="2"/>
            <c:invertIfNegative val="0"/>
            <c:bubble3D val="0"/>
            <c:spPr>
              <a:solidFill>
                <a:schemeClr val="accent1">
                  <a:lumMod val="75000"/>
                </a:schemeClr>
              </a:solidFill>
            </c:spPr>
            <c:extLst>
              <c:ext xmlns:c16="http://schemas.microsoft.com/office/drawing/2014/chart" uri="{C3380CC4-5D6E-409C-BE32-E72D297353CC}">
                <c16:uniqueId val="{00000012-E9D2-4441-9C9F-09B55699F667}"/>
              </c:ext>
            </c:extLst>
          </c:dPt>
          <c:dPt>
            <c:idx val="3"/>
            <c:invertIfNegative val="0"/>
            <c:bubble3D val="0"/>
            <c:spPr>
              <a:solidFill>
                <a:schemeClr val="accent3">
                  <a:lumMod val="75000"/>
                </a:schemeClr>
              </a:solidFill>
            </c:spPr>
            <c:extLst>
              <c:ext xmlns:c16="http://schemas.microsoft.com/office/drawing/2014/chart" uri="{C3380CC4-5D6E-409C-BE32-E72D297353CC}">
                <c16:uniqueId val="{00000010-E9D2-4441-9C9F-09B55699F667}"/>
              </c:ext>
            </c:extLst>
          </c:dPt>
          <c:dPt>
            <c:idx val="4"/>
            <c:invertIfNegative val="0"/>
            <c:bubble3D val="0"/>
            <c:spPr>
              <a:solidFill>
                <a:schemeClr val="accent4">
                  <a:lumMod val="75000"/>
                </a:schemeClr>
              </a:solidFill>
            </c:spPr>
            <c:extLst>
              <c:ext xmlns:c16="http://schemas.microsoft.com/office/drawing/2014/chart" uri="{C3380CC4-5D6E-409C-BE32-E72D297353CC}">
                <c16:uniqueId val="{00000016-E9D2-4441-9C9F-09B55699F667}"/>
              </c:ext>
            </c:extLst>
          </c:dPt>
          <c:dPt>
            <c:idx val="5"/>
            <c:invertIfNegative val="0"/>
            <c:bubble3D val="0"/>
            <c:spPr>
              <a:solidFill>
                <a:schemeClr val="accent5">
                  <a:lumMod val="75000"/>
                </a:schemeClr>
              </a:solidFill>
            </c:spPr>
            <c:extLst>
              <c:ext xmlns:c16="http://schemas.microsoft.com/office/drawing/2014/chart" uri="{C3380CC4-5D6E-409C-BE32-E72D297353CC}">
                <c16:uniqueId val="{00000018-E9D2-4441-9C9F-09B55699F667}"/>
              </c:ext>
            </c:extLst>
          </c:dPt>
          <c:dPt>
            <c:idx val="6"/>
            <c:invertIfNegative val="0"/>
            <c:bubble3D val="0"/>
            <c:spPr>
              <a:solidFill>
                <a:schemeClr val="accent6">
                  <a:lumMod val="75000"/>
                </a:schemeClr>
              </a:solidFill>
            </c:spPr>
            <c:extLst>
              <c:ext xmlns:c16="http://schemas.microsoft.com/office/drawing/2014/chart" uri="{C3380CC4-5D6E-409C-BE32-E72D297353CC}">
                <c16:uniqueId val="{0000001A-E9D2-4441-9C9F-09B55699F667}"/>
              </c:ext>
            </c:extLst>
          </c:dPt>
          <c:dPt>
            <c:idx val="7"/>
            <c:invertIfNegative val="0"/>
            <c:bubble3D val="0"/>
            <c:spPr>
              <a:solidFill>
                <a:srgbClr val="934BC9"/>
              </a:solidFill>
            </c:spPr>
            <c:extLst>
              <c:ext xmlns:c16="http://schemas.microsoft.com/office/drawing/2014/chart" uri="{C3380CC4-5D6E-409C-BE32-E72D297353CC}">
                <c16:uniqueId val="{0000001D-E9D2-4441-9C9F-09B55699F667}"/>
              </c:ext>
            </c:extLst>
          </c:dPt>
          <c:dLbls>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bar_chart!$B$5:$I$5</c:f>
              <c:numCache>
                <c:formatCode>General</c:formatCode>
                <c:ptCount val="8"/>
                <c:pt idx="0" formatCode="0%">
                  <c:v>0.20692368214004719</c:v>
                </c:pt>
                <c:pt idx="2" formatCode="0%">
                  <c:v>0.17</c:v>
                </c:pt>
                <c:pt idx="3" formatCode="0%">
                  <c:v>0.27312775330396477</c:v>
                </c:pt>
                <c:pt idx="4" formatCode="0%">
                  <c:v>0.28140703517587939</c:v>
                </c:pt>
                <c:pt idx="5" formatCode="0%">
                  <c:v>0.15037593984962405</c:v>
                </c:pt>
                <c:pt idx="6" formatCode="0%">
                  <c:v>8.6956521739130432E-2</c:v>
                </c:pt>
                <c:pt idx="7" formatCode="0%">
                  <c:v>0.15730337078651685</c:v>
                </c:pt>
              </c:numCache>
            </c:numRef>
          </c:val>
          <c:extLst>
            <c:ext xmlns:c16="http://schemas.microsoft.com/office/drawing/2014/chart" uri="{C3380CC4-5D6E-409C-BE32-E72D297353CC}">
              <c16:uniqueId val="{0000000E-E9D2-4441-9C9F-09B55699F667}"/>
            </c:ext>
          </c:extLst>
        </c:ser>
        <c:ser>
          <c:idx val="2"/>
          <c:order val="2"/>
          <c:tx>
            <c:strRef>
              <c:f>bar_chart!$A$6</c:f>
              <c:strCache>
                <c:ptCount val="1"/>
                <c:pt idx="0">
                  <c:v>Traditional middle class</c:v>
                </c:pt>
              </c:strCache>
            </c:strRef>
          </c:tx>
          <c:spPr>
            <a:solidFill>
              <a:schemeClr val="bg2">
                <a:lumMod val="50000"/>
              </a:schemeClr>
            </a:solidFill>
          </c:spPr>
          <c:invertIfNegative val="0"/>
          <c:dPt>
            <c:idx val="2"/>
            <c:invertIfNegative val="0"/>
            <c:bubble3D val="0"/>
            <c:spPr>
              <a:solidFill>
                <a:schemeClr val="accent1"/>
              </a:solidFill>
            </c:spPr>
            <c:extLst>
              <c:ext xmlns:c16="http://schemas.microsoft.com/office/drawing/2014/chart" uri="{C3380CC4-5D6E-409C-BE32-E72D297353CC}">
                <c16:uniqueId val="{00000013-E9D2-4441-9C9F-09B55699F667}"/>
              </c:ext>
            </c:extLst>
          </c:dPt>
          <c:dPt>
            <c:idx val="3"/>
            <c:invertIfNegative val="0"/>
            <c:bubble3D val="0"/>
            <c:spPr>
              <a:solidFill>
                <a:schemeClr val="accent3"/>
              </a:solidFill>
            </c:spPr>
            <c:extLst>
              <c:ext xmlns:c16="http://schemas.microsoft.com/office/drawing/2014/chart" uri="{C3380CC4-5D6E-409C-BE32-E72D297353CC}">
                <c16:uniqueId val="{00000011-E9D2-4441-9C9F-09B55699F667}"/>
              </c:ext>
            </c:extLst>
          </c:dPt>
          <c:dPt>
            <c:idx val="4"/>
            <c:invertIfNegative val="0"/>
            <c:bubble3D val="0"/>
            <c:spPr>
              <a:solidFill>
                <a:schemeClr val="accent4"/>
              </a:solidFill>
            </c:spPr>
            <c:extLst>
              <c:ext xmlns:c16="http://schemas.microsoft.com/office/drawing/2014/chart" uri="{C3380CC4-5D6E-409C-BE32-E72D297353CC}">
                <c16:uniqueId val="{00000017-E9D2-4441-9C9F-09B55699F667}"/>
              </c:ext>
            </c:extLst>
          </c:dPt>
          <c:dPt>
            <c:idx val="5"/>
            <c:invertIfNegative val="0"/>
            <c:bubble3D val="0"/>
            <c:spPr>
              <a:solidFill>
                <a:schemeClr val="accent5"/>
              </a:solidFill>
            </c:spPr>
            <c:extLst>
              <c:ext xmlns:c16="http://schemas.microsoft.com/office/drawing/2014/chart" uri="{C3380CC4-5D6E-409C-BE32-E72D297353CC}">
                <c16:uniqueId val="{00000019-E9D2-4441-9C9F-09B55699F667}"/>
              </c:ext>
            </c:extLst>
          </c:dPt>
          <c:dPt>
            <c:idx val="6"/>
            <c:invertIfNegative val="0"/>
            <c:bubble3D val="0"/>
            <c:spPr>
              <a:solidFill>
                <a:schemeClr val="accent6"/>
              </a:solidFill>
            </c:spPr>
            <c:extLst>
              <c:ext xmlns:c16="http://schemas.microsoft.com/office/drawing/2014/chart" uri="{C3380CC4-5D6E-409C-BE32-E72D297353CC}">
                <c16:uniqueId val="{0000001B-E9D2-4441-9C9F-09B55699F667}"/>
              </c:ext>
            </c:extLst>
          </c:dPt>
          <c:dPt>
            <c:idx val="7"/>
            <c:invertIfNegative val="0"/>
            <c:bubble3D val="0"/>
            <c:spPr>
              <a:solidFill>
                <a:srgbClr val="A365D1"/>
              </a:solidFill>
            </c:spPr>
            <c:extLst>
              <c:ext xmlns:c16="http://schemas.microsoft.com/office/drawing/2014/chart" uri="{C3380CC4-5D6E-409C-BE32-E72D297353CC}">
                <c16:uniqueId val="{0000001C-E9D2-4441-9C9F-09B55699F667}"/>
              </c:ext>
            </c:extLst>
          </c:dPt>
          <c:dLbls>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bar_chart!$B$6:$I$6</c:f>
              <c:numCache>
                <c:formatCode>General</c:formatCode>
                <c:ptCount val="8"/>
                <c:pt idx="0" formatCode="0%">
                  <c:v>0.17151848937844216</c:v>
                </c:pt>
                <c:pt idx="2" formatCode="0%">
                  <c:v>0.15</c:v>
                </c:pt>
                <c:pt idx="3" formatCode="0%">
                  <c:v>0.17841409691629956</c:v>
                </c:pt>
                <c:pt idx="4" formatCode="0%">
                  <c:v>0.20100502512562815</c:v>
                </c:pt>
                <c:pt idx="5" formatCode="0%">
                  <c:v>0.10526315789473684</c:v>
                </c:pt>
                <c:pt idx="6" formatCode="0%">
                  <c:v>0.16425120772946861</c:v>
                </c:pt>
                <c:pt idx="7" formatCode="0%">
                  <c:v>0.19101123595505617</c:v>
                </c:pt>
              </c:numCache>
            </c:numRef>
          </c:val>
          <c:extLst>
            <c:ext xmlns:c16="http://schemas.microsoft.com/office/drawing/2014/chart" uri="{C3380CC4-5D6E-409C-BE32-E72D297353CC}">
              <c16:uniqueId val="{0000000F-E9D2-4441-9C9F-09B55699F667}"/>
            </c:ext>
          </c:extLst>
        </c:ser>
        <c:ser>
          <c:idx val="3"/>
          <c:order val="3"/>
          <c:tx>
            <c:strRef>
              <c:f>bar_chart!$A$7</c:f>
              <c:strCache>
                <c:ptCount val="1"/>
                <c:pt idx="0">
                  <c:v>Skilled workers</c:v>
                </c:pt>
              </c:strCache>
            </c:strRef>
          </c:tx>
          <c:spPr>
            <a:solidFill>
              <a:schemeClr val="tx2">
                <a:lumMod val="60000"/>
                <a:lumOff val="40000"/>
              </a:schemeClr>
            </a:solidFill>
          </c:spPr>
          <c:invertIfNegative val="0"/>
          <c:dPt>
            <c:idx val="0"/>
            <c:invertIfNegative val="0"/>
            <c:bubble3D val="0"/>
            <c:spPr>
              <a:solidFill>
                <a:schemeClr val="bg2">
                  <a:lumMod val="75000"/>
                </a:schemeClr>
              </a:solidFill>
            </c:spPr>
            <c:extLst>
              <c:ext xmlns:c16="http://schemas.microsoft.com/office/drawing/2014/chart" uri="{C3380CC4-5D6E-409C-BE32-E72D297353CC}">
                <c16:uniqueId val="{00000005-E12B-4881-B9A6-814F452D35D5}"/>
              </c:ext>
            </c:extLst>
          </c:dPt>
          <c:dPt>
            <c:idx val="2"/>
            <c:invertIfNegative val="0"/>
            <c:bubble3D val="0"/>
            <c:spPr>
              <a:solidFill>
                <a:schemeClr val="accent2">
                  <a:lumMod val="60000"/>
                  <a:lumOff val="40000"/>
                </a:schemeClr>
              </a:solidFill>
            </c:spPr>
            <c:extLst>
              <c:ext xmlns:c16="http://schemas.microsoft.com/office/drawing/2014/chart" uri="{C3380CC4-5D6E-409C-BE32-E72D297353CC}">
                <c16:uniqueId val="{00000008-E12B-4881-B9A6-814F452D35D5}"/>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C-E12B-4881-B9A6-814F452D35D5}"/>
              </c:ext>
            </c:extLst>
          </c:dPt>
          <c:dPt>
            <c:idx val="4"/>
            <c:invertIfNegative val="0"/>
            <c:bubble3D val="0"/>
            <c:spPr>
              <a:solidFill>
                <a:schemeClr val="accent4">
                  <a:lumMod val="60000"/>
                  <a:lumOff val="40000"/>
                </a:schemeClr>
              </a:solidFill>
            </c:spPr>
            <c:extLst>
              <c:ext xmlns:c16="http://schemas.microsoft.com/office/drawing/2014/chart" uri="{C3380CC4-5D6E-409C-BE32-E72D297353CC}">
                <c16:uniqueId val="{00000010-E12B-4881-B9A6-814F452D35D5}"/>
              </c:ext>
            </c:extLst>
          </c:dPt>
          <c:dPt>
            <c:idx val="5"/>
            <c:invertIfNegative val="0"/>
            <c:bubble3D val="0"/>
            <c:spPr>
              <a:solidFill>
                <a:schemeClr val="accent5">
                  <a:lumMod val="60000"/>
                  <a:lumOff val="40000"/>
                </a:schemeClr>
              </a:solidFill>
            </c:spPr>
            <c:extLst>
              <c:ext xmlns:c16="http://schemas.microsoft.com/office/drawing/2014/chart" uri="{C3380CC4-5D6E-409C-BE32-E72D297353CC}">
                <c16:uniqueId val="{00000014-E12B-4881-B9A6-814F452D35D5}"/>
              </c:ext>
            </c:extLst>
          </c:dPt>
          <c:dPt>
            <c:idx val="6"/>
            <c:invertIfNegative val="0"/>
            <c:bubble3D val="0"/>
            <c:spPr>
              <a:solidFill>
                <a:schemeClr val="accent6">
                  <a:lumMod val="60000"/>
                  <a:lumOff val="40000"/>
                </a:schemeClr>
              </a:solidFill>
            </c:spPr>
            <c:extLst>
              <c:ext xmlns:c16="http://schemas.microsoft.com/office/drawing/2014/chart" uri="{C3380CC4-5D6E-409C-BE32-E72D297353CC}">
                <c16:uniqueId val="{00000018-E12B-4881-B9A6-814F452D35D5}"/>
              </c:ext>
            </c:extLst>
          </c:dPt>
          <c:dPt>
            <c:idx val="7"/>
            <c:invertIfNegative val="0"/>
            <c:bubble3D val="0"/>
            <c:spPr>
              <a:solidFill>
                <a:srgbClr val="B381D9"/>
              </a:solidFill>
            </c:spPr>
            <c:extLst>
              <c:ext xmlns:c16="http://schemas.microsoft.com/office/drawing/2014/chart" uri="{C3380CC4-5D6E-409C-BE32-E72D297353CC}">
                <c16:uniqueId val="{0000001C-E12B-4881-B9A6-814F452D35D5}"/>
              </c:ext>
            </c:extLst>
          </c:dPt>
          <c:dLbls>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bar_chart!$B$7:$I$7</c:f>
              <c:numCache>
                <c:formatCode>General</c:formatCode>
                <c:ptCount val="8"/>
                <c:pt idx="0" formatCode="0%">
                  <c:v>7.8678206136900075E-2</c:v>
                </c:pt>
                <c:pt idx="2" formatCode="0%">
                  <c:v>0.06</c:v>
                </c:pt>
                <c:pt idx="3" formatCode="0%">
                  <c:v>6.6079295154185022E-2</c:v>
                </c:pt>
                <c:pt idx="4" formatCode="0%">
                  <c:v>8.0402010050251257E-2</c:v>
                </c:pt>
                <c:pt idx="5" formatCode="0%">
                  <c:v>0.12030075187969924</c:v>
                </c:pt>
                <c:pt idx="6" formatCode="0%">
                  <c:v>8.6956521739130432E-2</c:v>
                </c:pt>
                <c:pt idx="7" formatCode="0%">
                  <c:v>7.3033707865168537E-2</c:v>
                </c:pt>
              </c:numCache>
            </c:numRef>
          </c:val>
          <c:extLst>
            <c:ext xmlns:c16="http://schemas.microsoft.com/office/drawing/2014/chart" uri="{C3380CC4-5D6E-409C-BE32-E72D297353CC}">
              <c16:uniqueId val="{00000000-E12B-4881-B9A6-814F452D35D5}"/>
            </c:ext>
          </c:extLst>
        </c:ser>
        <c:ser>
          <c:idx val="4"/>
          <c:order val="4"/>
          <c:tx>
            <c:strRef>
              <c:f>bar_chart!$A$8</c:f>
              <c:strCache>
                <c:ptCount val="1"/>
                <c:pt idx="0">
                  <c:v>Urban poor</c:v>
                </c:pt>
              </c:strCache>
            </c:strRef>
          </c:tx>
          <c:spPr>
            <a:solidFill>
              <a:schemeClr val="tx2">
                <a:lumMod val="20000"/>
                <a:lumOff val="80000"/>
              </a:schemeClr>
            </a:solidFill>
          </c:spPr>
          <c:invertIfNegative val="0"/>
          <c:dPt>
            <c:idx val="0"/>
            <c:invertIfNegative val="0"/>
            <c:bubble3D val="0"/>
            <c:spPr>
              <a:solidFill>
                <a:schemeClr val="bg2">
                  <a:lumMod val="90000"/>
                </a:schemeClr>
              </a:solidFill>
            </c:spPr>
            <c:extLst>
              <c:ext xmlns:c16="http://schemas.microsoft.com/office/drawing/2014/chart" uri="{C3380CC4-5D6E-409C-BE32-E72D297353CC}">
                <c16:uniqueId val="{00000006-E12B-4881-B9A6-814F452D35D5}"/>
              </c:ext>
            </c:extLst>
          </c:dPt>
          <c:dPt>
            <c:idx val="2"/>
            <c:invertIfNegative val="0"/>
            <c:bubble3D val="0"/>
            <c:spPr>
              <a:solidFill>
                <a:schemeClr val="accent2">
                  <a:lumMod val="40000"/>
                  <a:lumOff val="60000"/>
                </a:schemeClr>
              </a:solidFill>
            </c:spPr>
            <c:extLst>
              <c:ext xmlns:c16="http://schemas.microsoft.com/office/drawing/2014/chart" uri="{C3380CC4-5D6E-409C-BE32-E72D297353CC}">
                <c16:uniqueId val="{00000009-E12B-4881-B9A6-814F452D35D5}"/>
              </c:ext>
            </c:extLst>
          </c:dPt>
          <c:dPt>
            <c:idx val="3"/>
            <c:invertIfNegative val="0"/>
            <c:bubble3D val="0"/>
            <c:spPr>
              <a:solidFill>
                <a:schemeClr val="accent3">
                  <a:lumMod val="40000"/>
                  <a:lumOff val="60000"/>
                </a:schemeClr>
              </a:solidFill>
            </c:spPr>
            <c:extLst>
              <c:ext xmlns:c16="http://schemas.microsoft.com/office/drawing/2014/chart" uri="{C3380CC4-5D6E-409C-BE32-E72D297353CC}">
                <c16:uniqueId val="{0000000D-E12B-4881-B9A6-814F452D35D5}"/>
              </c:ext>
            </c:extLst>
          </c:dPt>
          <c:dPt>
            <c:idx val="4"/>
            <c:invertIfNegative val="0"/>
            <c:bubble3D val="0"/>
            <c:spPr>
              <a:solidFill>
                <a:schemeClr val="accent4">
                  <a:lumMod val="40000"/>
                  <a:lumOff val="60000"/>
                </a:schemeClr>
              </a:solidFill>
            </c:spPr>
            <c:extLst>
              <c:ext xmlns:c16="http://schemas.microsoft.com/office/drawing/2014/chart" uri="{C3380CC4-5D6E-409C-BE32-E72D297353CC}">
                <c16:uniqueId val="{00000011-E12B-4881-B9A6-814F452D35D5}"/>
              </c:ext>
            </c:extLst>
          </c:dPt>
          <c:dPt>
            <c:idx val="5"/>
            <c:invertIfNegative val="0"/>
            <c:bubble3D val="0"/>
            <c:spPr>
              <a:solidFill>
                <a:schemeClr val="accent5">
                  <a:lumMod val="40000"/>
                  <a:lumOff val="60000"/>
                </a:schemeClr>
              </a:solidFill>
            </c:spPr>
            <c:extLst>
              <c:ext xmlns:c16="http://schemas.microsoft.com/office/drawing/2014/chart" uri="{C3380CC4-5D6E-409C-BE32-E72D297353CC}">
                <c16:uniqueId val="{00000015-E12B-4881-B9A6-814F452D35D5}"/>
              </c:ext>
            </c:extLst>
          </c:dPt>
          <c:dPt>
            <c:idx val="6"/>
            <c:invertIfNegative val="0"/>
            <c:bubble3D val="0"/>
            <c:spPr>
              <a:solidFill>
                <a:schemeClr val="accent6">
                  <a:lumMod val="40000"/>
                  <a:lumOff val="60000"/>
                </a:schemeClr>
              </a:solidFill>
            </c:spPr>
            <c:extLst>
              <c:ext xmlns:c16="http://schemas.microsoft.com/office/drawing/2014/chart" uri="{C3380CC4-5D6E-409C-BE32-E72D297353CC}">
                <c16:uniqueId val="{00000019-E12B-4881-B9A6-814F452D35D5}"/>
              </c:ext>
            </c:extLst>
          </c:dPt>
          <c:dPt>
            <c:idx val="7"/>
            <c:invertIfNegative val="0"/>
            <c:bubble3D val="0"/>
            <c:spPr>
              <a:solidFill>
                <a:srgbClr val="C9A6E4"/>
              </a:solidFill>
            </c:spPr>
            <c:extLst>
              <c:ext xmlns:c16="http://schemas.microsoft.com/office/drawing/2014/chart" uri="{C3380CC4-5D6E-409C-BE32-E72D297353CC}">
                <c16:uniqueId val="{0000001D-E12B-4881-B9A6-814F452D35D5}"/>
              </c:ext>
            </c:extLst>
          </c:dPt>
          <c:dLbls>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bar_chart!$B$8:$I$8</c:f>
              <c:numCache>
                <c:formatCode>General</c:formatCode>
                <c:ptCount val="8"/>
                <c:pt idx="0" formatCode="0%">
                  <c:v>0.13296616837136113</c:v>
                </c:pt>
                <c:pt idx="2" formatCode="0%">
                  <c:v>0.17</c:v>
                </c:pt>
                <c:pt idx="3" formatCode="0%">
                  <c:v>0.13215859030837004</c:v>
                </c:pt>
                <c:pt idx="4" formatCode="0%">
                  <c:v>0.16080402010050251</c:v>
                </c:pt>
                <c:pt idx="5" formatCode="0%">
                  <c:v>0.10526315789473684</c:v>
                </c:pt>
                <c:pt idx="6" formatCode="0%">
                  <c:v>0.13043478260869565</c:v>
                </c:pt>
                <c:pt idx="7" formatCode="0%">
                  <c:v>0.11235955056179775</c:v>
                </c:pt>
              </c:numCache>
            </c:numRef>
          </c:val>
          <c:extLst>
            <c:ext xmlns:c16="http://schemas.microsoft.com/office/drawing/2014/chart" uri="{C3380CC4-5D6E-409C-BE32-E72D297353CC}">
              <c16:uniqueId val="{00000001-E12B-4881-B9A6-814F452D35D5}"/>
            </c:ext>
          </c:extLst>
        </c:ser>
        <c:ser>
          <c:idx val="5"/>
          <c:order val="5"/>
          <c:tx>
            <c:strRef>
              <c:f>bar_chart!$A$9</c:f>
              <c:strCache>
                <c:ptCount val="1"/>
                <c:pt idx="0">
                  <c:v>Working class</c:v>
                </c:pt>
              </c:strCache>
            </c:strRef>
          </c:tx>
          <c:invertIfNegative val="0"/>
          <c:dPt>
            <c:idx val="0"/>
            <c:invertIfNegative val="0"/>
            <c:bubble3D val="0"/>
            <c:spPr>
              <a:solidFill>
                <a:schemeClr val="bg2"/>
              </a:solidFill>
            </c:spPr>
            <c:extLst>
              <c:ext xmlns:c16="http://schemas.microsoft.com/office/drawing/2014/chart" uri="{C3380CC4-5D6E-409C-BE32-E72D297353CC}">
                <c16:uniqueId val="{00000007-E12B-4881-B9A6-814F452D35D5}"/>
              </c:ext>
            </c:extLst>
          </c:dPt>
          <c:dPt>
            <c:idx val="2"/>
            <c:invertIfNegative val="0"/>
            <c:bubble3D val="0"/>
            <c:spPr>
              <a:solidFill>
                <a:schemeClr val="accent2">
                  <a:lumMod val="20000"/>
                  <a:lumOff val="80000"/>
                </a:schemeClr>
              </a:solidFill>
            </c:spPr>
            <c:extLst>
              <c:ext xmlns:c16="http://schemas.microsoft.com/office/drawing/2014/chart" uri="{C3380CC4-5D6E-409C-BE32-E72D297353CC}">
                <c16:uniqueId val="{0000000A-E12B-4881-B9A6-814F452D35D5}"/>
              </c:ext>
            </c:extLst>
          </c:dPt>
          <c:dPt>
            <c:idx val="3"/>
            <c:invertIfNegative val="0"/>
            <c:bubble3D val="0"/>
            <c:spPr>
              <a:solidFill>
                <a:schemeClr val="accent3">
                  <a:lumMod val="20000"/>
                  <a:lumOff val="80000"/>
                </a:schemeClr>
              </a:solidFill>
            </c:spPr>
            <c:extLst>
              <c:ext xmlns:c16="http://schemas.microsoft.com/office/drawing/2014/chart" uri="{C3380CC4-5D6E-409C-BE32-E72D297353CC}">
                <c16:uniqueId val="{0000000E-E12B-4881-B9A6-814F452D35D5}"/>
              </c:ext>
            </c:extLst>
          </c:dPt>
          <c:dPt>
            <c:idx val="4"/>
            <c:invertIfNegative val="0"/>
            <c:bubble3D val="0"/>
            <c:spPr>
              <a:solidFill>
                <a:schemeClr val="accent4">
                  <a:lumMod val="20000"/>
                  <a:lumOff val="80000"/>
                </a:schemeClr>
              </a:solidFill>
            </c:spPr>
            <c:extLst>
              <c:ext xmlns:c16="http://schemas.microsoft.com/office/drawing/2014/chart" uri="{C3380CC4-5D6E-409C-BE32-E72D297353CC}">
                <c16:uniqueId val="{00000012-E12B-4881-B9A6-814F452D35D5}"/>
              </c:ext>
            </c:extLst>
          </c:dPt>
          <c:dPt>
            <c:idx val="5"/>
            <c:invertIfNegative val="0"/>
            <c:bubble3D val="0"/>
            <c:spPr>
              <a:solidFill>
                <a:schemeClr val="accent5">
                  <a:lumMod val="20000"/>
                  <a:lumOff val="80000"/>
                </a:schemeClr>
              </a:solidFill>
            </c:spPr>
            <c:extLst>
              <c:ext xmlns:c16="http://schemas.microsoft.com/office/drawing/2014/chart" uri="{C3380CC4-5D6E-409C-BE32-E72D297353CC}">
                <c16:uniqueId val="{00000016-E12B-4881-B9A6-814F452D35D5}"/>
              </c:ext>
            </c:extLst>
          </c:dPt>
          <c:dPt>
            <c:idx val="6"/>
            <c:invertIfNegative val="0"/>
            <c:bubble3D val="0"/>
            <c:spPr>
              <a:solidFill>
                <a:schemeClr val="accent6">
                  <a:lumMod val="20000"/>
                  <a:lumOff val="80000"/>
                </a:schemeClr>
              </a:solidFill>
            </c:spPr>
            <c:extLst>
              <c:ext xmlns:c16="http://schemas.microsoft.com/office/drawing/2014/chart" uri="{C3380CC4-5D6E-409C-BE32-E72D297353CC}">
                <c16:uniqueId val="{0000001A-E12B-4881-B9A6-814F452D35D5}"/>
              </c:ext>
            </c:extLst>
          </c:dPt>
          <c:dPt>
            <c:idx val="7"/>
            <c:invertIfNegative val="0"/>
            <c:bubble3D val="0"/>
            <c:spPr>
              <a:solidFill>
                <a:srgbClr val="D8BFEB"/>
              </a:solidFill>
            </c:spPr>
            <c:extLst>
              <c:ext xmlns:c16="http://schemas.microsoft.com/office/drawing/2014/chart" uri="{C3380CC4-5D6E-409C-BE32-E72D297353CC}">
                <c16:uniqueId val="{0000001E-E12B-4881-B9A6-814F452D35D5}"/>
              </c:ext>
            </c:extLst>
          </c:dPt>
          <c:dLbls>
            <c:dLbl>
              <c:idx val="2"/>
              <c:spPr>
                <a:noFill/>
                <a:ln>
                  <a:noFill/>
                </a:ln>
                <a:effectLst/>
              </c:spPr>
              <c:txPr>
                <a:bodyPr wrap="square" lIns="38100" tIns="19050" rIns="38100" bIns="19050" anchor="ctr">
                  <a:spAutoFit/>
                </a:bodyPr>
                <a:lstStyle/>
                <a:p>
                  <a:pPr>
                    <a:defRPr sz="1600">
                      <a:solidFill>
                        <a:schemeClr val="accent1">
                          <a:lumMod val="50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A-E12B-4881-B9A6-814F452D35D5}"/>
                </c:ext>
              </c:extLst>
            </c:dLbl>
            <c:dLbl>
              <c:idx val="3"/>
              <c:spPr>
                <a:noFill/>
                <a:ln>
                  <a:noFill/>
                </a:ln>
                <a:effectLst/>
              </c:spPr>
              <c:txPr>
                <a:bodyPr wrap="square" lIns="38100" tIns="19050" rIns="38100" bIns="19050" anchor="ctr">
                  <a:spAutoFit/>
                </a:bodyPr>
                <a:lstStyle/>
                <a:p>
                  <a:pPr>
                    <a:defRPr sz="1600">
                      <a:solidFill>
                        <a:schemeClr val="accent3">
                          <a:lumMod val="50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E-E12B-4881-B9A6-814F452D35D5}"/>
                </c:ext>
              </c:extLst>
            </c:dLbl>
            <c:dLbl>
              <c:idx val="4"/>
              <c:spPr>
                <a:noFill/>
                <a:ln>
                  <a:noFill/>
                </a:ln>
                <a:effectLst/>
              </c:spPr>
              <c:txPr>
                <a:bodyPr wrap="square" lIns="38100" tIns="19050" rIns="38100" bIns="19050" anchor="ctr">
                  <a:spAutoFit/>
                </a:bodyPr>
                <a:lstStyle/>
                <a:p>
                  <a:pPr>
                    <a:defRPr sz="1600">
                      <a:solidFill>
                        <a:schemeClr val="accent4">
                          <a:lumMod val="50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12-E12B-4881-B9A6-814F452D35D5}"/>
                </c:ext>
              </c:extLst>
            </c:dLbl>
            <c:dLbl>
              <c:idx val="5"/>
              <c:spPr>
                <a:noFill/>
                <a:ln>
                  <a:noFill/>
                </a:ln>
                <a:effectLst/>
              </c:spPr>
              <c:txPr>
                <a:bodyPr wrap="square" lIns="38100" tIns="19050" rIns="38100" bIns="19050" anchor="ctr">
                  <a:spAutoFit/>
                </a:bodyPr>
                <a:lstStyle/>
                <a:p>
                  <a:pPr>
                    <a:defRPr sz="1600">
                      <a:solidFill>
                        <a:schemeClr val="accent5">
                          <a:lumMod val="50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16-E12B-4881-B9A6-814F452D35D5}"/>
                </c:ext>
              </c:extLst>
            </c:dLbl>
            <c:dLbl>
              <c:idx val="6"/>
              <c:spPr>
                <a:noFill/>
                <a:ln>
                  <a:noFill/>
                </a:ln>
                <a:effectLst/>
              </c:spPr>
              <c:txPr>
                <a:bodyPr wrap="square" lIns="38100" tIns="19050" rIns="38100" bIns="19050" anchor="ctr">
                  <a:spAutoFit/>
                </a:bodyPr>
                <a:lstStyle/>
                <a:p>
                  <a:pPr>
                    <a:defRPr sz="1600">
                      <a:solidFill>
                        <a:schemeClr val="accent6">
                          <a:lumMod val="50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1A-E12B-4881-B9A6-814F452D35D5}"/>
                </c:ext>
              </c:extLst>
            </c:dLbl>
            <c:dLbl>
              <c:idx val="7"/>
              <c:spPr>
                <a:noFill/>
                <a:ln>
                  <a:noFill/>
                </a:ln>
                <a:effectLst/>
              </c:spPr>
              <c:txPr>
                <a:bodyPr wrap="square" lIns="38100" tIns="19050" rIns="38100" bIns="19050" anchor="ctr">
                  <a:spAutoFit/>
                </a:bodyPr>
                <a:lstStyle/>
                <a:p>
                  <a:pPr>
                    <a:defRPr sz="1600">
                      <a:solidFill>
                        <a:srgbClr val="7030A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1E-E12B-4881-B9A6-814F452D35D5}"/>
                </c:ext>
              </c:extLst>
            </c:dLbl>
            <c:spPr>
              <a:noFill/>
              <a:ln>
                <a:noFill/>
              </a:ln>
              <a:effectLst/>
            </c:spPr>
            <c:txPr>
              <a:bodyPr wrap="square" lIns="38100" tIns="19050" rIns="38100" bIns="19050" anchor="ctr">
                <a:spAutoFit/>
              </a:bodyPr>
              <a:lstStyle/>
              <a:p>
                <a:pPr>
                  <a:defRPr sz="16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bar_chart!$B$9:$I$9</c:f>
              <c:numCache>
                <c:formatCode>General</c:formatCode>
                <c:ptCount val="8"/>
                <c:pt idx="0" formatCode="0%">
                  <c:v>0.19600000000000001</c:v>
                </c:pt>
                <c:pt idx="2" formatCode="0%">
                  <c:v>0.23</c:v>
                </c:pt>
                <c:pt idx="3" formatCode="0%">
                  <c:v>0.15859030837004406</c:v>
                </c:pt>
                <c:pt idx="4" formatCode="0%">
                  <c:v>0.1407035175879397</c:v>
                </c:pt>
                <c:pt idx="5" formatCode="0%">
                  <c:v>0.20300751879699247</c:v>
                </c:pt>
                <c:pt idx="6" formatCode="0%">
                  <c:v>0.23671497584541062</c:v>
                </c:pt>
                <c:pt idx="7" formatCode="0%">
                  <c:v>0.2696629213483146</c:v>
                </c:pt>
              </c:numCache>
            </c:numRef>
          </c:val>
          <c:extLst>
            <c:ext xmlns:c16="http://schemas.microsoft.com/office/drawing/2014/chart" uri="{C3380CC4-5D6E-409C-BE32-E72D297353CC}">
              <c16:uniqueId val="{00000002-E12B-4881-B9A6-814F452D35D5}"/>
            </c:ext>
          </c:extLst>
        </c:ser>
        <c:ser>
          <c:idx val="6"/>
          <c:order val="6"/>
          <c:tx>
            <c:strRef>
              <c:f>bar_chart!$A$10</c:f>
              <c:strCache>
                <c:ptCount val="1"/>
                <c:pt idx="0">
                  <c:v>Low class</c:v>
                </c:pt>
              </c:strCache>
            </c:strRef>
          </c:tx>
          <c:invertIfNegative val="0"/>
          <c:dPt>
            <c:idx val="0"/>
            <c:invertIfNegative val="0"/>
            <c:bubble3D val="0"/>
            <c:spPr>
              <a:solidFill>
                <a:schemeClr val="bg1">
                  <a:lumMod val="95000"/>
                </a:schemeClr>
              </a:solidFill>
            </c:spPr>
            <c:extLst>
              <c:ext xmlns:c16="http://schemas.microsoft.com/office/drawing/2014/chart" uri="{C3380CC4-5D6E-409C-BE32-E72D297353CC}">
                <c16:uniqueId val="{00000004-E12B-4881-B9A6-814F452D35D5}"/>
              </c:ext>
            </c:extLst>
          </c:dPt>
          <c:dPt>
            <c:idx val="2"/>
            <c:invertIfNegative val="0"/>
            <c:bubble3D val="0"/>
            <c:spPr>
              <a:solidFill>
                <a:srgbClr val="E7F9EF"/>
              </a:solidFill>
            </c:spPr>
            <c:extLst>
              <c:ext xmlns:c16="http://schemas.microsoft.com/office/drawing/2014/chart" uri="{C3380CC4-5D6E-409C-BE32-E72D297353CC}">
                <c16:uniqueId val="{0000000B-E12B-4881-B9A6-814F452D35D5}"/>
              </c:ext>
            </c:extLst>
          </c:dPt>
          <c:dPt>
            <c:idx val="3"/>
            <c:invertIfNegative val="0"/>
            <c:bubble3D val="0"/>
            <c:spPr>
              <a:solidFill>
                <a:srgbClr val="FCFADC"/>
              </a:solidFill>
            </c:spPr>
            <c:extLst>
              <c:ext xmlns:c16="http://schemas.microsoft.com/office/drawing/2014/chart" uri="{C3380CC4-5D6E-409C-BE32-E72D297353CC}">
                <c16:uniqueId val="{0000000F-E12B-4881-B9A6-814F452D35D5}"/>
              </c:ext>
            </c:extLst>
          </c:dPt>
          <c:dPt>
            <c:idx val="4"/>
            <c:invertIfNegative val="0"/>
            <c:bubble3D val="0"/>
            <c:spPr>
              <a:solidFill>
                <a:srgbClr val="FCEDE0"/>
              </a:solidFill>
            </c:spPr>
            <c:extLst>
              <c:ext xmlns:c16="http://schemas.microsoft.com/office/drawing/2014/chart" uri="{C3380CC4-5D6E-409C-BE32-E72D297353CC}">
                <c16:uniqueId val="{00000013-E12B-4881-B9A6-814F452D35D5}"/>
              </c:ext>
            </c:extLst>
          </c:dPt>
          <c:dPt>
            <c:idx val="5"/>
            <c:invertIfNegative val="0"/>
            <c:bubble3D val="0"/>
            <c:spPr>
              <a:solidFill>
                <a:srgbClr val="FCEBE8"/>
              </a:solidFill>
            </c:spPr>
            <c:extLst>
              <c:ext xmlns:c16="http://schemas.microsoft.com/office/drawing/2014/chart" uri="{C3380CC4-5D6E-409C-BE32-E72D297353CC}">
                <c16:uniqueId val="{00000017-E12B-4881-B9A6-814F452D35D5}"/>
              </c:ext>
            </c:extLst>
          </c:dPt>
          <c:dPt>
            <c:idx val="6"/>
            <c:invertIfNegative val="0"/>
            <c:bubble3D val="0"/>
            <c:spPr>
              <a:solidFill>
                <a:srgbClr val="DEECFA"/>
              </a:solidFill>
            </c:spPr>
            <c:extLst>
              <c:ext xmlns:c16="http://schemas.microsoft.com/office/drawing/2014/chart" uri="{C3380CC4-5D6E-409C-BE32-E72D297353CC}">
                <c16:uniqueId val="{0000001B-E12B-4881-B9A6-814F452D35D5}"/>
              </c:ext>
            </c:extLst>
          </c:dPt>
          <c:dPt>
            <c:idx val="7"/>
            <c:invertIfNegative val="0"/>
            <c:bubble3D val="0"/>
            <c:spPr>
              <a:solidFill>
                <a:srgbClr val="EDE2F6"/>
              </a:solidFill>
            </c:spPr>
            <c:extLst>
              <c:ext xmlns:c16="http://schemas.microsoft.com/office/drawing/2014/chart" uri="{C3380CC4-5D6E-409C-BE32-E72D297353CC}">
                <c16:uniqueId val="{0000001F-E12B-4881-B9A6-814F452D35D5}"/>
              </c:ext>
            </c:extLst>
          </c:dPt>
          <c:dLbls>
            <c:dLbl>
              <c:idx val="2"/>
              <c:spPr>
                <a:noFill/>
                <a:ln>
                  <a:noFill/>
                </a:ln>
                <a:effectLst/>
              </c:spPr>
              <c:txPr>
                <a:bodyPr wrap="square" lIns="38100" tIns="19050" rIns="38100" bIns="19050" anchor="ctr">
                  <a:spAutoFit/>
                </a:bodyPr>
                <a:lstStyle/>
                <a:p>
                  <a:pPr>
                    <a:defRPr sz="1600">
                      <a:solidFill>
                        <a:schemeClr val="accent1">
                          <a:lumMod val="50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B-E12B-4881-B9A6-814F452D35D5}"/>
                </c:ext>
              </c:extLst>
            </c:dLbl>
            <c:dLbl>
              <c:idx val="3"/>
              <c:spPr>
                <a:noFill/>
                <a:ln>
                  <a:noFill/>
                </a:ln>
                <a:effectLst/>
              </c:spPr>
              <c:txPr>
                <a:bodyPr wrap="square" lIns="38100" tIns="19050" rIns="38100" bIns="19050" anchor="ctr">
                  <a:spAutoFit/>
                </a:bodyPr>
                <a:lstStyle/>
                <a:p>
                  <a:pPr>
                    <a:defRPr sz="1600">
                      <a:solidFill>
                        <a:schemeClr val="accent3">
                          <a:lumMod val="50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F-E12B-4881-B9A6-814F452D35D5}"/>
                </c:ext>
              </c:extLst>
            </c:dLbl>
            <c:dLbl>
              <c:idx val="4"/>
              <c:spPr>
                <a:noFill/>
                <a:ln>
                  <a:noFill/>
                </a:ln>
                <a:effectLst/>
              </c:spPr>
              <c:txPr>
                <a:bodyPr wrap="square" lIns="38100" tIns="19050" rIns="38100" bIns="19050" anchor="ctr">
                  <a:spAutoFit/>
                </a:bodyPr>
                <a:lstStyle/>
                <a:p>
                  <a:pPr>
                    <a:defRPr sz="1600">
                      <a:solidFill>
                        <a:schemeClr val="accent4">
                          <a:lumMod val="50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13-E12B-4881-B9A6-814F452D35D5}"/>
                </c:ext>
              </c:extLst>
            </c:dLbl>
            <c:dLbl>
              <c:idx val="5"/>
              <c:spPr>
                <a:noFill/>
                <a:ln>
                  <a:noFill/>
                </a:ln>
                <a:effectLst/>
              </c:spPr>
              <c:txPr>
                <a:bodyPr wrap="square" lIns="38100" tIns="19050" rIns="38100" bIns="19050" anchor="ctr">
                  <a:spAutoFit/>
                </a:bodyPr>
                <a:lstStyle/>
                <a:p>
                  <a:pPr>
                    <a:defRPr sz="1600">
                      <a:solidFill>
                        <a:schemeClr val="accent5">
                          <a:lumMod val="50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17-E12B-4881-B9A6-814F452D35D5}"/>
                </c:ext>
              </c:extLst>
            </c:dLbl>
            <c:dLbl>
              <c:idx val="6"/>
              <c:spPr>
                <a:noFill/>
                <a:ln>
                  <a:noFill/>
                </a:ln>
                <a:effectLst/>
              </c:spPr>
              <c:txPr>
                <a:bodyPr wrap="square" lIns="38100" tIns="19050" rIns="38100" bIns="19050" anchor="ctr">
                  <a:spAutoFit/>
                </a:bodyPr>
                <a:lstStyle/>
                <a:p>
                  <a:pPr>
                    <a:defRPr sz="1600">
                      <a:solidFill>
                        <a:schemeClr val="accent6">
                          <a:lumMod val="50000"/>
                        </a:schemeClr>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1B-E12B-4881-B9A6-814F452D35D5}"/>
                </c:ext>
              </c:extLst>
            </c:dLbl>
            <c:dLbl>
              <c:idx val="7"/>
              <c:spPr>
                <a:noFill/>
                <a:ln>
                  <a:noFill/>
                </a:ln>
                <a:effectLst/>
              </c:spPr>
              <c:txPr>
                <a:bodyPr wrap="square" lIns="38100" tIns="19050" rIns="38100" bIns="19050" anchor="ctr">
                  <a:spAutoFit/>
                </a:bodyPr>
                <a:lstStyle/>
                <a:p>
                  <a:pPr>
                    <a:defRPr sz="1600">
                      <a:solidFill>
                        <a:srgbClr val="7030A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1F-E12B-4881-B9A6-814F452D35D5}"/>
                </c:ext>
              </c:extLst>
            </c:dLbl>
            <c:spPr>
              <a:noFill/>
              <a:ln>
                <a:noFill/>
              </a:ln>
              <a:effectLst/>
            </c:spPr>
            <c:txPr>
              <a:bodyPr wrap="square" lIns="38100" tIns="19050" rIns="38100" bIns="19050" anchor="ctr">
                <a:spAutoFit/>
              </a:bodyPr>
              <a:lstStyle/>
              <a:p>
                <a:pPr>
                  <a:defRPr sz="16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bar_chart!$B$10:$I$10</c:f>
              <c:numCache>
                <c:formatCode>General</c:formatCode>
                <c:ptCount val="8"/>
                <c:pt idx="0" formatCode="0%">
                  <c:v>0.16207710464201416</c:v>
                </c:pt>
                <c:pt idx="2" formatCode="0%">
                  <c:v>0.19</c:v>
                </c:pt>
                <c:pt idx="3" formatCode="0%">
                  <c:v>0.13215859030837004</c:v>
                </c:pt>
                <c:pt idx="4" formatCode="0%">
                  <c:v>4.5226130653266333E-2</c:v>
                </c:pt>
                <c:pt idx="5" formatCode="0%">
                  <c:v>0.2932330827067669</c:v>
                </c:pt>
                <c:pt idx="6" formatCode="0%">
                  <c:v>0.24637681159420291</c:v>
                </c:pt>
                <c:pt idx="7" formatCode="0%">
                  <c:v>0.15168539325842698</c:v>
                </c:pt>
              </c:numCache>
            </c:numRef>
          </c:val>
          <c:extLst>
            <c:ext xmlns:c16="http://schemas.microsoft.com/office/drawing/2014/chart" uri="{C3380CC4-5D6E-409C-BE32-E72D297353CC}">
              <c16:uniqueId val="{00000003-E12B-4881-B9A6-814F452D35D5}"/>
            </c:ext>
          </c:extLst>
        </c:ser>
        <c:dLbls>
          <c:showLegendKey val="0"/>
          <c:showVal val="0"/>
          <c:showCatName val="0"/>
          <c:showSerName val="0"/>
          <c:showPercent val="0"/>
          <c:showBubbleSize val="0"/>
        </c:dLbls>
        <c:gapWidth val="6"/>
        <c:overlap val="100"/>
        <c:axId val="546891432"/>
        <c:axId val="486715424"/>
      </c:barChart>
      <c:valAx>
        <c:axId val="486715424"/>
        <c:scaling>
          <c:orientation val="maxMin"/>
          <c:max val="1"/>
        </c:scaling>
        <c:delete val="1"/>
        <c:axPos val="r"/>
        <c:numFmt formatCode="0%" sourceLinked="1"/>
        <c:majorTickMark val="out"/>
        <c:minorTickMark val="none"/>
        <c:tickLblPos val="nextTo"/>
        <c:crossAx val="546891432"/>
        <c:crosses val="max"/>
        <c:crossBetween val="between"/>
      </c:valAx>
      <c:catAx>
        <c:axId val="546891432"/>
        <c:scaling>
          <c:orientation val="minMax"/>
        </c:scaling>
        <c:delete val="1"/>
        <c:axPos val="t"/>
        <c:numFmt formatCode="General" sourceLinked="1"/>
        <c:majorTickMark val="out"/>
        <c:minorTickMark val="none"/>
        <c:tickLblPos val="nextTo"/>
        <c:crossAx val="486715424"/>
        <c:crosses val="autoZero"/>
        <c:auto val="1"/>
        <c:lblAlgn val="ctr"/>
        <c:lblOffset val="100"/>
        <c:noMultiLvlLbl val="0"/>
      </c:cat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02549929603173E-2"/>
          <c:y val="3.1088082901554411E-2"/>
          <c:w val="0.93285478698440838"/>
          <c:h val="0.86503380378558015"/>
        </c:manualLayout>
      </c:layout>
      <c:barChart>
        <c:barDir val="col"/>
        <c:grouping val="stacked"/>
        <c:varyColors val="0"/>
        <c:ser>
          <c:idx val="0"/>
          <c:order val="0"/>
          <c:tx>
            <c:strRef>
              <c:f>bar_chart!$A$23</c:f>
              <c:strCache>
                <c:ptCount val="1"/>
                <c:pt idx="0">
                  <c:v>Lower</c:v>
                </c:pt>
              </c:strCache>
            </c:strRef>
          </c:tx>
          <c:spPr>
            <a:solidFill>
              <a:srgbClr val="1964AA"/>
            </a:solidFill>
          </c:spPr>
          <c:invertIfNegative val="0"/>
          <c:dPt>
            <c:idx val="0"/>
            <c:invertIfNegative val="0"/>
            <c:bubble3D val="0"/>
            <c:spPr>
              <a:solidFill>
                <a:schemeClr val="accent2">
                  <a:lumMod val="40000"/>
                  <a:lumOff val="60000"/>
                </a:schemeClr>
              </a:solidFill>
            </c:spPr>
            <c:extLst>
              <c:ext xmlns:c16="http://schemas.microsoft.com/office/drawing/2014/chart" uri="{C3380CC4-5D6E-409C-BE32-E72D297353CC}">
                <c16:uniqueId val="{00000001-0A64-492A-9A94-8564A3F0E5BC}"/>
              </c:ext>
            </c:extLst>
          </c:dPt>
          <c:dPt>
            <c:idx val="1"/>
            <c:invertIfNegative val="0"/>
            <c:bubble3D val="0"/>
            <c:spPr>
              <a:solidFill>
                <a:schemeClr val="accent3">
                  <a:lumMod val="40000"/>
                  <a:lumOff val="60000"/>
                </a:schemeClr>
              </a:solidFill>
            </c:spPr>
            <c:extLst>
              <c:ext xmlns:c16="http://schemas.microsoft.com/office/drawing/2014/chart" uri="{C3380CC4-5D6E-409C-BE32-E72D297353CC}">
                <c16:uniqueId val="{00000003-0A64-492A-9A94-8564A3F0E5BC}"/>
              </c:ext>
            </c:extLst>
          </c:dPt>
          <c:dPt>
            <c:idx val="2"/>
            <c:invertIfNegative val="0"/>
            <c:bubble3D val="0"/>
            <c:spPr>
              <a:solidFill>
                <a:schemeClr val="accent4">
                  <a:lumMod val="40000"/>
                  <a:lumOff val="60000"/>
                </a:schemeClr>
              </a:solidFill>
            </c:spPr>
            <c:extLst>
              <c:ext xmlns:c16="http://schemas.microsoft.com/office/drawing/2014/chart" uri="{C3380CC4-5D6E-409C-BE32-E72D297353CC}">
                <c16:uniqueId val="{00000005-0A64-492A-9A94-8564A3F0E5BC}"/>
              </c:ext>
            </c:extLst>
          </c:dPt>
          <c:dPt>
            <c:idx val="3"/>
            <c:invertIfNegative val="0"/>
            <c:bubble3D val="0"/>
            <c:spPr>
              <a:solidFill>
                <a:schemeClr val="accent5">
                  <a:lumMod val="40000"/>
                  <a:lumOff val="60000"/>
                </a:schemeClr>
              </a:solidFill>
            </c:spPr>
            <c:extLst>
              <c:ext xmlns:c16="http://schemas.microsoft.com/office/drawing/2014/chart" uri="{C3380CC4-5D6E-409C-BE32-E72D297353CC}">
                <c16:uniqueId val="{00000007-0A64-492A-9A94-8564A3F0E5BC}"/>
              </c:ext>
            </c:extLst>
          </c:dPt>
          <c:dPt>
            <c:idx val="4"/>
            <c:invertIfNegative val="0"/>
            <c:bubble3D val="0"/>
            <c:spPr>
              <a:solidFill>
                <a:schemeClr val="accent6">
                  <a:lumMod val="20000"/>
                  <a:lumOff val="80000"/>
                </a:schemeClr>
              </a:solidFill>
            </c:spPr>
            <c:extLst>
              <c:ext xmlns:c16="http://schemas.microsoft.com/office/drawing/2014/chart" uri="{C3380CC4-5D6E-409C-BE32-E72D297353CC}">
                <c16:uniqueId val="{00000009-0A64-492A-9A94-8564A3F0E5BC}"/>
              </c:ext>
            </c:extLst>
          </c:dPt>
          <c:dPt>
            <c:idx val="5"/>
            <c:invertIfNegative val="0"/>
            <c:bubble3D val="0"/>
            <c:spPr>
              <a:solidFill>
                <a:srgbClr val="9F5FCF"/>
              </a:solidFill>
            </c:spPr>
            <c:extLst>
              <c:ext xmlns:c16="http://schemas.microsoft.com/office/drawing/2014/chart" uri="{C3380CC4-5D6E-409C-BE32-E72D297353CC}">
                <c16:uniqueId val="{0000000B-0A64-492A-9A94-8564A3F0E5BC}"/>
              </c:ext>
            </c:extLst>
          </c:dPt>
          <c:dLbls>
            <c:dLbl>
              <c:idx val="0"/>
              <c:numFmt formatCode="#,##0" sourceLinked="0"/>
              <c:spPr>
                <a:noFill/>
                <a:ln>
                  <a:noFill/>
                </a:ln>
                <a:effectLst/>
              </c:spPr>
              <c:txPr>
                <a:bodyPr/>
                <a:lstStyle/>
                <a:p>
                  <a:pPr>
                    <a:defRPr sz="1600">
                      <a:solidFill>
                        <a:schemeClr val="accent2">
                          <a:lumMod val="50000"/>
                        </a:schemeClr>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64-492A-9A94-8564A3F0E5BC}"/>
                </c:ext>
              </c:extLst>
            </c:dLbl>
            <c:dLbl>
              <c:idx val="1"/>
              <c:numFmt formatCode="#,##0" sourceLinked="0"/>
              <c:spPr>
                <a:noFill/>
                <a:ln>
                  <a:noFill/>
                </a:ln>
                <a:effectLst/>
              </c:spPr>
              <c:txPr>
                <a:bodyPr/>
                <a:lstStyle/>
                <a:p>
                  <a:pPr>
                    <a:defRPr sz="1600">
                      <a:solidFill>
                        <a:schemeClr val="accent3">
                          <a:lumMod val="50000"/>
                        </a:schemeClr>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64-492A-9A94-8564A3F0E5BC}"/>
                </c:ext>
              </c:extLst>
            </c:dLbl>
            <c:dLbl>
              <c:idx val="2"/>
              <c:numFmt formatCode="#,##0" sourceLinked="0"/>
              <c:spPr>
                <a:noFill/>
                <a:ln>
                  <a:noFill/>
                </a:ln>
                <a:effectLst/>
              </c:spPr>
              <c:txPr>
                <a:bodyPr/>
                <a:lstStyle/>
                <a:p>
                  <a:pPr>
                    <a:defRPr sz="1600">
                      <a:solidFill>
                        <a:schemeClr val="accent4"/>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64-492A-9A94-8564A3F0E5BC}"/>
                </c:ext>
              </c:extLst>
            </c:dLbl>
            <c:dLbl>
              <c:idx val="3"/>
              <c:numFmt formatCode="#,##0" sourceLinked="0"/>
              <c:spPr>
                <a:noFill/>
                <a:ln>
                  <a:noFill/>
                </a:ln>
                <a:effectLst/>
              </c:spPr>
              <c:txPr>
                <a:bodyPr/>
                <a:lstStyle/>
                <a:p>
                  <a:pPr>
                    <a:defRPr sz="1600">
                      <a:solidFill>
                        <a:schemeClr val="accent5">
                          <a:lumMod val="75000"/>
                        </a:schemeClr>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64-492A-9A94-8564A3F0E5BC}"/>
                </c:ext>
              </c:extLst>
            </c:dLbl>
            <c:dLbl>
              <c:idx val="4"/>
              <c:numFmt formatCode="#,##0" sourceLinked="0"/>
              <c:spPr>
                <a:noFill/>
                <a:ln>
                  <a:noFill/>
                </a:ln>
                <a:effectLst/>
              </c:spPr>
              <c:txPr>
                <a:bodyPr wrap="square" lIns="38100" tIns="19050" rIns="38100" bIns="19050" anchor="ctr">
                  <a:noAutofit/>
                </a:bodyPr>
                <a:lstStyle/>
                <a:p>
                  <a:pPr>
                    <a:defRPr sz="1600">
                      <a:solidFill>
                        <a:schemeClr val="accent6"/>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A64-492A-9A94-8564A3F0E5BC}"/>
                </c:ext>
              </c:extLst>
            </c:dLbl>
            <c:numFmt formatCode="#,##0" sourceLinked="0"/>
            <c:spPr>
              <a:noFill/>
              <a:ln>
                <a:noFill/>
              </a:ln>
              <a:effectLst/>
            </c:spPr>
            <c:txPr>
              <a:bodyPr/>
              <a:lstStyle/>
              <a:p>
                <a:pPr>
                  <a:defRPr sz="1600">
                    <a:solidFill>
                      <a:schemeClr val="bg1"/>
                    </a:solidFill>
                  </a:defRPr>
                </a:pPr>
                <a:endParaRPr lang="cs-CZ"/>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val>
            <c:numRef>
              <c:f>bar_chart!$D$23:$I$23</c:f>
              <c:numCache>
                <c:formatCode>0</c:formatCode>
                <c:ptCount val="6"/>
                <c:pt idx="0">
                  <c:v>547385.47</c:v>
                </c:pt>
                <c:pt idx="1">
                  <c:v>1545273.7334801762</c:v>
                </c:pt>
                <c:pt idx="2">
                  <c:v>473534.91457286431</c:v>
                </c:pt>
                <c:pt idx="3">
                  <c:v>657727.94736842101</c:v>
                </c:pt>
                <c:pt idx="4">
                  <c:v>977414.28019323677</c:v>
                </c:pt>
                <c:pt idx="5">
                  <c:v>674403.01685393264</c:v>
                </c:pt>
              </c:numCache>
            </c:numRef>
          </c:val>
          <c:extLst>
            <c:ext xmlns:c16="http://schemas.microsoft.com/office/drawing/2014/chart" uri="{C3380CC4-5D6E-409C-BE32-E72D297353CC}">
              <c16:uniqueId val="{0000000C-0A64-492A-9A94-8564A3F0E5BC}"/>
            </c:ext>
          </c:extLst>
        </c:ser>
        <c:ser>
          <c:idx val="1"/>
          <c:order val="1"/>
          <c:tx>
            <c:strRef>
              <c:f>bar_chart!$A$24</c:f>
              <c:strCache>
                <c:ptCount val="1"/>
                <c:pt idx="0">
                  <c:v>Middle</c:v>
                </c:pt>
              </c:strCache>
            </c:strRef>
          </c:tx>
          <c:invertIfNegative val="0"/>
          <c:dPt>
            <c:idx val="0"/>
            <c:invertIfNegative val="0"/>
            <c:bubble3D val="0"/>
            <c:spPr>
              <a:solidFill>
                <a:schemeClr val="accent2">
                  <a:lumMod val="75000"/>
                </a:schemeClr>
              </a:solidFill>
            </c:spPr>
            <c:extLst>
              <c:ext xmlns:c16="http://schemas.microsoft.com/office/drawing/2014/chart" uri="{C3380CC4-5D6E-409C-BE32-E72D297353CC}">
                <c16:uniqueId val="{0000000E-0A64-492A-9A94-8564A3F0E5BC}"/>
              </c:ext>
            </c:extLst>
          </c:dPt>
          <c:dPt>
            <c:idx val="1"/>
            <c:invertIfNegative val="0"/>
            <c:bubble3D val="0"/>
            <c:spPr>
              <a:solidFill>
                <a:schemeClr val="accent3">
                  <a:lumMod val="75000"/>
                </a:schemeClr>
              </a:solidFill>
            </c:spPr>
            <c:extLst>
              <c:ext xmlns:c16="http://schemas.microsoft.com/office/drawing/2014/chart" uri="{C3380CC4-5D6E-409C-BE32-E72D297353CC}">
                <c16:uniqueId val="{00000010-0A64-492A-9A94-8564A3F0E5BC}"/>
              </c:ext>
            </c:extLst>
          </c:dPt>
          <c:dPt>
            <c:idx val="2"/>
            <c:invertIfNegative val="0"/>
            <c:bubble3D val="0"/>
            <c:spPr>
              <a:solidFill>
                <a:schemeClr val="accent4">
                  <a:lumMod val="75000"/>
                </a:schemeClr>
              </a:solidFill>
            </c:spPr>
            <c:extLst>
              <c:ext xmlns:c16="http://schemas.microsoft.com/office/drawing/2014/chart" uri="{C3380CC4-5D6E-409C-BE32-E72D297353CC}">
                <c16:uniqueId val="{00000012-0A64-492A-9A94-8564A3F0E5BC}"/>
              </c:ext>
            </c:extLst>
          </c:dPt>
          <c:dPt>
            <c:idx val="3"/>
            <c:invertIfNegative val="0"/>
            <c:bubble3D val="0"/>
            <c:spPr>
              <a:solidFill>
                <a:srgbClr val="FF0000"/>
              </a:solidFill>
            </c:spPr>
            <c:extLst>
              <c:ext xmlns:c16="http://schemas.microsoft.com/office/drawing/2014/chart" uri="{C3380CC4-5D6E-409C-BE32-E72D297353CC}">
                <c16:uniqueId val="{00000014-0A64-492A-9A94-8564A3F0E5BC}"/>
              </c:ext>
            </c:extLst>
          </c:dPt>
          <c:dPt>
            <c:idx val="4"/>
            <c:invertIfNegative val="0"/>
            <c:bubble3D val="0"/>
            <c:spPr>
              <a:solidFill>
                <a:schemeClr val="accent6"/>
              </a:solidFill>
            </c:spPr>
            <c:extLst>
              <c:ext xmlns:c16="http://schemas.microsoft.com/office/drawing/2014/chart" uri="{C3380CC4-5D6E-409C-BE32-E72D297353CC}">
                <c16:uniqueId val="{00000016-0A64-492A-9A94-8564A3F0E5BC}"/>
              </c:ext>
            </c:extLst>
          </c:dPt>
          <c:dPt>
            <c:idx val="5"/>
            <c:invertIfNegative val="0"/>
            <c:bubble3D val="0"/>
            <c:spPr>
              <a:solidFill>
                <a:srgbClr val="7030A0"/>
              </a:solidFill>
            </c:spPr>
            <c:extLst>
              <c:ext xmlns:c16="http://schemas.microsoft.com/office/drawing/2014/chart" uri="{C3380CC4-5D6E-409C-BE32-E72D297353CC}">
                <c16:uniqueId val="{00000018-0A64-492A-9A94-8564A3F0E5BC}"/>
              </c:ext>
            </c:extLst>
          </c:dPt>
          <c:dLbls>
            <c:dLbl>
              <c:idx val="0"/>
              <c:layout>
                <c:manualLayout>
                  <c:x val="1.7029977319288473E-3"/>
                  <c:y val="6.7586121748681805E-3"/>
                </c:manualLayout>
              </c:layout>
              <c:numFmt formatCode="#,##0" sourceLinked="0"/>
              <c:spPr>
                <a:noFill/>
                <a:ln>
                  <a:noFill/>
                </a:ln>
                <a:effectLst/>
              </c:spPr>
              <c:txPr>
                <a:bodyPr wrap="square" lIns="38100" tIns="19050" rIns="38100" bIns="19050" anchor="ctr">
                  <a:no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A64-492A-9A94-8564A3F0E5BC}"/>
                </c:ext>
              </c:extLst>
            </c:dLbl>
            <c:numFmt formatCode="#,##0" sourceLinked="0"/>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bar_chart!$D$24:$I$24</c:f>
              <c:numCache>
                <c:formatCode>0</c:formatCode>
                <c:ptCount val="6"/>
                <c:pt idx="0">
                  <c:v>117791.81000000001</c:v>
                </c:pt>
                <c:pt idx="1">
                  <c:v>1160672.2709251102</c:v>
                </c:pt>
                <c:pt idx="2">
                  <c:v>703338.62311557785</c:v>
                </c:pt>
                <c:pt idx="3">
                  <c:v>149779.63157894736</c:v>
                </c:pt>
                <c:pt idx="4">
                  <c:v>341425.53623188409</c:v>
                </c:pt>
                <c:pt idx="5">
                  <c:v>435977.70786516852</c:v>
                </c:pt>
              </c:numCache>
            </c:numRef>
          </c:val>
          <c:extLst>
            <c:ext xmlns:c16="http://schemas.microsoft.com/office/drawing/2014/chart" uri="{C3380CC4-5D6E-409C-BE32-E72D297353CC}">
              <c16:uniqueId val="{00000019-0A64-492A-9A94-8564A3F0E5BC}"/>
            </c:ext>
          </c:extLst>
        </c:ser>
        <c:ser>
          <c:idx val="2"/>
          <c:order val="2"/>
          <c:tx>
            <c:strRef>
              <c:f>bar_chart!$A$25</c:f>
              <c:strCache>
                <c:ptCount val="1"/>
                <c:pt idx="0">
                  <c:v>Higher</c:v>
                </c:pt>
              </c:strCache>
            </c:strRef>
          </c:tx>
          <c:invertIfNegative val="0"/>
          <c:dPt>
            <c:idx val="0"/>
            <c:invertIfNegative val="0"/>
            <c:bubble3D val="0"/>
            <c:spPr>
              <a:solidFill>
                <a:schemeClr val="accent2">
                  <a:lumMod val="50000"/>
                </a:schemeClr>
              </a:solidFill>
            </c:spPr>
            <c:extLst>
              <c:ext xmlns:c16="http://schemas.microsoft.com/office/drawing/2014/chart" uri="{C3380CC4-5D6E-409C-BE32-E72D297353CC}">
                <c16:uniqueId val="{0000001B-0A64-492A-9A94-8564A3F0E5BC}"/>
              </c:ext>
            </c:extLst>
          </c:dPt>
          <c:dPt>
            <c:idx val="1"/>
            <c:invertIfNegative val="0"/>
            <c:bubble3D val="0"/>
            <c:spPr>
              <a:solidFill>
                <a:schemeClr val="accent3">
                  <a:lumMod val="50000"/>
                </a:schemeClr>
              </a:solidFill>
            </c:spPr>
            <c:extLst>
              <c:ext xmlns:c16="http://schemas.microsoft.com/office/drawing/2014/chart" uri="{C3380CC4-5D6E-409C-BE32-E72D297353CC}">
                <c16:uniqueId val="{0000001D-0A64-492A-9A94-8564A3F0E5BC}"/>
              </c:ext>
            </c:extLst>
          </c:dPt>
          <c:dPt>
            <c:idx val="2"/>
            <c:invertIfNegative val="0"/>
            <c:bubble3D val="0"/>
            <c:spPr>
              <a:solidFill>
                <a:schemeClr val="accent4">
                  <a:lumMod val="50000"/>
                </a:schemeClr>
              </a:solidFill>
            </c:spPr>
            <c:extLst>
              <c:ext xmlns:c16="http://schemas.microsoft.com/office/drawing/2014/chart" uri="{C3380CC4-5D6E-409C-BE32-E72D297353CC}">
                <c16:uniqueId val="{0000001F-0A64-492A-9A94-8564A3F0E5BC}"/>
              </c:ext>
            </c:extLst>
          </c:dPt>
          <c:dPt>
            <c:idx val="3"/>
            <c:invertIfNegative val="0"/>
            <c:bubble3D val="0"/>
            <c:spPr>
              <a:solidFill>
                <a:schemeClr val="accent5">
                  <a:lumMod val="75000"/>
                </a:schemeClr>
              </a:solidFill>
            </c:spPr>
            <c:extLst>
              <c:ext xmlns:c16="http://schemas.microsoft.com/office/drawing/2014/chart" uri="{C3380CC4-5D6E-409C-BE32-E72D297353CC}">
                <c16:uniqueId val="{00000021-0A64-492A-9A94-8564A3F0E5BC}"/>
              </c:ext>
            </c:extLst>
          </c:dPt>
          <c:dPt>
            <c:idx val="4"/>
            <c:invertIfNegative val="0"/>
            <c:bubble3D val="0"/>
            <c:spPr>
              <a:solidFill>
                <a:schemeClr val="accent6">
                  <a:lumMod val="50000"/>
                </a:schemeClr>
              </a:solidFill>
            </c:spPr>
            <c:extLst>
              <c:ext xmlns:c16="http://schemas.microsoft.com/office/drawing/2014/chart" uri="{C3380CC4-5D6E-409C-BE32-E72D297353CC}">
                <c16:uniqueId val="{00000023-0A64-492A-9A94-8564A3F0E5BC}"/>
              </c:ext>
            </c:extLst>
          </c:dPt>
          <c:dPt>
            <c:idx val="5"/>
            <c:invertIfNegative val="0"/>
            <c:bubble3D val="0"/>
            <c:spPr>
              <a:solidFill>
                <a:srgbClr val="4D009A"/>
              </a:solidFill>
            </c:spPr>
            <c:extLst>
              <c:ext xmlns:c16="http://schemas.microsoft.com/office/drawing/2014/chart" uri="{C3380CC4-5D6E-409C-BE32-E72D297353CC}">
                <c16:uniqueId val="{00000025-0A64-492A-9A94-8564A3F0E5BC}"/>
              </c:ext>
            </c:extLst>
          </c:dPt>
          <c:dLbls>
            <c:dLbl>
              <c:idx val="0"/>
              <c:layout>
                <c:manualLayout>
                  <c:x val="3.4059954638576946E-3"/>
                  <c:y val="-2.7034448699472722E-2"/>
                </c:manualLayout>
              </c:layout>
              <c:numFmt formatCode="#,##0" sourceLinked="0"/>
              <c:spPr>
                <a:noFill/>
                <a:ln>
                  <a:noFill/>
                </a:ln>
                <a:effectLst/>
              </c:spPr>
              <c:txPr>
                <a:bodyPr wrap="square" lIns="38100" tIns="19050" rIns="38100" bIns="19050" anchor="ctr">
                  <a:sp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A64-492A-9A94-8564A3F0E5BC}"/>
                </c:ext>
              </c:extLst>
            </c:dLbl>
            <c:dLbl>
              <c:idx val="3"/>
              <c:layout>
                <c:manualLayout>
                  <c:x val="5.1089931957865424E-3"/>
                  <c:y val="-3.3793060874340905E-2"/>
                </c:manualLayout>
              </c:layout>
              <c:numFmt formatCode="#,##0" sourceLinked="0"/>
              <c:spPr>
                <a:noFill/>
                <a:ln>
                  <a:noFill/>
                </a:ln>
                <a:effectLst/>
              </c:spPr>
              <c:txPr>
                <a:bodyPr wrap="square" lIns="38100" tIns="19050" rIns="38100" bIns="19050" anchor="ctr">
                  <a:sp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A64-492A-9A94-8564A3F0E5BC}"/>
                </c:ext>
              </c:extLst>
            </c:dLbl>
            <c:dLbl>
              <c:idx val="4"/>
              <c:layout>
                <c:manualLayout>
                  <c:x val="-1.7029977319288473E-3"/>
                  <c:y val="-3.0413754786906812E-2"/>
                </c:manualLayout>
              </c:layout>
              <c:numFmt formatCode="#,##0" sourceLinked="0"/>
              <c:spPr>
                <a:noFill/>
                <a:ln>
                  <a:noFill/>
                </a:ln>
                <a:effectLst/>
              </c:spPr>
              <c:txPr>
                <a:bodyPr wrap="square" lIns="38100" tIns="19050" rIns="38100" bIns="19050" anchor="ctr">
                  <a:sp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A64-492A-9A94-8564A3F0E5BC}"/>
                </c:ext>
              </c:extLst>
            </c:dLbl>
            <c:dLbl>
              <c:idx val="5"/>
              <c:layout>
                <c:manualLayout>
                  <c:x val="0"/>
                  <c:y val="-3.7172366961774991E-2"/>
                </c:manualLayout>
              </c:layout>
              <c:numFmt formatCode="#,##0" sourceLinked="0"/>
              <c:spPr>
                <a:noFill/>
                <a:ln>
                  <a:noFill/>
                </a:ln>
                <a:effectLst/>
              </c:spPr>
              <c:txPr>
                <a:bodyPr wrap="square" lIns="38100" tIns="19050" rIns="38100" bIns="19050" anchor="ctr">
                  <a:spAutoFit/>
                </a:bodyPr>
                <a:lstStyle/>
                <a:p>
                  <a:pPr>
                    <a:defRPr sz="1600">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A64-492A-9A94-8564A3F0E5BC}"/>
                </c:ext>
              </c:extLst>
            </c:dLbl>
            <c:numFmt formatCode="#,##0" sourceLinked="0"/>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bar_chart!$D$25:$I$25</c:f>
              <c:numCache>
                <c:formatCode>0</c:formatCode>
                <c:ptCount val="6"/>
                <c:pt idx="0">
                  <c:v>27715.72</c:v>
                </c:pt>
                <c:pt idx="1">
                  <c:v>412072.99559471366</c:v>
                </c:pt>
                <c:pt idx="2">
                  <c:v>208912.46231155776</c:v>
                </c:pt>
                <c:pt idx="3">
                  <c:v>58609.421052631573</c:v>
                </c:pt>
                <c:pt idx="4">
                  <c:v>60251.565217391304</c:v>
                </c:pt>
                <c:pt idx="5">
                  <c:v>102182.27528089887</c:v>
                </c:pt>
              </c:numCache>
            </c:numRef>
          </c:val>
          <c:extLst>
            <c:ext xmlns:c16="http://schemas.microsoft.com/office/drawing/2014/chart" uri="{C3380CC4-5D6E-409C-BE32-E72D297353CC}">
              <c16:uniqueId val="{00000026-0A64-492A-9A94-8564A3F0E5BC}"/>
            </c:ext>
          </c:extLst>
        </c:ser>
        <c:dLbls>
          <c:showLegendKey val="0"/>
          <c:showVal val="0"/>
          <c:showCatName val="0"/>
          <c:showSerName val="0"/>
          <c:showPercent val="0"/>
          <c:showBubbleSize val="0"/>
        </c:dLbls>
        <c:gapWidth val="6"/>
        <c:overlap val="100"/>
        <c:axId val="582817488"/>
        <c:axId val="582826504"/>
      </c:barChart>
      <c:valAx>
        <c:axId val="582826504"/>
        <c:scaling>
          <c:orientation val="minMax"/>
        </c:scaling>
        <c:delete val="0"/>
        <c:axPos val="l"/>
        <c:numFmt formatCode="#,##0" sourceLinked="0"/>
        <c:majorTickMark val="out"/>
        <c:minorTickMark val="none"/>
        <c:tickLblPos val="nextTo"/>
        <c:crossAx val="582817488"/>
        <c:crosses val="autoZero"/>
        <c:crossBetween val="between"/>
      </c:valAx>
      <c:catAx>
        <c:axId val="582817488"/>
        <c:scaling>
          <c:orientation val="minMax"/>
        </c:scaling>
        <c:delete val="1"/>
        <c:axPos val="b"/>
        <c:numFmt formatCode="General" sourceLinked="1"/>
        <c:majorTickMark val="out"/>
        <c:minorTickMark val="none"/>
        <c:tickLblPos val="nextTo"/>
        <c:crossAx val="582826504"/>
        <c:crosses val="autoZero"/>
        <c:auto val="1"/>
        <c:lblAlgn val="ctr"/>
        <c:lblOffset val="100"/>
        <c:noMultiLvlLbl val="0"/>
      </c:catAx>
      <c:spPr>
        <a:noFill/>
        <a:ln>
          <a:noFill/>
        </a:ln>
      </c:spPr>
    </c:plotArea>
    <c:plotVisOnly val="1"/>
    <c:dispBlanksAs val="gap"/>
    <c:showDLblsOverMax val="0"/>
  </c:chart>
  <c:spPr>
    <a:noFill/>
    <a:ln>
      <a:noFill/>
    </a:ln>
  </c:spPr>
  <c:txPr>
    <a:bodyPr/>
    <a:lstStyle/>
    <a:p>
      <a:pPr>
        <a:defRPr sz="1050"/>
      </a:pPr>
      <a:endParaRPr lang="cs-CZ"/>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99EAB-618E-46DC-99EB-B2954791098D}" type="doc">
      <dgm:prSet loTypeId="urn:microsoft.com/office/officeart/2005/8/layout/pyramid1" loCatId="pyramid" qsTypeId="urn:microsoft.com/office/officeart/2005/8/quickstyle/simple1" qsCatId="simple" csTypeId="urn:microsoft.com/office/officeart/2005/8/colors/accent1_2" csCatId="accent1" phldr="1"/>
      <dgm:spPr/>
    </dgm:pt>
    <dgm:pt modelId="{A008F72B-EECF-4745-9986-205CC054BC42}">
      <dgm:prSet phldrT="[Text]"/>
      <dgm:spPr>
        <a:solidFill>
          <a:schemeClr val="bg1">
            <a:lumMod val="85000"/>
          </a:schemeClr>
        </a:solidFill>
      </dgm:spPr>
      <dgm:t>
        <a:bodyPr/>
        <a:lstStyle/>
        <a:p>
          <a:endParaRPr lang="en-GB" dirty="0"/>
        </a:p>
      </dgm:t>
    </dgm:pt>
    <dgm:pt modelId="{E40723FE-CF3B-45ED-8A94-AFD49CD5EC44}" type="parTrans" cxnId="{AE43EBBC-8761-4426-948D-91E125ACB234}">
      <dgm:prSet/>
      <dgm:spPr/>
      <dgm:t>
        <a:bodyPr/>
        <a:lstStyle/>
        <a:p>
          <a:endParaRPr lang="en-GB"/>
        </a:p>
      </dgm:t>
    </dgm:pt>
    <dgm:pt modelId="{9BFF4517-9588-4E15-8DAF-A628B2EC7E3D}" type="sibTrans" cxnId="{AE43EBBC-8761-4426-948D-91E125ACB234}">
      <dgm:prSet/>
      <dgm:spPr/>
      <dgm:t>
        <a:bodyPr/>
        <a:lstStyle/>
        <a:p>
          <a:endParaRPr lang="en-GB"/>
        </a:p>
      </dgm:t>
    </dgm:pt>
    <dgm:pt modelId="{515EC241-429D-448E-8246-86DF0E31C98D}">
      <dgm:prSet phldrT="[Text]"/>
      <dgm:spPr>
        <a:solidFill>
          <a:schemeClr val="accent5"/>
        </a:solidFill>
      </dgm:spPr>
      <dgm:t>
        <a:bodyPr/>
        <a:lstStyle/>
        <a:p>
          <a:endParaRPr lang="en-GB" dirty="0"/>
        </a:p>
      </dgm:t>
    </dgm:pt>
    <dgm:pt modelId="{8E4230BD-C874-45EE-994C-5E20A6EDA546}" type="parTrans" cxnId="{69ABCA0D-4396-4841-86B1-955043B9D0BC}">
      <dgm:prSet/>
      <dgm:spPr/>
      <dgm:t>
        <a:bodyPr/>
        <a:lstStyle/>
        <a:p>
          <a:endParaRPr lang="en-GB"/>
        </a:p>
      </dgm:t>
    </dgm:pt>
    <dgm:pt modelId="{099744B3-A7EE-481D-B4AB-237914339B15}" type="sibTrans" cxnId="{69ABCA0D-4396-4841-86B1-955043B9D0BC}">
      <dgm:prSet/>
      <dgm:spPr/>
      <dgm:t>
        <a:bodyPr/>
        <a:lstStyle/>
        <a:p>
          <a:endParaRPr lang="en-GB"/>
        </a:p>
      </dgm:t>
    </dgm:pt>
    <dgm:pt modelId="{F9EB765A-5B88-4025-8508-C45951C7F267}">
      <dgm:prSet phldrT="[Text]"/>
      <dgm:spPr>
        <a:solidFill>
          <a:schemeClr val="bg1">
            <a:lumMod val="85000"/>
          </a:schemeClr>
        </a:solidFill>
      </dgm:spPr>
      <dgm:t>
        <a:bodyPr/>
        <a:lstStyle/>
        <a:p>
          <a:endParaRPr lang="en-GB" dirty="0"/>
        </a:p>
      </dgm:t>
    </dgm:pt>
    <dgm:pt modelId="{D99E0CFA-8AD8-4F4B-8FAD-11D9791CC889}" type="parTrans" cxnId="{E30702A2-CF65-43EF-B15E-F88E21D18AAA}">
      <dgm:prSet/>
      <dgm:spPr/>
      <dgm:t>
        <a:bodyPr/>
        <a:lstStyle/>
        <a:p>
          <a:endParaRPr lang="en-GB"/>
        </a:p>
      </dgm:t>
    </dgm:pt>
    <dgm:pt modelId="{3CD5054E-AD3D-4C7D-A1A3-EA6A36FF682B}" type="sibTrans" cxnId="{E30702A2-CF65-43EF-B15E-F88E21D18AAA}">
      <dgm:prSet/>
      <dgm:spPr/>
      <dgm:t>
        <a:bodyPr/>
        <a:lstStyle/>
        <a:p>
          <a:endParaRPr lang="en-GB"/>
        </a:p>
      </dgm:t>
    </dgm:pt>
    <dgm:pt modelId="{B81CDB89-8DEF-431F-B7E3-8D224466016F}">
      <dgm:prSet phldrT="[Text]"/>
      <dgm:spPr>
        <a:solidFill>
          <a:schemeClr val="bg1">
            <a:lumMod val="85000"/>
          </a:schemeClr>
        </a:solidFill>
      </dgm:spPr>
      <dgm:t>
        <a:bodyPr/>
        <a:lstStyle/>
        <a:p>
          <a:endParaRPr lang="en-GB" dirty="0"/>
        </a:p>
      </dgm:t>
    </dgm:pt>
    <dgm:pt modelId="{9311BE3F-81C3-4F3C-9AED-AD1F88089FB2}" type="parTrans" cxnId="{793E5262-58E4-4E33-B802-3767D3138A12}">
      <dgm:prSet/>
      <dgm:spPr/>
      <dgm:t>
        <a:bodyPr/>
        <a:lstStyle/>
        <a:p>
          <a:endParaRPr lang="en-GB"/>
        </a:p>
      </dgm:t>
    </dgm:pt>
    <dgm:pt modelId="{97FBD1DB-A1E7-41D4-B5B3-ADC3B6F1F5DF}" type="sibTrans" cxnId="{793E5262-58E4-4E33-B802-3767D3138A12}">
      <dgm:prSet/>
      <dgm:spPr/>
      <dgm:t>
        <a:bodyPr/>
        <a:lstStyle/>
        <a:p>
          <a:endParaRPr lang="en-GB"/>
        </a:p>
      </dgm:t>
    </dgm:pt>
    <dgm:pt modelId="{C0A21312-E646-48D7-BFD2-C77A7A913F71}">
      <dgm:prSet phldrT="[Text]"/>
      <dgm:spPr>
        <a:solidFill>
          <a:schemeClr val="bg1">
            <a:lumMod val="85000"/>
          </a:schemeClr>
        </a:solidFill>
      </dgm:spPr>
      <dgm:t>
        <a:bodyPr/>
        <a:lstStyle/>
        <a:p>
          <a:endParaRPr lang="en-GB" dirty="0"/>
        </a:p>
      </dgm:t>
    </dgm:pt>
    <dgm:pt modelId="{70950A39-B2E8-4D5B-B4D8-5ED36134508C}" type="parTrans" cxnId="{82E08E2D-E4CA-462B-8D94-1F90AF97E9AB}">
      <dgm:prSet/>
      <dgm:spPr/>
      <dgm:t>
        <a:bodyPr/>
        <a:lstStyle/>
        <a:p>
          <a:endParaRPr lang="en-GB"/>
        </a:p>
      </dgm:t>
    </dgm:pt>
    <dgm:pt modelId="{93417C45-44AC-4A65-82D3-A57EB24A6B13}" type="sibTrans" cxnId="{82E08E2D-E4CA-462B-8D94-1F90AF97E9AB}">
      <dgm:prSet/>
      <dgm:spPr/>
      <dgm:t>
        <a:bodyPr/>
        <a:lstStyle/>
        <a:p>
          <a:endParaRPr lang="en-GB"/>
        </a:p>
      </dgm:t>
    </dgm:pt>
    <dgm:pt modelId="{B01CF547-1668-41A9-8C1C-F1840320E5D7}">
      <dgm:prSet phldrT="[Text]"/>
      <dgm:spPr>
        <a:solidFill>
          <a:schemeClr val="bg1">
            <a:lumMod val="85000"/>
          </a:schemeClr>
        </a:solidFill>
      </dgm:spPr>
      <dgm:t>
        <a:bodyPr/>
        <a:lstStyle/>
        <a:p>
          <a:endParaRPr lang="en-GB" dirty="0"/>
        </a:p>
      </dgm:t>
    </dgm:pt>
    <dgm:pt modelId="{06B097FA-A83F-498F-B5E0-CD13BC610408}" type="parTrans" cxnId="{62DA15E6-AA70-4E1E-991D-419F40D3BB6B}">
      <dgm:prSet/>
      <dgm:spPr/>
      <dgm:t>
        <a:bodyPr/>
        <a:lstStyle/>
        <a:p>
          <a:endParaRPr lang="en-GB"/>
        </a:p>
      </dgm:t>
    </dgm:pt>
    <dgm:pt modelId="{E29DE6C5-AF22-4592-98DB-8285722A99D8}" type="sibTrans" cxnId="{62DA15E6-AA70-4E1E-991D-419F40D3BB6B}">
      <dgm:prSet/>
      <dgm:spPr/>
      <dgm:t>
        <a:bodyPr/>
        <a:lstStyle/>
        <a:p>
          <a:endParaRPr lang="en-GB"/>
        </a:p>
      </dgm:t>
    </dgm:pt>
    <dgm:pt modelId="{87FEEB63-72D1-4359-91A8-9EF382300AD9}">
      <dgm:prSet phldrT="[Text]"/>
      <dgm:spPr>
        <a:solidFill>
          <a:schemeClr val="bg1">
            <a:lumMod val="85000"/>
          </a:schemeClr>
        </a:solidFill>
      </dgm:spPr>
      <dgm:t>
        <a:bodyPr/>
        <a:lstStyle/>
        <a:p>
          <a:endParaRPr lang="en-GB" dirty="0"/>
        </a:p>
      </dgm:t>
    </dgm:pt>
    <dgm:pt modelId="{DE81180D-F0A0-4D9C-95D4-0492AA4636A8}" type="parTrans" cxnId="{105A4278-E10C-4C07-9E2E-47542D83C931}">
      <dgm:prSet/>
      <dgm:spPr/>
      <dgm:t>
        <a:bodyPr/>
        <a:lstStyle/>
        <a:p>
          <a:endParaRPr lang="en-GB"/>
        </a:p>
      </dgm:t>
    </dgm:pt>
    <dgm:pt modelId="{1CD7D7B1-5FB0-40A2-9CE0-AF085BC0EEC6}" type="sibTrans" cxnId="{105A4278-E10C-4C07-9E2E-47542D83C931}">
      <dgm:prSet/>
      <dgm:spPr/>
      <dgm:t>
        <a:bodyPr/>
        <a:lstStyle/>
        <a:p>
          <a:endParaRPr lang="en-GB"/>
        </a:p>
      </dgm:t>
    </dgm:pt>
    <dgm:pt modelId="{84AD09F4-3BC2-47FF-A728-2C1636CEFEA6}" type="pres">
      <dgm:prSet presAssocID="{9DE99EAB-618E-46DC-99EB-B2954791098D}" presName="Name0" presStyleCnt="0">
        <dgm:presLayoutVars>
          <dgm:dir/>
          <dgm:animLvl val="lvl"/>
          <dgm:resizeHandles val="exact"/>
        </dgm:presLayoutVars>
      </dgm:prSet>
      <dgm:spPr/>
    </dgm:pt>
    <dgm:pt modelId="{A1AB98CF-F44A-4D90-B47A-C514A2C2E448}" type="pres">
      <dgm:prSet presAssocID="{515EC241-429D-448E-8246-86DF0E31C98D}" presName="Name8" presStyleCnt="0"/>
      <dgm:spPr/>
    </dgm:pt>
    <dgm:pt modelId="{CF034097-9D85-4162-9ADB-11762C941590}" type="pres">
      <dgm:prSet presAssocID="{515EC241-429D-448E-8246-86DF0E31C98D}" presName="level" presStyleLbl="node1" presStyleIdx="0" presStyleCnt="7">
        <dgm:presLayoutVars>
          <dgm:chMax val="1"/>
          <dgm:bulletEnabled val="1"/>
        </dgm:presLayoutVars>
      </dgm:prSet>
      <dgm:spPr/>
    </dgm:pt>
    <dgm:pt modelId="{5390F076-63CB-4681-B9D9-5870C718B806}" type="pres">
      <dgm:prSet presAssocID="{515EC241-429D-448E-8246-86DF0E31C98D}" presName="levelTx" presStyleLbl="revTx" presStyleIdx="0" presStyleCnt="0">
        <dgm:presLayoutVars>
          <dgm:chMax val="1"/>
          <dgm:bulletEnabled val="1"/>
        </dgm:presLayoutVars>
      </dgm:prSet>
      <dgm:spPr/>
    </dgm:pt>
    <dgm:pt modelId="{F2A2979B-AB37-442F-9ABA-74214E61ACB2}" type="pres">
      <dgm:prSet presAssocID="{F9EB765A-5B88-4025-8508-C45951C7F267}" presName="Name8" presStyleCnt="0"/>
      <dgm:spPr/>
    </dgm:pt>
    <dgm:pt modelId="{6C288DB8-DA1F-4ECA-A380-2DB1601620DE}" type="pres">
      <dgm:prSet presAssocID="{F9EB765A-5B88-4025-8508-C45951C7F267}" presName="level" presStyleLbl="node1" presStyleIdx="1" presStyleCnt="7">
        <dgm:presLayoutVars>
          <dgm:chMax val="1"/>
          <dgm:bulletEnabled val="1"/>
        </dgm:presLayoutVars>
      </dgm:prSet>
      <dgm:spPr/>
    </dgm:pt>
    <dgm:pt modelId="{4ECC8AEA-A585-4AE6-A1CA-4D4C1E5E9278}" type="pres">
      <dgm:prSet presAssocID="{F9EB765A-5B88-4025-8508-C45951C7F267}" presName="levelTx" presStyleLbl="revTx" presStyleIdx="0" presStyleCnt="0">
        <dgm:presLayoutVars>
          <dgm:chMax val="1"/>
          <dgm:bulletEnabled val="1"/>
        </dgm:presLayoutVars>
      </dgm:prSet>
      <dgm:spPr/>
    </dgm:pt>
    <dgm:pt modelId="{10BA60DE-3864-42F0-969F-989C509ABC6C}" type="pres">
      <dgm:prSet presAssocID="{B81CDB89-8DEF-431F-B7E3-8D224466016F}" presName="Name8" presStyleCnt="0"/>
      <dgm:spPr/>
    </dgm:pt>
    <dgm:pt modelId="{0BDC7049-8858-479D-9695-693540B31377}" type="pres">
      <dgm:prSet presAssocID="{B81CDB89-8DEF-431F-B7E3-8D224466016F}" presName="level" presStyleLbl="node1" presStyleIdx="2" presStyleCnt="7">
        <dgm:presLayoutVars>
          <dgm:chMax val="1"/>
          <dgm:bulletEnabled val="1"/>
        </dgm:presLayoutVars>
      </dgm:prSet>
      <dgm:spPr/>
    </dgm:pt>
    <dgm:pt modelId="{34F75E20-67FD-4655-9BB2-9DD47E2B50D1}" type="pres">
      <dgm:prSet presAssocID="{B81CDB89-8DEF-431F-B7E3-8D224466016F}" presName="levelTx" presStyleLbl="revTx" presStyleIdx="0" presStyleCnt="0">
        <dgm:presLayoutVars>
          <dgm:chMax val="1"/>
          <dgm:bulletEnabled val="1"/>
        </dgm:presLayoutVars>
      </dgm:prSet>
      <dgm:spPr/>
    </dgm:pt>
    <dgm:pt modelId="{0C2DDA4E-FEF4-4B92-8FEF-7DC5FC0B4777}" type="pres">
      <dgm:prSet presAssocID="{C0A21312-E646-48D7-BFD2-C77A7A913F71}" presName="Name8" presStyleCnt="0"/>
      <dgm:spPr/>
    </dgm:pt>
    <dgm:pt modelId="{2C38829B-DBB5-4109-BA12-BF169D68B746}" type="pres">
      <dgm:prSet presAssocID="{C0A21312-E646-48D7-BFD2-C77A7A913F71}" presName="level" presStyleLbl="node1" presStyleIdx="3" presStyleCnt="7">
        <dgm:presLayoutVars>
          <dgm:chMax val="1"/>
          <dgm:bulletEnabled val="1"/>
        </dgm:presLayoutVars>
      </dgm:prSet>
      <dgm:spPr/>
    </dgm:pt>
    <dgm:pt modelId="{A51C43C6-3F42-4366-83A1-F898CA8EA467}" type="pres">
      <dgm:prSet presAssocID="{C0A21312-E646-48D7-BFD2-C77A7A913F71}" presName="levelTx" presStyleLbl="revTx" presStyleIdx="0" presStyleCnt="0">
        <dgm:presLayoutVars>
          <dgm:chMax val="1"/>
          <dgm:bulletEnabled val="1"/>
        </dgm:presLayoutVars>
      </dgm:prSet>
      <dgm:spPr/>
    </dgm:pt>
    <dgm:pt modelId="{62B85F22-67BB-440B-AA73-713CC83F9E75}" type="pres">
      <dgm:prSet presAssocID="{B01CF547-1668-41A9-8C1C-F1840320E5D7}" presName="Name8" presStyleCnt="0"/>
      <dgm:spPr/>
    </dgm:pt>
    <dgm:pt modelId="{7CB52C73-A8E6-487C-B9BB-70CBEA65B208}" type="pres">
      <dgm:prSet presAssocID="{B01CF547-1668-41A9-8C1C-F1840320E5D7}" presName="level" presStyleLbl="node1" presStyleIdx="4" presStyleCnt="7">
        <dgm:presLayoutVars>
          <dgm:chMax val="1"/>
          <dgm:bulletEnabled val="1"/>
        </dgm:presLayoutVars>
      </dgm:prSet>
      <dgm:spPr/>
    </dgm:pt>
    <dgm:pt modelId="{9C4B9D24-8D0D-4C97-82ED-3861F6B2391A}" type="pres">
      <dgm:prSet presAssocID="{B01CF547-1668-41A9-8C1C-F1840320E5D7}" presName="levelTx" presStyleLbl="revTx" presStyleIdx="0" presStyleCnt="0">
        <dgm:presLayoutVars>
          <dgm:chMax val="1"/>
          <dgm:bulletEnabled val="1"/>
        </dgm:presLayoutVars>
      </dgm:prSet>
      <dgm:spPr/>
    </dgm:pt>
    <dgm:pt modelId="{972ADFD9-38EF-48EC-9559-AC3027F27662}" type="pres">
      <dgm:prSet presAssocID="{87FEEB63-72D1-4359-91A8-9EF382300AD9}" presName="Name8" presStyleCnt="0"/>
      <dgm:spPr/>
    </dgm:pt>
    <dgm:pt modelId="{58C5B31F-DED6-4E2F-9081-7D63CD92C50E}" type="pres">
      <dgm:prSet presAssocID="{87FEEB63-72D1-4359-91A8-9EF382300AD9}" presName="level" presStyleLbl="node1" presStyleIdx="5" presStyleCnt="7">
        <dgm:presLayoutVars>
          <dgm:chMax val="1"/>
          <dgm:bulletEnabled val="1"/>
        </dgm:presLayoutVars>
      </dgm:prSet>
      <dgm:spPr/>
    </dgm:pt>
    <dgm:pt modelId="{E11C1F1E-7AFF-4538-961D-6BD08B0E400D}" type="pres">
      <dgm:prSet presAssocID="{87FEEB63-72D1-4359-91A8-9EF382300AD9}" presName="levelTx" presStyleLbl="revTx" presStyleIdx="0" presStyleCnt="0">
        <dgm:presLayoutVars>
          <dgm:chMax val="1"/>
          <dgm:bulletEnabled val="1"/>
        </dgm:presLayoutVars>
      </dgm:prSet>
      <dgm:spPr/>
    </dgm:pt>
    <dgm:pt modelId="{5A8AC336-94A3-4EBD-8880-FA966584E608}" type="pres">
      <dgm:prSet presAssocID="{A008F72B-EECF-4745-9986-205CC054BC42}" presName="Name8" presStyleCnt="0"/>
      <dgm:spPr/>
    </dgm:pt>
    <dgm:pt modelId="{7898E651-D4A9-49F8-8F9B-631E01C3825B}" type="pres">
      <dgm:prSet presAssocID="{A008F72B-EECF-4745-9986-205CC054BC42}" presName="level" presStyleLbl="node1" presStyleIdx="6" presStyleCnt="7">
        <dgm:presLayoutVars>
          <dgm:chMax val="1"/>
          <dgm:bulletEnabled val="1"/>
        </dgm:presLayoutVars>
      </dgm:prSet>
      <dgm:spPr/>
    </dgm:pt>
    <dgm:pt modelId="{3E3F3FF3-171A-4011-A11D-D6E2AA335C35}" type="pres">
      <dgm:prSet presAssocID="{A008F72B-EECF-4745-9986-205CC054BC42}" presName="levelTx" presStyleLbl="revTx" presStyleIdx="0" presStyleCnt="0">
        <dgm:presLayoutVars>
          <dgm:chMax val="1"/>
          <dgm:bulletEnabled val="1"/>
        </dgm:presLayoutVars>
      </dgm:prSet>
      <dgm:spPr/>
    </dgm:pt>
  </dgm:ptLst>
  <dgm:cxnLst>
    <dgm:cxn modelId="{F253B102-58CA-4F74-A17B-4DFF43788995}" type="presOf" srcId="{C0A21312-E646-48D7-BFD2-C77A7A913F71}" destId="{2C38829B-DBB5-4109-BA12-BF169D68B746}" srcOrd="0" destOrd="0" presId="urn:microsoft.com/office/officeart/2005/8/layout/pyramid1"/>
    <dgm:cxn modelId="{69ABCA0D-4396-4841-86B1-955043B9D0BC}" srcId="{9DE99EAB-618E-46DC-99EB-B2954791098D}" destId="{515EC241-429D-448E-8246-86DF0E31C98D}" srcOrd="0" destOrd="0" parTransId="{8E4230BD-C874-45EE-994C-5E20A6EDA546}" sibTransId="{099744B3-A7EE-481D-B4AB-237914339B15}"/>
    <dgm:cxn modelId="{87299013-D33E-4A4E-8912-759566E38B3D}" type="presOf" srcId="{87FEEB63-72D1-4359-91A8-9EF382300AD9}" destId="{E11C1F1E-7AFF-4538-961D-6BD08B0E400D}" srcOrd="1" destOrd="0" presId="urn:microsoft.com/office/officeart/2005/8/layout/pyramid1"/>
    <dgm:cxn modelId="{14C11918-1361-42D0-B53C-C0975CE35574}" type="presOf" srcId="{A008F72B-EECF-4745-9986-205CC054BC42}" destId="{3E3F3FF3-171A-4011-A11D-D6E2AA335C35}" srcOrd="1" destOrd="0" presId="urn:microsoft.com/office/officeart/2005/8/layout/pyramid1"/>
    <dgm:cxn modelId="{FE5D3718-FCC5-448A-AA17-ABFFF3E063B0}" type="presOf" srcId="{515EC241-429D-448E-8246-86DF0E31C98D}" destId="{CF034097-9D85-4162-9ADB-11762C941590}" srcOrd="0" destOrd="0" presId="urn:microsoft.com/office/officeart/2005/8/layout/pyramid1"/>
    <dgm:cxn modelId="{A72CE820-762B-4E9E-98B0-C150E48AA7AB}" type="presOf" srcId="{F9EB765A-5B88-4025-8508-C45951C7F267}" destId="{4ECC8AEA-A585-4AE6-A1CA-4D4C1E5E9278}" srcOrd="1" destOrd="0" presId="urn:microsoft.com/office/officeart/2005/8/layout/pyramid1"/>
    <dgm:cxn modelId="{33F10823-6A09-4E87-A96D-7E82730976E5}" type="presOf" srcId="{B81CDB89-8DEF-431F-B7E3-8D224466016F}" destId="{34F75E20-67FD-4655-9BB2-9DD47E2B50D1}" srcOrd="1" destOrd="0" presId="urn:microsoft.com/office/officeart/2005/8/layout/pyramid1"/>
    <dgm:cxn modelId="{ED051E25-76AC-4A30-8F3A-56CE859405A7}" type="presOf" srcId="{A008F72B-EECF-4745-9986-205CC054BC42}" destId="{7898E651-D4A9-49F8-8F9B-631E01C3825B}" srcOrd="0" destOrd="0" presId="urn:microsoft.com/office/officeart/2005/8/layout/pyramid1"/>
    <dgm:cxn modelId="{309C5C2A-6EE7-4F27-91F1-08F1FFFFBF6D}" type="presOf" srcId="{9DE99EAB-618E-46DC-99EB-B2954791098D}" destId="{84AD09F4-3BC2-47FF-A728-2C1636CEFEA6}" srcOrd="0" destOrd="0" presId="urn:microsoft.com/office/officeart/2005/8/layout/pyramid1"/>
    <dgm:cxn modelId="{82E08E2D-E4CA-462B-8D94-1F90AF97E9AB}" srcId="{9DE99EAB-618E-46DC-99EB-B2954791098D}" destId="{C0A21312-E646-48D7-BFD2-C77A7A913F71}" srcOrd="3" destOrd="0" parTransId="{70950A39-B2E8-4D5B-B4D8-5ED36134508C}" sibTransId="{93417C45-44AC-4A65-82D3-A57EB24A6B13}"/>
    <dgm:cxn modelId="{2859EC30-8092-4611-9BDE-390F5DAAB6EB}" type="presOf" srcId="{B01CF547-1668-41A9-8C1C-F1840320E5D7}" destId="{9C4B9D24-8D0D-4C97-82ED-3861F6B2391A}" srcOrd="1" destOrd="0" presId="urn:microsoft.com/office/officeart/2005/8/layout/pyramid1"/>
    <dgm:cxn modelId="{30D39232-FFE0-48D6-B367-B84EE9E6E021}" type="presOf" srcId="{B81CDB89-8DEF-431F-B7E3-8D224466016F}" destId="{0BDC7049-8858-479D-9695-693540B31377}" srcOrd="0" destOrd="0" presId="urn:microsoft.com/office/officeart/2005/8/layout/pyramid1"/>
    <dgm:cxn modelId="{793E5262-58E4-4E33-B802-3767D3138A12}" srcId="{9DE99EAB-618E-46DC-99EB-B2954791098D}" destId="{B81CDB89-8DEF-431F-B7E3-8D224466016F}" srcOrd="2" destOrd="0" parTransId="{9311BE3F-81C3-4F3C-9AED-AD1F88089FB2}" sibTransId="{97FBD1DB-A1E7-41D4-B5B3-ADC3B6F1F5DF}"/>
    <dgm:cxn modelId="{105A4278-E10C-4C07-9E2E-47542D83C931}" srcId="{9DE99EAB-618E-46DC-99EB-B2954791098D}" destId="{87FEEB63-72D1-4359-91A8-9EF382300AD9}" srcOrd="5" destOrd="0" parTransId="{DE81180D-F0A0-4D9C-95D4-0492AA4636A8}" sibTransId="{1CD7D7B1-5FB0-40A2-9CE0-AF085BC0EEC6}"/>
    <dgm:cxn modelId="{89CC9A88-A800-45EA-989D-FC8C83D096AE}" type="presOf" srcId="{C0A21312-E646-48D7-BFD2-C77A7A913F71}" destId="{A51C43C6-3F42-4366-83A1-F898CA8EA467}" srcOrd="1" destOrd="0" presId="urn:microsoft.com/office/officeart/2005/8/layout/pyramid1"/>
    <dgm:cxn modelId="{0F118998-5111-42F0-8B0A-451F59F74B63}" type="presOf" srcId="{87FEEB63-72D1-4359-91A8-9EF382300AD9}" destId="{58C5B31F-DED6-4E2F-9081-7D63CD92C50E}" srcOrd="0" destOrd="0" presId="urn:microsoft.com/office/officeart/2005/8/layout/pyramid1"/>
    <dgm:cxn modelId="{F0A9D29F-1D74-4F07-BA34-7D9465515A6B}" type="presOf" srcId="{B01CF547-1668-41A9-8C1C-F1840320E5D7}" destId="{7CB52C73-A8E6-487C-B9BB-70CBEA65B208}" srcOrd="0" destOrd="0" presId="urn:microsoft.com/office/officeart/2005/8/layout/pyramid1"/>
    <dgm:cxn modelId="{E30702A2-CF65-43EF-B15E-F88E21D18AAA}" srcId="{9DE99EAB-618E-46DC-99EB-B2954791098D}" destId="{F9EB765A-5B88-4025-8508-C45951C7F267}" srcOrd="1" destOrd="0" parTransId="{D99E0CFA-8AD8-4F4B-8FAD-11D9791CC889}" sibTransId="{3CD5054E-AD3D-4C7D-A1A3-EA6A36FF682B}"/>
    <dgm:cxn modelId="{C356F4B7-DB1A-4F21-9002-973CF3BAD8C4}" type="presOf" srcId="{515EC241-429D-448E-8246-86DF0E31C98D}" destId="{5390F076-63CB-4681-B9D9-5870C718B806}" srcOrd="1" destOrd="0" presId="urn:microsoft.com/office/officeart/2005/8/layout/pyramid1"/>
    <dgm:cxn modelId="{AE43EBBC-8761-4426-948D-91E125ACB234}" srcId="{9DE99EAB-618E-46DC-99EB-B2954791098D}" destId="{A008F72B-EECF-4745-9986-205CC054BC42}" srcOrd="6" destOrd="0" parTransId="{E40723FE-CF3B-45ED-8A94-AFD49CD5EC44}" sibTransId="{9BFF4517-9588-4E15-8DAF-A628B2EC7E3D}"/>
    <dgm:cxn modelId="{62DA15E6-AA70-4E1E-991D-419F40D3BB6B}" srcId="{9DE99EAB-618E-46DC-99EB-B2954791098D}" destId="{B01CF547-1668-41A9-8C1C-F1840320E5D7}" srcOrd="4" destOrd="0" parTransId="{06B097FA-A83F-498F-B5E0-CD13BC610408}" sibTransId="{E29DE6C5-AF22-4592-98DB-8285722A99D8}"/>
    <dgm:cxn modelId="{EEE82EF9-101F-4D2B-822E-62E631003CD2}" type="presOf" srcId="{F9EB765A-5B88-4025-8508-C45951C7F267}" destId="{6C288DB8-DA1F-4ECA-A380-2DB1601620DE}" srcOrd="0" destOrd="0" presId="urn:microsoft.com/office/officeart/2005/8/layout/pyramid1"/>
    <dgm:cxn modelId="{C03859B6-4CA2-40D9-9648-981C5EF09407}" type="presParOf" srcId="{84AD09F4-3BC2-47FF-A728-2C1636CEFEA6}" destId="{A1AB98CF-F44A-4D90-B47A-C514A2C2E448}" srcOrd="0" destOrd="0" presId="urn:microsoft.com/office/officeart/2005/8/layout/pyramid1"/>
    <dgm:cxn modelId="{15734290-A926-4BA0-AC58-3F576FBC8C13}" type="presParOf" srcId="{A1AB98CF-F44A-4D90-B47A-C514A2C2E448}" destId="{CF034097-9D85-4162-9ADB-11762C941590}" srcOrd="0" destOrd="0" presId="urn:microsoft.com/office/officeart/2005/8/layout/pyramid1"/>
    <dgm:cxn modelId="{7098DF2C-AADA-444A-978D-AE3C1F8D8C08}" type="presParOf" srcId="{A1AB98CF-F44A-4D90-B47A-C514A2C2E448}" destId="{5390F076-63CB-4681-B9D9-5870C718B806}" srcOrd="1" destOrd="0" presId="urn:microsoft.com/office/officeart/2005/8/layout/pyramid1"/>
    <dgm:cxn modelId="{8DEEF4B3-A237-4758-B01D-59B42818F192}" type="presParOf" srcId="{84AD09F4-3BC2-47FF-A728-2C1636CEFEA6}" destId="{F2A2979B-AB37-442F-9ABA-74214E61ACB2}" srcOrd="1" destOrd="0" presId="urn:microsoft.com/office/officeart/2005/8/layout/pyramid1"/>
    <dgm:cxn modelId="{0C2ECFBC-6ACC-4A67-AF05-632CE02CEA33}" type="presParOf" srcId="{F2A2979B-AB37-442F-9ABA-74214E61ACB2}" destId="{6C288DB8-DA1F-4ECA-A380-2DB1601620DE}" srcOrd="0" destOrd="0" presId="urn:microsoft.com/office/officeart/2005/8/layout/pyramid1"/>
    <dgm:cxn modelId="{FE1AA70A-B14C-4333-8AAA-91C784A94315}" type="presParOf" srcId="{F2A2979B-AB37-442F-9ABA-74214E61ACB2}" destId="{4ECC8AEA-A585-4AE6-A1CA-4D4C1E5E9278}" srcOrd="1" destOrd="0" presId="urn:microsoft.com/office/officeart/2005/8/layout/pyramid1"/>
    <dgm:cxn modelId="{1DC733A2-67DB-457E-9945-8E1732EE6CE4}" type="presParOf" srcId="{84AD09F4-3BC2-47FF-A728-2C1636CEFEA6}" destId="{10BA60DE-3864-42F0-969F-989C509ABC6C}" srcOrd="2" destOrd="0" presId="urn:microsoft.com/office/officeart/2005/8/layout/pyramid1"/>
    <dgm:cxn modelId="{7EE450A6-5C99-4407-BC45-E6EC817F16F8}" type="presParOf" srcId="{10BA60DE-3864-42F0-969F-989C509ABC6C}" destId="{0BDC7049-8858-479D-9695-693540B31377}" srcOrd="0" destOrd="0" presId="urn:microsoft.com/office/officeart/2005/8/layout/pyramid1"/>
    <dgm:cxn modelId="{4B1CFE07-0CF1-425B-9992-B4CEF1146865}" type="presParOf" srcId="{10BA60DE-3864-42F0-969F-989C509ABC6C}" destId="{34F75E20-67FD-4655-9BB2-9DD47E2B50D1}" srcOrd="1" destOrd="0" presId="urn:microsoft.com/office/officeart/2005/8/layout/pyramid1"/>
    <dgm:cxn modelId="{362604B6-95E5-4587-965E-142D2F5B1FD8}" type="presParOf" srcId="{84AD09F4-3BC2-47FF-A728-2C1636CEFEA6}" destId="{0C2DDA4E-FEF4-4B92-8FEF-7DC5FC0B4777}" srcOrd="3" destOrd="0" presId="urn:microsoft.com/office/officeart/2005/8/layout/pyramid1"/>
    <dgm:cxn modelId="{C451E1B2-F300-48A4-9D39-8100C419A258}" type="presParOf" srcId="{0C2DDA4E-FEF4-4B92-8FEF-7DC5FC0B4777}" destId="{2C38829B-DBB5-4109-BA12-BF169D68B746}" srcOrd="0" destOrd="0" presId="urn:microsoft.com/office/officeart/2005/8/layout/pyramid1"/>
    <dgm:cxn modelId="{DCA9554E-519D-4851-8DE4-CB52D78E18C4}" type="presParOf" srcId="{0C2DDA4E-FEF4-4B92-8FEF-7DC5FC0B4777}" destId="{A51C43C6-3F42-4366-83A1-F898CA8EA467}" srcOrd="1" destOrd="0" presId="urn:microsoft.com/office/officeart/2005/8/layout/pyramid1"/>
    <dgm:cxn modelId="{8BB942CF-D4D2-4C2F-8B5D-C8207E173E61}" type="presParOf" srcId="{84AD09F4-3BC2-47FF-A728-2C1636CEFEA6}" destId="{62B85F22-67BB-440B-AA73-713CC83F9E75}" srcOrd="4" destOrd="0" presId="urn:microsoft.com/office/officeart/2005/8/layout/pyramid1"/>
    <dgm:cxn modelId="{DC3C6D07-641C-41BA-A284-26A3BFA13CE2}" type="presParOf" srcId="{62B85F22-67BB-440B-AA73-713CC83F9E75}" destId="{7CB52C73-A8E6-487C-B9BB-70CBEA65B208}" srcOrd="0" destOrd="0" presId="urn:microsoft.com/office/officeart/2005/8/layout/pyramid1"/>
    <dgm:cxn modelId="{85FE841A-21F4-4332-924F-7E98F224D727}" type="presParOf" srcId="{62B85F22-67BB-440B-AA73-713CC83F9E75}" destId="{9C4B9D24-8D0D-4C97-82ED-3861F6B2391A}" srcOrd="1" destOrd="0" presId="urn:microsoft.com/office/officeart/2005/8/layout/pyramid1"/>
    <dgm:cxn modelId="{3C967F7D-E101-4BDF-BEA6-BE544E5BA04F}" type="presParOf" srcId="{84AD09F4-3BC2-47FF-A728-2C1636CEFEA6}" destId="{972ADFD9-38EF-48EC-9559-AC3027F27662}" srcOrd="5" destOrd="0" presId="urn:microsoft.com/office/officeart/2005/8/layout/pyramid1"/>
    <dgm:cxn modelId="{E7CDCCB2-C3EA-49A1-B5AB-E1F8C6231654}" type="presParOf" srcId="{972ADFD9-38EF-48EC-9559-AC3027F27662}" destId="{58C5B31F-DED6-4E2F-9081-7D63CD92C50E}" srcOrd="0" destOrd="0" presId="urn:microsoft.com/office/officeart/2005/8/layout/pyramid1"/>
    <dgm:cxn modelId="{73250E0B-9875-4830-A990-D0F3223BE28A}" type="presParOf" srcId="{972ADFD9-38EF-48EC-9559-AC3027F27662}" destId="{E11C1F1E-7AFF-4538-961D-6BD08B0E400D}" srcOrd="1" destOrd="0" presId="urn:microsoft.com/office/officeart/2005/8/layout/pyramid1"/>
    <dgm:cxn modelId="{84B4E406-FA83-4B04-B6C3-8446A69330BA}" type="presParOf" srcId="{84AD09F4-3BC2-47FF-A728-2C1636CEFEA6}" destId="{5A8AC336-94A3-4EBD-8880-FA966584E608}" srcOrd="6" destOrd="0" presId="urn:microsoft.com/office/officeart/2005/8/layout/pyramid1"/>
    <dgm:cxn modelId="{6A4C7772-149C-4979-AF86-D4D3B0D688F7}" type="presParOf" srcId="{5A8AC336-94A3-4EBD-8880-FA966584E608}" destId="{7898E651-D4A9-49F8-8F9B-631E01C3825B}" srcOrd="0" destOrd="0" presId="urn:microsoft.com/office/officeart/2005/8/layout/pyramid1"/>
    <dgm:cxn modelId="{D2387746-8AF2-45B9-98EC-E4BED8EEC92D}" type="presParOf" srcId="{5A8AC336-94A3-4EBD-8880-FA966584E608}" destId="{3E3F3FF3-171A-4011-A11D-D6E2AA335C35}" srcOrd="1" destOrd="0" presId="urn:microsoft.com/office/officeart/2005/8/layout/pyramid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E99EAB-618E-46DC-99EB-B2954791098D}" type="doc">
      <dgm:prSet loTypeId="urn:microsoft.com/office/officeart/2005/8/layout/pyramid1" loCatId="pyramid" qsTypeId="urn:microsoft.com/office/officeart/2005/8/quickstyle/simple1" qsCatId="simple" csTypeId="urn:microsoft.com/office/officeart/2005/8/colors/accent1_2" csCatId="accent1" phldr="1"/>
      <dgm:spPr/>
    </dgm:pt>
    <dgm:pt modelId="{A008F72B-EECF-4745-9986-205CC054BC42}">
      <dgm:prSet phldrT="[Text]"/>
      <dgm:spPr>
        <a:solidFill>
          <a:schemeClr val="bg1">
            <a:lumMod val="85000"/>
          </a:schemeClr>
        </a:solidFill>
      </dgm:spPr>
      <dgm:t>
        <a:bodyPr/>
        <a:lstStyle/>
        <a:p>
          <a:endParaRPr lang="en-GB" dirty="0"/>
        </a:p>
      </dgm:t>
    </dgm:pt>
    <dgm:pt modelId="{E40723FE-CF3B-45ED-8A94-AFD49CD5EC44}" type="parTrans" cxnId="{AE43EBBC-8761-4426-948D-91E125ACB234}">
      <dgm:prSet/>
      <dgm:spPr/>
      <dgm:t>
        <a:bodyPr/>
        <a:lstStyle/>
        <a:p>
          <a:endParaRPr lang="en-GB"/>
        </a:p>
      </dgm:t>
    </dgm:pt>
    <dgm:pt modelId="{9BFF4517-9588-4E15-8DAF-A628B2EC7E3D}" type="sibTrans" cxnId="{AE43EBBC-8761-4426-948D-91E125ACB234}">
      <dgm:prSet/>
      <dgm:spPr/>
      <dgm:t>
        <a:bodyPr/>
        <a:lstStyle/>
        <a:p>
          <a:endParaRPr lang="en-GB"/>
        </a:p>
      </dgm:t>
    </dgm:pt>
    <dgm:pt modelId="{515EC241-429D-448E-8246-86DF0E31C98D}">
      <dgm:prSet phldrT="[Text]"/>
      <dgm:spPr>
        <a:solidFill>
          <a:schemeClr val="bg1">
            <a:lumMod val="85000"/>
          </a:schemeClr>
        </a:solidFill>
      </dgm:spPr>
      <dgm:t>
        <a:bodyPr/>
        <a:lstStyle/>
        <a:p>
          <a:endParaRPr lang="en-GB" dirty="0"/>
        </a:p>
      </dgm:t>
    </dgm:pt>
    <dgm:pt modelId="{8E4230BD-C874-45EE-994C-5E20A6EDA546}" type="parTrans" cxnId="{69ABCA0D-4396-4841-86B1-955043B9D0BC}">
      <dgm:prSet/>
      <dgm:spPr/>
      <dgm:t>
        <a:bodyPr/>
        <a:lstStyle/>
        <a:p>
          <a:endParaRPr lang="en-GB"/>
        </a:p>
      </dgm:t>
    </dgm:pt>
    <dgm:pt modelId="{099744B3-A7EE-481D-B4AB-237914339B15}" type="sibTrans" cxnId="{69ABCA0D-4396-4841-86B1-955043B9D0BC}">
      <dgm:prSet/>
      <dgm:spPr/>
      <dgm:t>
        <a:bodyPr/>
        <a:lstStyle/>
        <a:p>
          <a:endParaRPr lang="en-GB"/>
        </a:p>
      </dgm:t>
    </dgm:pt>
    <dgm:pt modelId="{F9EB765A-5B88-4025-8508-C45951C7F267}">
      <dgm:prSet phldrT="[Text]"/>
      <dgm:spPr>
        <a:solidFill>
          <a:schemeClr val="accent5"/>
        </a:solidFill>
      </dgm:spPr>
      <dgm:t>
        <a:bodyPr/>
        <a:lstStyle/>
        <a:p>
          <a:endParaRPr lang="en-GB" dirty="0"/>
        </a:p>
      </dgm:t>
    </dgm:pt>
    <dgm:pt modelId="{D99E0CFA-8AD8-4F4B-8FAD-11D9791CC889}" type="parTrans" cxnId="{E30702A2-CF65-43EF-B15E-F88E21D18AAA}">
      <dgm:prSet/>
      <dgm:spPr/>
      <dgm:t>
        <a:bodyPr/>
        <a:lstStyle/>
        <a:p>
          <a:endParaRPr lang="en-GB"/>
        </a:p>
      </dgm:t>
    </dgm:pt>
    <dgm:pt modelId="{3CD5054E-AD3D-4C7D-A1A3-EA6A36FF682B}" type="sibTrans" cxnId="{E30702A2-CF65-43EF-B15E-F88E21D18AAA}">
      <dgm:prSet/>
      <dgm:spPr/>
      <dgm:t>
        <a:bodyPr/>
        <a:lstStyle/>
        <a:p>
          <a:endParaRPr lang="en-GB"/>
        </a:p>
      </dgm:t>
    </dgm:pt>
    <dgm:pt modelId="{B81CDB89-8DEF-431F-B7E3-8D224466016F}">
      <dgm:prSet phldrT="[Text]"/>
      <dgm:spPr>
        <a:solidFill>
          <a:schemeClr val="bg1">
            <a:lumMod val="85000"/>
          </a:schemeClr>
        </a:solidFill>
      </dgm:spPr>
      <dgm:t>
        <a:bodyPr/>
        <a:lstStyle/>
        <a:p>
          <a:endParaRPr lang="en-GB" dirty="0"/>
        </a:p>
      </dgm:t>
    </dgm:pt>
    <dgm:pt modelId="{9311BE3F-81C3-4F3C-9AED-AD1F88089FB2}" type="parTrans" cxnId="{793E5262-58E4-4E33-B802-3767D3138A12}">
      <dgm:prSet/>
      <dgm:spPr/>
      <dgm:t>
        <a:bodyPr/>
        <a:lstStyle/>
        <a:p>
          <a:endParaRPr lang="en-GB"/>
        </a:p>
      </dgm:t>
    </dgm:pt>
    <dgm:pt modelId="{97FBD1DB-A1E7-41D4-B5B3-ADC3B6F1F5DF}" type="sibTrans" cxnId="{793E5262-58E4-4E33-B802-3767D3138A12}">
      <dgm:prSet/>
      <dgm:spPr/>
      <dgm:t>
        <a:bodyPr/>
        <a:lstStyle/>
        <a:p>
          <a:endParaRPr lang="en-GB"/>
        </a:p>
      </dgm:t>
    </dgm:pt>
    <dgm:pt modelId="{C0A21312-E646-48D7-BFD2-C77A7A913F71}">
      <dgm:prSet phldrT="[Text]"/>
      <dgm:spPr>
        <a:solidFill>
          <a:schemeClr val="bg1">
            <a:lumMod val="85000"/>
          </a:schemeClr>
        </a:solidFill>
      </dgm:spPr>
      <dgm:t>
        <a:bodyPr/>
        <a:lstStyle/>
        <a:p>
          <a:endParaRPr lang="en-GB" dirty="0"/>
        </a:p>
      </dgm:t>
    </dgm:pt>
    <dgm:pt modelId="{70950A39-B2E8-4D5B-B4D8-5ED36134508C}" type="parTrans" cxnId="{82E08E2D-E4CA-462B-8D94-1F90AF97E9AB}">
      <dgm:prSet/>
      <dgm:spPr/>
      <dgm:t>
        <a:bodyPr/>
        <a:lstStyle/>
        <a:p>
          <a:endParaRPr lang="en-GB"/>
        </a:p>
      </dgm:t>
    </dgm:pt>
    <dgm:pt modelId="{93417C45-44AC-4A65-82D3-A57EB24A6B13}" type="sibTrans" cxnId="{82E08E2D-E4CA-462B-8D94-1F90AF97E9AB}">
      <dgm:prSet/>
      <dgm:spPr/>
      <dgm:t>
        <a:bodyPr/>
        <a:lstStyle/>
        <a:p>
          <a:endParaRPr lang="en-GB"/>
        </a:p>
      </dgm:t>
    </dgm:pt>
    <dgm:pt modelId="{B01CF547-1668-41A9-8C1C-F1840320E5D7}">
      <dgm:prSet phldrT="[Text]"/>
      <dgm:spPr>
        <a:solidFill>
          <a:schemeClr val="bg1">
            <a:lumMod val="85000"/>
          </a:schemeClr>
        </a:solidFill>
      </dgm:spPr>
      <dgm:t>
        <a:bodyPr/>
        <a:lstStyle/>
        <a:p>
          <a:endParaRPr lang="en-GB" dirty="0"/>
        </a:p>
      </dgm:t>
    </dgm:pt>
    <dgm:pt modelId="{06B097FA-A83F-498F-B5E0-CD13BC610408}" type="parTrans" cxnId="{62DA15E6-AA70-4E1E-991D-419F40D3BB6B}">
      <dgm:prSet/>
      <dgm:spPr/>
      <dgm:t>
        <a:bodyPr/>
        <a:lstStyle/>
        <a:p>
          <a:endParaRPr lang="en-GB"/>
        </a:p>
      </dgm:t>
    </dgm:pt>
    <dgm:pt modelId="{E29DE6C5-AF22-4592-98DB-8285722A99D8}" type="sibTrans" cxnId="{62DA15E6-AA70-4E1E-991D-419F40D3BB6B}">
      <dgm:prSet/>
      <dgm:spPr/>
      <dgm:t>
        <a:bodyPr/>
        <a:lstStyle/>
        <a:p>
          <a:endParaRPr lang="en-GB"/>
        </a:p>
      </dgm:t>
    </dgm:pt>
    <dgm:pt modelId="{87FEEB63-72D1-4359-91A8-9EF382300AD9}">
      <dgm:prSet phldrT="[Text]"/>
      <dgm:spPr>
        <a:solidFill>
          <a:schemeClr val="bg1">
            <a:lumMod val="85000"/>
          </a:schemeClr>
        </a:solidFill>
      </dgm:spPr>
      <dgm:t>
        <a:bodyPr/>
        <a:lstStyle/>
        <a:p>
          <a:endParaRPr lang="en-GB" dirty="0"/>
        </a:p>
      </dgm:t>
    </dgm:pt>
    <dgm:pt modelId="{DE81180D-F0A0-4D9C-95D4-0492AA4636A8}" type="parTrans" cxnId="{105A4278-E10C-4C07-9E2E-47542D83C931}">
      <dgm:prSet/>
      <dgm:spPr/>
      <dgm:t>
        <a:bodyPr/>
        <a:lstStyle/>
        <a:p>
          <a:endParaRPr lang="en-GB"/>
        </a:p>
      </dgm:t>
    </dgm:pt>
    <dgm:pt modelId="{1CD7D7B1-5FB0-40A2-9CE0-AF085BC0EEC6}" type="sibTrans" cxnId="{105A4278-E10C-4C07-9E2E-47542D83C931}">
      <dgm:prSet/>
      <dgm:spPr/>
      <dgm:t>
        <a:bodyPr/>
        <a:lstStyle/>
        <a:p>
          <a:endParaRPr lang="en-GB"/>
        </a:p>
      </dgm:t>
    </dgm:pt>
    <dgm:pt modelId="{84AD09F4-3BC2-47FF-A728-2C1636CEFEA6}" type="pres">
      <dgm:prSet presAssocID="{9DE99EAB-618E-46DC-99EB-B2954791098D}" presName="Name0" presStyleCnt="0">
        <dgm:presLayoutVars>
          <dgm:dir/>
          <dgm:animLvl val="lvl"/>
          <dgm:resizeHandles val="exact"/>
        </dgm:presLayoutVars>
      </dgm:prSet>
      <dgm:spPr/>
    </dgm:pt>
    <dgm:pt modelId="{A1AB98CF-F44A-4D90-B47A-C514A2C2E448}" type="pres">
      <dgm:prSet presAssocID="{515EC241-429D-448E-8246-86DF0E31C98D}" presName="Name8" presStyleCnt="0"/>
      <dgm:spPr/>
    </dgm:pt>
    <dgm:pt modelId="{CF034097-9D85-4162-9ADB-11762C941590}" type="pres">
      <dgm:prSet presAssocID="{515EC241-429D-448E-8246-86DF0E31C98D}" presName="level" presStyleLbl="node1" presStyleIdx="0" presStyleCnt="7">
        <dgm:presLayoutVars>
          <dgm:chMax val="1"/>
          <dgm:bulletEnabled val="1"/>
        </dgm:presLayoutVars>
      </dgm:prSet>
      <dgm:spPr/>
    </dgm:pt>
    <dgm:pt modelId="{5390F076-63CB-4681-B9D9-5870C718B806}" type="pres">
      <dgm:prSet presAssocID="{515EC241-429D-448E-8246-86DF0E31C98D}" presName="levelTx" presStyleLbl="revTx" presStyleIdx="0" presStyleCnt="0">
        <dgm:presLayoutVars>
          <dgm:chMax val="1"/>
          <dgm:bulletEnabled val="1"/>
        </dgm:presLayoutVars>
      </dgm:prSet>
      <dgm:spPr/>
    </dgm:pt>
    <dgm:pt modelId="{F2A2979B-AB37-442F-9ABA-74214E61ACB2}" type="pres">
      <dgm:prSet presAssocID="{F9EB765A-5B88-4025-8508-C45951C7F267}" presName="Name8" presStyleCnt="0"/>
      <dgm:spPr/>
    </dgm:pt>
    <dgm:pt modelId="{6C288DB8-DA1F-4ECA-A380-2DB1601620DE}" type="pres">
      <dgm:prSet presAssocID="{F9EB765A-5B88-4025-8508-C45951C7F267}" presName="level" presStyleLbl="node1" presStyleIdx="1" presStyleCnt="7">
        <dgm:presLayoutVars>
          <dgm:chMax val="1"/>
          <dgm:bulletEnabled val="1"/>
        </dgm:presLayoutVars>
      </dgm:prSet>
      <dgm:spPr/>
    </dgm:pt>
    <dgm:pt modelId="{4ECC8AEA-A585-4AE6-A1CA-4D4C1E5E9278}" type="pres">
      <dgm:prSet presAssocID="{F9EB765A-5B88-4025-8508-C45951C7F267}" presName="levelTx" presStyleLbl="revTx" presStyleIdx="0" presStyleCnt="0">
        <dgm:presLayoutVars>
          <dgm:chMax val="1"/>
          <dgm:bulletEnabled val="1"/>
        </dgm:presLayoutVars>
      </dgm:prSet>
      <dgm:spPr/>
    </dgm:pt>
    <dgm:pt modelId="{10BA60DE-3864-42F0-969F-989C509ABC6C}" type="pres">
      <dgm:prSet presAssocID="{B81CDB89-8DEF-431F-B7E3-8D224466016F}" presName="Name8" presStyleCnt="0"/>
      <dgm:spPr/>
    </dgm:pt>
    <dgm:pt modelId="{0BDC7049-8858-479D-9695-693540B31377}" type="pres">
      <dgm:prSet presAssocID="{B81CDB89-8DEF-431F-B7E3-8D224466016F}" presName="level" presStyleLbl="node1" presStyleIdx="2" presStyleCnt="7">
        <dgm:presLayoutVars>
          <dgm:chMax val="1"/>
          <dgm:bulletEnabled val="1"/>
        </dgm:presLayoutVars>
      </dgm:prSet>
      <dgm:spPr/>
    </dgm:pt>
    <dgm:pt modelId="{34F75E20-67FD-4655-9BB2-9DD47E2B50D1}" type="pres">
      <dgm:prSet presAssocID="{B81CDB89-8DEF-431F-B7E3-8D224466016F}" presName="levelTx" presStyleLbl="revTx" presStyleIdx="0" presStyleCnt="0">
        <dgm:presLayoutVars>
          <dgm:chMax val="1"/>
          <dgm:bulletEnabled val="1"/>
        </dgm:presLayoutVars>
      </dgm:prSet>
      <dgm:spPr/>
    </dgm:pt>
    <dgm:pt modelId="{0C2DDA4E-FEF4-4B92-8FEF-7DC5FC0B4777}" type="pres">
      <dgm:prSet presAssocID="{C0A21312-E646-48D7-BFD2-C77A7A913F71}" presName="Name8" presStyleCnt="0"/>
      <dgm:spPr/>
    </dgm:pt>
    <dgm:pt modelId="{2C38829B-DBB5-4109-BA12-BF169D68B746}" type="pres">
      <dgm:prSet presAssocID="{C0A21312-E646-48D7-BFD2-C77A7A913F71}" presName="level" presStyleLbl="node1" presStyleIdx="3" presStyleCnt="7">
        <dgm:presLayoutVars>
          <dgm:chMax val="1"/>
          <dgm:bulletEnabled val="1"/>
        </dgm:presLayoutVars>
      </dgm:prSet>
      <dgm:spPr/>
    </dgm:pt>
    <dgm:pt modelId="{A51C43C6-3F42-4366-83A1-F898CA8EA467}" type="pres">
      <dgm:prSet presAssocID="{C0A21312-E646-48D7-BFD2-C77A7A913F71}" presName="levelTx" presStyleLbl="revTx" presStyleIdx="0" presStyleCnt="0">
        <dgm:presLayoutVars>
          <dgm:chMax val="1"/>
          <dgm:bulletEnabled val="1"/>
        </dgm:presLayoutVars>
      </dgm:prSet>
      <dgm:spPr/>
    </dgm:pt>
    <dgm:pt modelId="{62B85F22-67BB-440B-AA73-713CC83F9E75}" type="pres">
      <dgm:prSet presAssocID="{B01CF547-1668-41A9-8C1C-F1840320E5D7}" presName="Name8" presStyleCnt="0"/>
      <dgm:spPr/>
    </dgm:pt>
    <dgm:pt modelId="{7CB52C73-A8E6-487C-B9BB-70CBEA65B208}" type="pres">
      <dgm:prSet presAssocID="{B01CF547-1668-41A9-8C1C-F1840320E5D7}" presName="level" presStyleLbl="node1" presStyleIdx="4" presStyleCnt="7">
        <dgm:presLayoutVars>
          <dgm:chMax val="1"/>
          <dgm:bulletEnabled val="1"/>
        </dgm:presLayoutVars>
      </dgm:prSet>
      <dgm:spPr/>
    </dgm:pt>
    <dgm:pt modelId="{9C4B9D24-8D0D-4C97-82ED-3861F6B2391A}" type="pres">
      <dgm:prSet presAssocID="{B01CF547-1668-41A9-8C1C-F1840320E5D7}" presName="levelTx" presStyleLbl="revTx" presStyleIdx="0" presStyleCnt="0">
        <dgm:presLayoutVars>
          <dgm:chMax val="1"/>
          <dgm:bulletEnabled val="1"/>
        </dgm:presLayoutVars>
      </dgm:prSet>
      <dgm:spPr/>
    </dgm:pt>
    <dgm:pt modelId="{972ADFD9-38EF-48EC-9559-AC3027F27662}" type="pres">
      <dgm:prSet presAssocID="{87FEEB63-72D1-4359-91A8-9EF382300AD9}" presName="Name8" presStyleCnt="0"/>
      <dgm:spPr/>
    </dgm:pt>
    <dgm:pt modelId="{58C5B31F-DED6-4E2F-9081-7D63CD92C50E}" type="pres">
      <dgm:prSet presAssocID="{87FEEB63-72D1-4359-91A8-9EF382300AD9}" presName="level" presStyleLbl="node1" presStyleIdx="5" presStyleCnt="7">
        <dgm:presLayoutVars>
          <dgm:chMax val="1"/>
          <dgm:bulletEnabled val="1"/>
        </dgm:presLayoutVars>
      </dgm:prSet>
      <dgm:spPr/>
    </dgm:pt>
    <dgm:pt modelId="{E11C1F1E-7AFF-4538-961D-6BD08B0E400D}" type="pres">
      <dgm:prSet presAssocID="{87FEEB63-72D1-4359-91A8-9EF382300AD9}" presName="levelTx" presStyleLbl="revTx" presStyleIdx="0" presStyleCnt="0">
        <dgm:presLayoutVars>
          <dgm:chMax val="1"/>
          <dgm:bulletEnabled val="1"/>
        </dgm:presLayoutVars>
      </dgm:prSet>
      <dgm:spPr/>
    </dgm:pt>
    <dgm:pt modelId="{5A8AC336-94A3-4EBD-8880-FA966584E608}" type="pres">
      <dgm:prSet presAssocID="{A008F72B-EECF-4745-9986-205CC054BC42}" presName="Name8" presStyleCnt="0"/>
      <dgm:spPr/>
    </dgm:pt>
    <dgm:pt modelId="{7898E651-D4A9-49F8-8F9B-631E01C3825B}" type="pres">
      <dgm:prSet presAssocID="{A008F72B-EECF-4745-9986-205CC054BC42}" presName="level" presStyleLbl="node1" presStyleIdx="6" presStyleCnt="7">
        <dgm:presLayoutVars>
          <dgm:chMax val="1"/>
          <dgm:bulletEnabled val="1"/>
        </dgm:presLayoutVars>
      </dgm:prSet>
      <dgm:spPr/>
    </dgm:pt>
    <dgm:pt modelId="{3E3F3FF3-171A-4011-A11D-D6E2AA335C35}" type="pres">
      <dgm:prSet presAssocID="{A008F72B-EECF-4745-9986-205CC054BC42}" presName="levelTx" presStyleLbl="revTx" presStyleIdx="0" presStyleCnt="0">
        <dgm:presLayoutVars>
          <dgm:chMax val="1"/>
          <dgm:bulletEnabled val="1"/>
        </dgm:presLayoutVars>
      </dgm:prSet>
      <dgm:spPr/>
    </dgm:pt>
  </dgm:ptLst>
  <dgm:cxnLst>
    <dgm:cxn modelId="{F253B102-58CA-4F74-A17B-4DFF43788995}" type="presOf" srcId="{C0A21312-E646-48D7-BFD2-C77A7A913F71}" destId="{2C38829B-DBB5-4109-BA12-BF169D68B746}" srcOrd="0" destOrd="0" presId="urn:microsoft.com/office/officeart/2005/8/layout/pyramid1"/>
    <dgm:cxn modelId="{69ABCA0D-4396-4841-86B1-955043B9D0BC}" srcId="{9DE99EAB-618E-46DC-99EB-B2954791098D}" destId="{515EC241-429D-448E-8246-86DF0E31C98D}" srcOrd="0" destOrd="0" parTransId="{8E4230BD-C874-45EE-994C-5E20A6EDA546}" sibTransId="{099744B3-A7EE-481D-B4AB-237914339B15}"/>
    <dgm:cxn modelId="{87299013-D33E-4A4E-8912-759566E38B3D}" type="presOf" srcId="{87FEEB63-72D1-4359-91A8-9EF382300AD9}" destId="{E11C1F1E-7AFF-4538-961D-6BD08B0E400D}" srcOrd="1" destOrd="0" presId="urn:microsoft.com/office/officeart/2005/8/layout/pyramid1"/>
    <dgm:cxn modelId="{14C11918-1361-42D0-B53C-C0975CE35574}" type="presOf" srcId="{A008F72B-EECF-4745-9986-205CC054BC42}" destId="{3E3F3FF3-171A-4011-A11D-D6E2AA335C35}" srcOrd="1" destOrd="0" presId="urn:microsoft.com/office/officeart/2005/8/layout/pyramid1"/>
    <dgm:cxn modelId="{FE5D3718-FCC5-448A-AA17-ABFFF3E063B0}" type="presOf" srcId="{515EC241-429D-448E-8246-86DF0E31C98D}" destId="{CF034097-9D85-4162-9ADB-11762C941590}" srcOrd="0" destOrd="0" presId="urn:microsoft.com/office/officeart/2005/8/layout/pyramid1"/>
    <dgm:cxn modelId="{A72CE820-762B-4E9E-98B0-C150E48AA7AB}" type="presOf" srcId="{F9EB765A-5B88-4025-8508-C45951C7F267}" destId="{4ECC8AEA-A585-4AE6-A1CA-4D4C1E5E9278}" srcOrd="1" destOrd="0" presId="urn:microsoft.com/office/officeart/2005/8/layout/pyramid1"/>
    <dgm:cxn modelId="{33F10823-6A09-4E87-A96D-7E82730976E5}" type="presOf" srcId="{B81CDB89-8DEF-431F-B7E3-8D224466016F}" destId="{34F75E20-67FD-4655-9BB2-9DD47E2B50D1}" srcOrd="1" destOrd="0" presId="urn:microsoft.com/office/officeart/2005/8/layout/pyramid1"/>
    <dgm:cxn modelId="{ED051E25-76AC-4A30-8F3A-56CE859405A7}" type="presOf" srcId="{A008F72B-EECF-4745-9986-205CC054BC42}" destId="{7898E651-D4A9-49F8-8F9B-631E01C3825B}" srcOrd="0" destOrd="0" presId="urn:microsoft.com/office/officeart/2005/8/layout/pyramid1"/>
    <dgm:cxn modelId="{309C5C2A-6EE7-4F27-91F1-08F1FFFFBF6D}" type="presOf" srcId="{9DE99EAB-618E-46DC-99EB-B2954791098D}" destId="{84AD09F4-3BC2-47FF-A728-2C1636CEFEA6}" srcOrd="0" destOrd="0" presId="urn:microsoft.com/office/officeart/2005/8/layout/pyramid1"/>
    <dgm:cxn modelId="{82E08E2D-E4CA-462B-8D94-1F90AF97E9AB}" srcId="{9DE99EAB-618E-46DC-99EB-B2954791098D}" destId="{C0A21312-E646-48D7-BFD2-C77A7A913F71}" srcOrd="3" destOrd="0" parTransId="{70950A39-B2E8-4D5B-B4D8-5ED36134508C}" sibTransId="{93417C45-44AC-4A65-82D3-A57EB24A6B13}"/>
    <dgm:cxn modelId="{2859EC30-8092-4611-9BDE-390F5DAAB6EB}" type="presOf" srcId="{B01CF547-1668-41A9-8C1C-F1840320E5D7}" destId="{9C4B9D24-8D0D-4C97-82ED-3861F6B2391A}" srcOrd="1" destOrd="0" presId="urn:microsoft.com/office/officeart/2005/8/layout/pyramid1"/>
    <dgm:cxn modelId="{30D39232-FFE0-48D6-B367-B84EE9E6E021}" type="presOf" srcId="{B81CDB89-8DEF-431F-B7E3-8D224466016F}" destId="{0BDC7049-8858-479D-9695-693540B31377}" srcOrd="0" destOrd="0" presId="urn:microsoft.com/office/officeart/2005/8/layout/pyramid1"/>
    <dgm:cxn modelId="{793E5262-58E4-4E33-B802-3767D3138A12}" srcId="{9DE99EAB-618E-46DC-99EB-B2954791098D}" destId="{B81CDB89-8DEF-431F-B7E3-8D224466016F}" srcOrd="2" destOrd="0" parTransId="{9311BE3F-81C3-4F3C-9AED-AD1F88089FB2}" sibTransId="{97FBD1DB-A1E7-41D4-B5B3-ADC3B6F1F5DF}"/>
    <dgm:cxn modelId="{105A4278-E10C-4C07-9E2E-47542D83C931}" srcId="{9DE99EAB-618E-46DC-99EB-B2954791098D}" destId="{87FEEB63-72D1-4359-91A8-9EF382300AD9}" srcOrd="5" destOrd="0" parTransId="{DE81180D-F0A0-4D9C-95D4-0492AA4636A8}" sibTransId="{1CD7D7B1-5FB0-40A2-9CE0-AF085BC0EEC6}"/>
    <dgm:cxn modelId="{89CC9A88-A800-45EA-989D-FC8C83D096AE}" type="presOf" srcId="{C0A21312-E646-48D7-BFD2-C77A7A913F71}" destId="{A51C43C6-3F42-4366-83A1-F898CA8EA467}" srcOrd="1" destOrd="0" presId="urn:microsoft.com/office/officeart/2005/8/layout/pyramid1"/>
    <dgm:cxn modelId="{0F118998-5111-42F0-8B0A-451F59F74B63}" type="presOf" srcId="{87FEEB63-72D1-4359-91A8-9EF382300AD9}" destId="{58C5B31F-DED6-4E2F-9081-7D63CD92C50E}" srcOrd="0" destOrd="0" presId="urn:microsoft.com/office/officeart/2005/8/layout/pyramid1"/>
    <dgm:cxn modelId="{F0A9D29F-1D74-4F07-BA34-7D9465515A6B}" type="presOf" srcId="{B01CF547-1668-41A9-8C1C-F1840320E5D7}" destId="{7CB52C73-A8E6-487C-B9BB-70CBEA65B208}" srcOrd="0" destOrd="0" presId="urn:microsoft.com/office/officeart/2005/8/layout/pyramid1"/>
    <dgm:cxn modelId="{E30702A2-CF65-43EF-B15E-F88E21D18AAA}" srcId="{9DE99EAB-618E-46DC-99EB-B2954791098D}" destId="{F9EB765A-5B88-4025-8508-C45951C7F267}" srcOrd="1" destOrd="0" parTransId="{D99E0CFA-8AD8-4F4B-8FAD-11D9791CC889}" sibTransId="{3CD5054E-AD3D-4C7D-A1A3-EA6A36FF682B}"/>
    <dgm:cxn modelId="{C356F4B7-DB1A-4F21-9002-973CF3BAD8C4}" type="presOf" srcId="{515EC241-429D-448E-8246-86DF0E31C98D}" destId="{5390F076-63CB-4681-B9D9-5870C718B806}" srcOrd="1" destOrd="0" presId="urn:microsoft.com/office/officeart/2005/8/layout/pyramid1"/>
    <dgm:cxn modelId="{AE43EBBC-8761-4426-948D-91E125ACB234}" srcId="{9DE99EAB-618E-46DC-99EB-B2954791098D}" destId="{A008F72B-EECF-4745-9986-205CC054BC42}" srcOrd="6" destOrd="0" parTransId="{E40723FE-CF3B-45ED-8A94-AFD49CD5EC44}" sibTransId="{9BFF4517-9588-4E15-8DAF-A628B2EC7E3D}"/>
    <dgm:cxn modelId="{62DA15E6-AA70-4E1E-991D-419F40D3BB6B}" srcId="{9DE99EAB-618E-46DC-99EB-B2954791098D}" destId="{B01CF547-1668-41A9-8C1C-F1840320E5D7}" srcOrd="4" destOrd="0" parTransId="{06B097FA-A83F-498F-B5E0-CD13BC610408}" sibTransId="{E29DE6C5-AF22-4592-98DB-8285722A99D8}"/>
    <dgm:cxn modelId="{EEE82EF9-101F-4D2B-822E-62E631003CD2}" type="presOf" srcId="{F9EB765A-5B88-4025-8508-C45951C7F267}" destId="{6C288DB8-DA1F-4ECA-A380-2DB1601620DE}" srcOrd="0" destOrd="0" presId="urn:microsoft.com/office/officeart/2005/8/layout/pyramid1"/>
    <dgm:cxn modelId="{C03859B6-4CA2-40D9-9648-981C5EF09407}" type="presParOf" srcId="{84AD09F4-3BC2-47FF-A728-2C1636CEFEA6}" destId="{A1AB98CF-F44A-4D90-B47A-C514A2C2E448}" srcOrd="0" destOrd="0" presId="urn:microsoft.com/office/officeart/2005/8/layout/pyramid1"/>
    <dgm:cxn modelId="{15734290-A926-4BA0-AC58-3F576FBC8C13}" type="presParOf" srcId="{A1AB98CF-F44A-4D90-B47A-C514A2C2E448}" destId="{CF034097-9D85-4162-9ADB-11762C941590}" srcOrd="0" destOrd="0" presId="urn:microsoft.com/office/officeart/2005/8/layout/pyramid1"/>
    <dgm:cxn modelId="{7098DF2C-AADA-444A-978D-AE3C1F8D8C08}" type="presParOf" srcId="{A1AB98CF-F44A-4D90-B47A-C514A2C2E448}" destId="{5390F076-63CB-4681-B9D9-5870C718B806}" srcOrd="1" destOrd="0" presId="urn:microsoft.com/office/officeart/2005/8/layout/pyramid1"/>
    <dgm:cxn modelId="{8DEEF4B3-A237-4758-B01D-59B42818F192}" type="presParOf" srcId="{84AD09F4-3BC2-47FF-A728-2C1636CEFEA6}" destId="{F2A2979B-AB37-442F-9ABA-74214E61ACB2}" srcOrd="1" destOrd="0" presId="urn:microsoft.com/office/officeart/2005/8/layout/pyramid1"/>
    <dgm:cxn modelId="{0C2ECFBC-6ACC-4A67-AF05-632CE02CEA33}" type="presParOf" srcId="{F2A2979B-AB37-442F-9ABA-74214E61ACB2}" destId="{6C288DB8-DA1F-4ECA-A380-2DB1601620DE}" srcOrd="0" destOrd="0" presId="urn:microsoft.com/office/officeart/2005/8/layout/pyramid1"/>
    <dgm:cxn modelId="{FE1AA70A-B14C-4333-8AAA-91C784A94315}" type="presParOf" srcId="{F2A2979B-AB37-442F-9ABA-74214E61ACB2}" destId="{4ECC8AEA-A585-4AE6-A1CA-4D4C1E5E9278}" srcOrd="1" destOrd="0" presId="urn:microsoft.com/office/officeart/2005/8/layout/pyramid1"/>
    <dgm:cxn modelId="{1DC733A2-67DB-457E-9945-8E1732EE6CE4}" type="presParOf" srcId="{84AD09F4-3BC2-47FF-A728-2C1636CEFEA6}" destId="{10BA60DE-3864-42F0-969F-989C509ABC6C}" srcOrd="2" destOrd="0" presId="urn:microsoft.com/office/officeart/2005/8/layout/pyramid1"/>
    <dgm:cxn modelId="{7EE450A6-5C99-4407-BC45-E6EC817F16F8}" type="presParOf" srcId="{10BA60DE-3864-42F0-969F-989C509ABC6C}" destId="{0BDC7049-8858-479D-9695-693540B31377}" srcOrd="0" destOrd="0" presId="urn:microsoft.com/office/officeart/2005/8/layout/pyramid1"/>
    <dgm:cxn modelId="{4B1CFE07-0CF1-425B-9992-B4CEF1146865}" type="presParOf" srcId="{10BA60DE-3864-42F0-969F-989C509ABC6C}" destId="{34F75E20-67FD-4655-9BB2-9DD47E2B50D1}" srcOrd="1" destOrd="0" presId="urn:microsoft.com/office/officeart/2005/8/layout/pyramid1"/>
    <dgm:cxn modelId="{362604B6-95E5-4587-965E-142D2F5B1FD8}" type="presParOf" srcId="{84AD09F4-3BC2-47FF-A728-2C1636CEFEA6}" destId="{0C2DDA4E-FEF4-4B92-8FEF-7DC5FC0B4777}" srcOrd="3" destOrd="0" presId="urn:microsoft.com/office/officeart/2005/8/layout/pyramid1"/>
    <dgm:cxn modelId="{C451E1B2-F300-48A4-9D39-8100C419A258}" type="presParOf" srcId="{0C2DDA4E-FEF4-4B92-8FEF-7DC5FC0B4777}" destId="{2C38829B-DBB5-4109-BA12-BF169D68B746}" srcOrd="0" destOrd="0" presId="urn:microsoft.com/office/officeart/2005/8/layout/pyramid1"/>
    <dgm:cxn modelId="{DCA9554E-519D-4851-8DE4-CB52D78E18C4}" type="presParOf" srcId="{0C2DDA4E-FEF4-4B92-8FEF-7DC5FC0B4777}" destId="{A51C43C6-3F42-4366-83A1-F898CA8EA467}" srcOrd="1" destOrd="0" presId="urn:microsoft.com/office/officeart/2005/8/layout/pyramid1"/>
    <dgm:cxn modelId="{8BB942CF-D4D2-4C2F-8B5D-C8207E173E61}" type="presParOf" srcId="{84AD09F4-3BC2-47FF-A728-2C1636CEFEA6}" destId="{62B85F22-67BB-440B-AA73-713CC83F9E75}" srcOrd="4" destOrd="0" presId="urn:microsoft.com/office/officeart/2005/8/layout/pyramid1"/>
    <dgm:cxn modelId="{DC3C6D07-641C-41BA-A284-26A3BFA13CE2}" type="presParOf" srcId="{62B85F22-67BB-440B-AA73-713CC83F9E75}" destId="{7CB52C73-A8E6-487C-B9BB-70CBEA65B208}" srcOrd="0" destOrd="0" presId="urn:microsoft.com/office/officeart/2005/8/layout/pyramid1"/>
    <dgm:cxn modelId="{85FE841A-21F4-4332-924F-7E98F224D727}" type="presParOf" srcId="{62B85F22-67BB-440B-AA73-713CC83F9E75}" destId="{9C4B9D24-8D0D-4C97-82ED-3861F6B2391A}" srcOrd="1" destOrd="0" presId="urn:microsoft.com/office/officeart/2005/8/layout/pyramid1"/>
    <dgm:cxn modelId="{3C967F7D-E101-4BDF-BEA6-BE544E5BA04F}" type="presParOf" srcId="{84AD09F4-3BC2-47FF-A728-2C1636CEFEA6}" destId="{972ADFD9-38EF-48EC-9559-AC3027F27662}" srcOrd="5" destOrd="0" presId="urn:microsoft.com/office/officeart/2005/8/layout/pyramid1"/>
    <dgm:cxn modelId="{E7CDCCB2-C3EA-49A1-B5AB-E1F8C6231654}" type="presParOf" srcId="{972ADFD9-38EF-48EC-9559-AC3027F27662}" destId="{58C5B31F-DED6-4E2F-9081-7D63CD92C50E}" srcOrd="0" destOrd="0" presId="urn:microsoft.com/office/officeart/2005/8/layout/pyramid1"/>
    <dgm:cxn modelId="{73250E0B-9875-4830-A990-D0F3223BE28A}" type="presParOf" srcId="{972ADFD9-38EF-48EC-9559-AC3027F27662}" destId="{E11C1F1E-7AFF-4538-961D-6BD08B0E400D}" srcOrd="1" destOrd="0" presId="urn:microsoft.com/office/officeart/2005/8/layout/pyramid1"/>
    <dgm:cxn modelId="{84B4E406-FA83-4B04-B6C3-8446A69330BA}" type="presParOf" srcId="{84AD09F4-3BC2-47FF-A728-2C1636CEFEA6}" destId="{5A8AC336-94A3-4EBD-8880-FA966584E608}" srcOrd="6" destOrd="0" presId="urn:microsoft.com/office/officeart/2005/8/layout/pyramid1"/>
    <dgm:cxn modelId="{6A4C7772-149C-4979-AF86-D4D3B0D688F7}" type="presParOf" srcId="{5A8AC336-94A3-4EBD-8880-FA966584E608}" destId="{7898E651-D4A9-49F8-8F9B-631E01C3825B}" srcOrd="0" destOrd="0" presId="urn:microsoft.com/office/officeart/2005/8/layout/pyramid1"/>
    <dgm:cxn modelId="{D2387746-8AF2-45B9-98EC-E4BED8EEC92D}" type="presParOf" srcId="{5A8AC336-94A3-4EBD-8880-FA966584E608}" destId="{3E3F3FF3-171A-4011-A11D-D6E2AA335C35}"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E99EAB-618E-46DC-99EB-B2954791098D}" type="doc">
      <dgm:prSet loTypeId="urn:microsoft.com/office/officeart/2005/8/layout/pyramid1" loCatId="pyramid" qsTypeId="urn:microsoft.com/office/officeart/2005/8/quickstyle/simple1" qsCatId="simple" csTypeId="urn:microsoft.com/office/officeart/2005/8/colors/accent1_2" csCatId="accent1" phldr="1"/>
      <dgm:spPr/>
    </dgm:pt>
    <dgm:pt modelId="{A008F72B-EECF-4745-9986-205CC054BC42}">
      <dgm:prSet phldrT="[Text]"/>
      <dgm:spPr>
        <a:solidFill>
          <a:schemeClr val="bg1">
            <a:lumMod val="85000"/>
          </a:schemeClr>
        </a:solidFill>
      </dgm:spPr>
      <dgm:t>
        <a:bodyPr/>
        <a:lstStyle/>
        <a:p>
          <a:endParaRPr lang="en-GB" dirty="0"/>
        </a:p>
      </dgm:t>
    </dgm:pt>
    <dgm:pt modelId="{E40723FE-CF3B-45ED-8A94-AFD49CD5EC44}" type="parTrans" cxnId="{AE43EBBC-8761-4426-948D-91E125ACB234}">
      <dgm:prSet/>
      <dgm:spPr/>
      <dgm:t>
        <a:bodyPr/>
        <a:lstStyle/>
        <a:p>
          <a:endParaRPr lang="en-GB"/>
        </a:p>
      </dgm:t>
    </dgm:pt>
    <dgm:pt modelId="{9BFF4517-9588-4E15-8DAF-A628B2EC7E3D}" type="sibTrans" cxnId="{AE43EBBC-8761-4426-948D-91E125ACB234}">
      <dgm:prSet/>
      <dgm:spPr/>
      <dgm:t>
        <a:bodyPr/>
        <a:lstStyle/>
        <a:p>
          <a:endParaRPr lang="en-GB"/>
        </a:p>
      </dgm:t>
    </dgm:pt>
    <dgm:pt modelId="{515EC241-429D-448E-8246-86DF0E31C98D}">
      <dgm:prSet phldrT="[Text]"/>
      <dgm:spPr>
        <a:solidFill>
          <a:schemeClr val="bg1">
            <a:lumMod val="85000"/>
          </a:schemeClr>
        </a:solidFill>
      </dgm:spPr>
      <dgm:t>
        <a:bodyPr/>
        <a:lstStyle/>
        <a:p>
          <a:endParaRPr lang="en-GB" dirty="0"/>
        </a:p>
      </dgm:t>
    </dgm:pt>
    <dgm:pt modelId="{8E4230BD-C874-45EE-994C-5E20A6EDA546}" type="parTrans" cxnId="{69ABCA0D-4396-4841-86B1-955043B9D0BC}">
      <dgm:prSet/>
      <dgm:spPr/>
      <dgm:t>
        <a:bodyPr/>
        <a:lstStyle/>
        <a:p>
          <a:endParaRPr lang="en-GB"/>
        </a:p>
      </dgm:t>
    </dgm:pt>
    <dgm:pt modelId="{099744B3-A7EE-481D-B4AB-237914339B15}" type="sibTrans" cxnId="{69ABCA0D-4396-4841-86B1-955043B9D0BC}">
      <dgm:prSet/>
      <dgm:spPr/>
      <dgm:t>
        <a:bodyPr/>
        <a:lstStyle/>
        <a:p>
          <a:endParaRPr lang="en-GB"/>
        </a:p>
      </dgm:t>
    </dgm:pt>
    <dgm:pt modelId="{F9EB765A-5B88-4025-8508-C45951C7F267}">
      <dgm:prSet phldrT="[Text]"/>
      <dgm:spPr>
        <a:solidFill>
          <a:schemeClr val="bg1">
            <a:lumMod val="85000"/>
          </a:schemeClr>
        </a:solidFill>
      </dgm:spPr>
      <dgm:t>
        <a:bodyPr/>
        <a:lstStyle/>
        <a:p>
          <a:endParaRPr lang="en-GB" dirty="0"/>
        </a:p>
      </dgm:t>
    </dgm:pt>
    <dgm:pt modelId="{D99E0CFA-8AD8-4F4B-8FAD-11D9791CC889}" type="parTrans" cxnId="{E30702A2-CF65-43EF-B15E-F88E21D18AAA}">
      <dgm:prSet/>
      <dgm:spPr/>
      <dgm:t>
        <a:bodyPr/>
        <a:lstStyle/>
        <a:p>
          <a:endParaRPr lang="en-GB"/>
        </a:p>
      </dgm:t>
    </dgm:pt>
    <dgm:pt modelId="{3CD5054E-AD3D-4C7D-A1A3-EA6A36FF682B}" type="sibTrans" cxnId="{E30702A2-CF65-43EF-B15E-F88E21D18AAA}">
      <dgm:prSet/>
      <dgm:spPr/>
      <dgm:t>
        <a:bodyPr/>
        <a:lstStyle/>
        <a:p>
          <a:endParaRPr lang="en-GB"/>
        </a:p>
      </dgm:t>
    </dgm:pt>
    <dgm:pt modelId="{B81CDB89-8DEF-431F-B7E3-8D224466016F}">
      <dgm:prSet phldrT="[Text]"/>
      <dgm:spPr>
        <a:solidFill>
          <a:schemeClr val="accent5"/>
        </a:solidFill>
      </dgm:spPr>
      <dgm:t>
        <a:bodyPr/>
        <a:lstStyle/>
        <a:p>
          <a:endParaRPr lang="en-GB" dirty="0"/>
        </a:p>
      </dgm:t>
    </dgm:pt>
    <dgm:pt modelId="{9311BE3F-81C3-4F3C-9AED-AD1F88089FB2}" type="parTrans" cxnId="{793E5262-58E4-4E33-B802-3767D3138A12}">
      <dgm:prSet/>
      <dgm:spPr/>
      <dgm:t>
        <a:bodyPr/>
        <a:lstStyle/>
        <a:p>
          <a:endParaRPr lang="en-GB"/>
        </a:p>
      </dgm:t>
    </dgm:pt>
    <dgm:pt modelId="{97FBD1DB-A1E7-41D4-B5B3-ADC3B6F1F5DF}" type="sibTrans" cxnId="{793E5262-58E4-4E33-B802-3767D3138A12}">
      <dgm:prSet/>
      <dgm:spPr/>
      <dgm:t>
        <a:bodyPr/>
        <a:lstStyle/>
        <a:p>
          <a:endParaRPr lang="en-GB"/>
        </a:p>
      </dgm:t>
    </dgm:pt>
    <dgm:pt modelId="{C0A21312-E646-48D7-BFD2-C77A7A913F71}">
      <dgm:prSet phldrT="[Text]"/>
      <dgm:spPr>
        <a:solidFill>
          <a:schemeClr val="bg1">
            <a:lumMod val="85000"/>
          </a:schemeClr>
        </a:solidFill>
      </dgm:spPr>
      <dgm:t>
        <a:bodyPr/>
        <a:lstStyle/>
        <a:p>
          <a:endParaRPr lang="en-GB" dirty="0"/>
        </a:p>
      </dgm:t>
    </dgm:pt>
    <dgm:pt modelId="{70950A39-B2E8-4D5B-B4D8-5ED36134508C}" type="parTrans" cxnId="{82E08E2D-E4CA-462B-8D94-1F90AF97E9AB}">
      <dgm:prSet/>
      <dgm:spPr/>
      <dgm:t>
        <a:bodyPr/>
        <a:lstStyle/>
        <a:p>
          <a:endParaRPr lang="en-GB"/>
        </a:p>
      </dgm:t>
    </dgm:pt>
    <dgm:pt modelId="{93417C45-44AC-4A65-82D3-A57EB24A6B13}" type="sibTrans" cxnId="{82E08E2D-E4CA-462B-8D94-1F90AF97E9AB}">
      <dgm:prSet/>
      <dgm:spPr/>
      <dgm:t>
        <a:bodyPr/>
        <a:lstStyle/>
        <a:p>
          <a:endParaRPr lang="en-GB"/>
        </a:p>
      </dgm:t>
    </dgm:pt>
    <dgm:pt modelId="{B01CF547-1668-41A9-8C1C-F1840320E5D7}">
      <dgm:prSet phldrT="[Text]"/>
      <dgm:spPr>
        <a:solidFill>
          <a:schemeClr val="bg1">
            <a:lumMod val="85000"/>
          </a:schemeClr>
        </a:solidFill>
      </dgm:spPr>
      <dgm:t>
        <a:bodyPr/>
        <a:lstStyle/>
        <a:p>
          <a:endParaRPr lang="en-GB" dirty="0"/>
        </a:p>
      </dgm:t>
    </dgm:pt>
    <dgm:pt modelId="{06B097FA-A83F-498F-B5E0-CD13BC610408}" type="parTrans" cxnId="{62DA15E6-AA70-4E1E-991D-419F40D3BB6B}">
      <dgm:prSet/>
      <dgm:spPr/>
      <dgm:t>
        <a:bodyPr/>
        <a:lstStyle/>
        <a:p>
          <a:endParaRPr lang="en-GB"/>
        </a:p>
      </dgm:t>
    </dgm:pt>
    <dgm:pt modelId="{E29DE6C5-AF22-4592-98DB-8285722A99D8}" type="sibTrans" cxnId="{62DA15E6-AA70-4E1E-991D-419F40D3BB6B}">
      <dgm:prSet/>
      <dgm:spPr/>
      <dgm:t>
        <a:bodyPr/>
        <a:lstStyle/>
        <a:p>
          <a:endParaRPr lang="en-GB"/>
        </a:p>
      </dgm:t>
    </dgm:pt>
    <dgm:pt modelId="{87FEEB63-72D1-4359-91A8-9EF382300AD9}">
      <dgm:prSet phldrT="[Text]"/>
      <dgm:spPr>
        <a:solidFill>
          <a:schemeClr val="bg1">
            <a:lumMod val="85000"/>
          </a:schemeClr>
        </a:solidFill>
      </dgm:spPr>
      <dgm:t>
        <a:bodyPr/>
        <a:lstStyle/>
        <a:p>
          <a:endParaRPr lang="en-GB" dirty="0"/>
        </a:p>
      </dgm:t>
    </dgm:pt>
    <dgm:pt modelId="{DE81180D-F0A0-4D9C-95D4-0492AA4636A8}" type="parTrans" cxnId="{105A4278-E10C-4C07-9E2E-47542D83C931}">
      <dgm:prSet/>
      <dgm:spPr/>
      <dgm:t>
        <a:bodyPr/>
        <a:lstStyle/>
        <a:p>
          <a:endParaRPr lang="en-GB"/>
        </a:p>
      </dgm:t>
    </dgm:pt>
    <dgm:pt modelId="{1CD7D7B1-5FB0-40A2-9CE0-AF085BC0EEC6}" type="sibTrans" cxnId="{105A4278-E10C-4C07-9E2E-47542D83C931}">
      <dgm:prSet/>
      <dgm:spPr/>
      <dgm:t>
        <a:bodyPr/>
        <a:lstStyle/>
        <a:p>
          <a:endParaRPr lang="en-GB"/>
        </a:p>
      </dgm:t>
    </dgm:pt>
    <dgm:pt modelId="{84AD09F4-3BC2-47FF-A728-2C1636CEFEA6}" type="pres">
      <dgm:prSet presAssocID="{9DE99EAB-618E-46DC-99EB-B2954791098D}" presName="Name0" presStyleCnt="0">
        <dgm:presLayoutVars>
          <dgm:dir/>
          <dgm:animLvl val="lvl"/>
          <dgm:resizeHandles val="exact"/>
        </dgm:presLayoutVars>
      </dgm:prSet>
      <dgm:spPr/>
    </dgm:pt>
    <dgm:pt modelId="{A1AB98CF-F44A-4D90-B47A-C514A2C2E448}" type="pres">
      <dgm:prSet presAssocID="{515EC241-429D-448E-8246-86DF0E31C98D}" presName="Name8" presStyleCnt="0"/>
      <dgm:spPr/>
    </dgm:pt>
    <dgm:pt modelId="{CF034097-9D85-4162-9ADB-11762C941590}" type="pres">
      <dgm:prSet presAssocID="{515EC241-429D-448E-8246-86DF0E31C98D}" presName="level" presStyleLbl="node1" presStyleIdx="0" presStyleCnt="7">
        <dgm:presLayoutVars>
          <dgm:chMax val="1"/>
          <dgm:bulletEnabled val="1"/>
        </dgm:presLayoutVars>
      </dgm:prSet>
      <dgm:spPr/>
    </dgm:pt>
    <dgm:pt modelId="{5390F076-63CB-4681-B9D9-5870C718B806}" type="pres">
      <dgm:prSet presAssocID="{515EC241-429D-448E-8246-86DF0E31C98D}" presName="levelTx" presStyleLbl="revTx" presStyleIdx="0" presStyleCnt="0">
        <dgm:presLayoutVars>
          <dgm:chMax val="1"/>
          <dgm:bulletEnabled val="1"/>
        </dgm:presLayoutVars>
      </dgm:prSet>
      <dgm:spPr/>
    </dgm:pt>
    <dgm:pt modelId="{F2A2979B-AB37-442F-9ABA-74214E61ACB2}" type="pres">
      <dgm:prSet presAssocID="{F9EB765A-5B88-4025-8508-C45951C7F267}" presName="Name8" presStyleCnt="0"/>
      <dgm:spPr/>
    </dgm:pt>
    <dgm:pt modelId="{6C288DB8-DA1F-4ECA-A380-2DB1601620DE}" type="pres">
      <dgm:prSet presAssocID="{F9EB765A-5B88-4025-8508-C45951C7F267}" presName="level" presStyleLbl="node1" presStyleIdx="1" presStyleCnt="7">
        <dgm:presLayoutVars>
          <dgm:chMax val="1"/>
          <dgm:bulletEnabled val="1"/>
        </dgm:presLayoutVars>
      </dgm:prSet>
      <dgm:spPr/>
    </dgm:pt>
    <dgm:pt modelId="{4ECC8AEA-A585-4AE6-A1CA-4D4C1E5E9278}" type="pres">
      <dgm:prSet presAssocID="{F9EB765A-5B88-4025-8508-C45951C7F267}" presName="levelTx" presStyleLbl="revTx" presStyleIdx="0" presStyleCnt="0">
        <dgm:presLayoutVars>
          <dgm:chMax val="1"/>
          <dgm:bulletEnabled val="1"/>
        </dgm:presLayoutVars>
      </dgm:prSet>
      <dgm:spPr/>
    </dgm:pt>
    <dgm:pt modelId="{10BA60DE-3864-42F0-969F-989C509ABC6C}" type="pres">
      <dgm:prSet presAssocID="{B81CDB89-8DEF-431F-B7E3-8D224466016F}" presName="Name8" presStyleCnt="0"/>
      <dgm:spPr/>
    </dgm:pt>
    <dgm:pt modelId="{0BDC7049-8858-479D-9695-693540B31377}" type="pres">
      <dgm:prSet presAssocID="{B81CDB89-8DEF-431F-B7E3-8D224466016F}" presName="level" presStyleLbl="node1" presStyleIdx="2" presStyleCnt="7">
        <dgm:presLayoutVars>
          <dgm:chMax val="1"/>
          <dgm:bulletEnabled val="1"/>
        </dgm:presLayoutVars>
      </dgm:prSet>
      <dgm:spPr/>
    </dgm:pt>
    <dgm:pt modelId="{34F75E20-67FD-4655-9BB2-9DD47E2B50D1}" type="pres">
      <dgm:prSet presAssocID="{B81CDB89-8DEF-431F-B7E3-8D224466016F}" presName="levelTx" presStyleLbl="revTx" presStyleIdx="0" presStyleCnt="0">
        <dgm:presLayoutVars>
          <dgm:chMax val="1"/>
          <dgm:bulletEnabled val="1"/>
        </dgm:presLayoutVars>
      </dgm:prSet>
      <dgm:spPr/>
    </dgm:pt>
    <dgm:pt modelId="{0C2DDA4E-FEF4-4B92-8FEF-7DC5FC0B4777}" type="pres">
      <dgm:prSet presAssocID="{C0A21312-E646-48D7-BFD2-C77A7A913F71}" presName="Name8" presStyleCnt="0"/>
      <dgm:spPr/>
    </dgm:pt>
    <dgm:pt modelId="{2C38829B-DBB5-4109-BA12-BF169D68B746}" type="pres">
      <dgm:prSet presAssocID="{C0A21312-E646-48D7-BFD2-C77A7A913F71}" presName="level" presStyleLbl="node1" presStyleIdx="3" presStyleCnt="7">
        <dgm:presLayoutVars>
          <dgm:chMax val="1"/>
          <dgm:bulletEnabled val="1"/>
        </dgm:presLayoutVars>
      </dgm:prSet>
      <dgm:spPr/>
    </dgm:pt>
    <dgm:pt modelId="{A51C43C6-3F42-4366-83A1-F898CA8EA467}" type="pres">
      <dgm:prSet presAssocID="{C0A21312-E646-48D7-BFD2-C77A7A913F71}" presName="levelTx" presStyleLbl="revTx" presStyleIdx="0" presStyleCnt="0">
        <dgm:presLayoutVars>
          <dgm:chMax val="1"/>
          <dgm:bulletEnabled val="1"/>
        </dgm:presLayoutVars>
      </dgm:prSet>
      <dgm:spPr/>
    </dgm:pt>
    <dgm:pt modelId="{62B85F22-67BB-440B-AA73-713CC83F9E75}" type="pres">
      <dgm:prSet presAssocID="{B01CF547-1668-41A9-8C1C-F1840320E5D7}" presName="Name8" presStyleCnt="0"/>
      <dgm:spPr/>
    </dgm:pt>
    <dgm:pt modelId="{7CB52C73-A8E6-487C-B9BB-70CBEA65B208}" type="pres">
      <dgm:prSet presAssocID="{B01CF547-1668-41A9-8C1C-F1840320E5D7}" presName="level" presStyleLbl="node1" presStyleIdx="4" presStyleCnt="7">
        <dgm:presLayoutVars>
          <dgm:chMax val="1"/>
          <dgm:bulletEnabled val="1"/>
        </dgm:presLayoutVars>
      </dgm:prSet>
      <dgm:spPr/>
    </dgm:pt>
    <dgm:pt modelId="{9C4B9D24-8D0D-4C97-82ED-3861F6B2391A}" type="pres">
      <dgm:prSet presAssocID="{B01CF547-1668-41A9-8C1C-F1840320E5D7}" presName="levelTx" presStyleLbl="revTx" presStyleIdx="0" presStyleCnt="0">
        <dgm:presLayoutVars>
          <dgm:chMax val="1"/>
          <dgm:bulletEnabled val="1"/>
        </dgm:presLayoutVars>
      </dgm:prSet>
      <dgm:spPr/>
    </dgm:pt>
    <dgm:pt modelId="{972ADFD9-38EF-48EC-9559-AC3027F27662}" type="pres">
      <dgm:prSet presAssocID="{87FEEB63-72D1-4359-91A8-9EF382300AD9}" presName="Name8" presStyleCnt="0"/>
      <dgm:spPr/>
    </dgm:pt>
    <dgm:pt modelId="{58C5B31F-DED6-4E2F-9081-7D63CD92C50E}" type="pres">
      <dgm:prSet presAssocID="{87FEEB63-72D1-4359-91A8-9EF382300AD9}" presName="level" presStyleLbl="node1" presStyleIdx="5" presStyleCnt="7">
        <dgm:presLayoutVars>
          <dgm:chMax val="1"/>
          <dgm:bulletEnabled val="1"/>
        </dgm:presLayoutVars>
      </dgm:prSet>
      <dgm:spPr/>
    </dgm:pt>
    <dgm:pt modelId="{E11C1F1E-7AFF-4538-961D-6BD08B0E400D}" type="pres">
      <dgm:prSet presAssocID="{87FEEB63-72D1-4359-91A8-9EF382300AD9}" presName="levelTx" presStyleLbl="revTx" presStyleIdx="0" presStyleCnt="0">
        <dgm:presLayoutVars>
          <dgm:chMax val="1"/>
          <dgm:bulletEnabled val="1"/>
        </dgm:presLayoutVars>
      </dgm:prSet>
      <dgm:spPr/>
    </dgm:pt>
    <dgm:pt modelId="{5A8AC336-94A3-4EBD-8880-FA966584E608}" type="pres">
      <dgm:prSet presAssocID="{A008F72B-EECF-4745-9986-205CC054BC42}" presName="Name8" presStyleCnt="0"/>
      <dgm:spPr/>
    </dgm:pt>
    <dgm:pt modelId="{7898E651-D4A9-49F8-8F9B-631E01C3825B}" type="pres">
      <dgm:prSet presAssocID="{A008F72B-EECF-4745-9986-205CC054BC42}" presName="level" presStyleLbl="node1" presStyleIdx="6" presStyleCnt="7">
        <dgm:presLayoutVars>
          <dgm:chMax val="1"/>
          <dgm:bulletEnabled val="1"/>
        </dgm:presLayoutVars>
      </dgm:prSet>
      <dgm:spPr/>
    </dgm:pt>
    <dgm:pt modelId="{3E3F3FF3-171A-4011-A11D-D6E2AA335C35}" type="pres">
      <dgm:prSet presAssocID="{A008F72B-EECF-4745-9986-205CC054BC42}" presName="levelTx" presStyleLbl="revTx" presStyleIdx="0" presStyleCnt="0">
        <dgm:presLayoutVars>
          <dgm:chMax val="1"/>
          <dgm:bulletEnabled val="1"/>
        </dgm:presLayoutVars>
      </dgm:prSet>
      <dgm:spPr/>
    </dgm:pt>
  </dgm:ptLst>
  <dgm:cxnLst>
    <dgm:cxn modelId="{F253B102-58CA-4F74-A17B-4DFF43788995}" type="presOf" srcId="{C0A21312-E646-48D7-BFD2-C77A7A913F71}" destId="{2C38829B-DBB5-4109-BA12-BF169D68B746}" srcOrd="0" destOrd="0" presId="urn:microsoft.com/office/officeart/2005/8/layout/pyramid1"/>
    <dgm:cxn modelId="{69ABCA0D-4396-4841-86B1-955043B9D0BC}" srcId="{9DE99EAB-618E-46DC-99EB-B2954791098D}" destId="{515EC241-429D-448E-8246-86DF0E31C98D}" srcOrd="0" destOrd="0" parTransId="{8E4230BD-C874-45EE-994C-5E20A6EDA546}" sibTransId="{099744B3-A7EE-481D-B4AB-237914339B15}"/>
    <dgm:cxn modelId="{87299013-D33E-4A4E-8912-759566E38B3D}" type="presOf" srcId="{87FEEB63-72D1-4359-91A8-9EF382300AD9}" destId="{E11C1F1E-7AFF-4538-961D-6BD08B0E400D}" srcOrd="1" destOrd="0" presId="urn:microsoft.com/office/officeart/2005/8/layout/pyramid1"/>
    <dgm:cxn modelId="{14C11918-1361-42D0-B53C-C0975CE35574}" type="presOf" srcId="{A008F72B-EECF-4745-9986-205CC054BC42}" destId="{3E3F3FF3-171A-4011-A11D-D6E2AA335C35}" srcOrd="1" destOrd="0" presId="urn:microsoft.com/office/officeart/2005/8/layout/pyramid1"/>
    <dgm:cxn modelId="{FE5D3718-FCC5-448A-AA17-ABFFF3E063B0}" type="presOf" srcId="{515EC241-429D-448E-8246-86DF0E31C98D}" destId="{CF034097-9D85-4162-9ADB-11762C941590}" srcOrd="0" destOrd="0" presId="urn:microsoft.com/office/officeart/2005/8/layout/pyramid1"/>
    <dgm:cxn modelId="{A72CE820-762B-4E9E-98B0-C150E48AA7AB}" type="presOf" srcId="{F9EB765A-5B88-4025-8508-C45951C7F267}" destId="{4ECC8AEA-A585-4AE6-A1CA-4D4C1E5E9278}" srcOrd="1" destOrd="0" presId="urn:microsoft.com/office/officeart/2005/8/layout/pyramid1"/>
    <dgm:cxn modelId="{33F10823-6A09-4E87-A96D-7E82730976E5}" type="presOf" srcId="{B81CDB89-8DEF-431F-B7E3-8D224466016F}" destId="{34F75E20-67FD-4655-9BB2-9DD47E2B50D1}" srcOrd="1" destOrd="0" presId="urn:microsoft.com/office/officeart/2005/8/layout/pyramid1"/>
    <dgm:cxn modelId="{ED051E25-76AC-4A30-8F3A-56CE859405A7}" type="presOf" srcId="{A008F72B-EECF-4745-9986-205CC054BC42}" destId="{7898E651-D4A9-49F8-8F9B-631E01C3825B}" srcOrd="0" destOrd="0" presId="urn:microsoft.com/office/officeart/2005/8/layout/pyramid1"/>
    <dgm:cxn modelId="{309C5C2A-6EE7-4F27-91F1-08F1FFFFBF6D}" type="presOf" srcId="{9DE99EAB-618E-46DC-99EB-B2954791098D}" destId="{84AD09F4-3BC2-47FF-A728-2C1636CEFEA6}" srcOrd="0" destOrd="0" presId="urn:microsoft.com/office/officeart/2005/8/layout/pyramid1"/>
    <dgm:cxn modelId="{82E08E2D-E4CA-462B-8D94-1F90AF97E9AB}" srcId="{9DE99EAB-618E-46DC-99EB-B2954791098D}" destId="{C0A21312-E646-48D7-BFD2-C77A7A913F71}" srcOrd="3" destOrd="0" parTransId="{70950A39-B2E8-4D5B-B4D8-5ED36134508C}" sibTransId="{93417C45-44AC-4A65-82D3-A57EB24A6B13}"/>
    <dgm:cxn modelId="{2859EC30-8092-4611-9BDE-390F5DAAB6EB}" type="presOf" srcId="{B01CF547-1668-41A9-8C1C-F1840320E5D7}" destId="{9C4B9D24-8D0D-4C97-82ED-3861F6B2391A}" srcOrd="1" destOrd="0" presId="urn:microsoft.com/office/officeart/2005/8/layout/pyramid1"/>
    <dgm:cxn modelId="{30D39232-FFE0-48D6-B367-B84EE9E6E021}" type="presOf" srcId="{B81CDB89-8DEF-431F-B7E3-8D224466016F}" destId="{0BDC7049-8858-479D-9695-693540B31377}" srcOrd="0" destOrd="0" presId="urn:microsoft.com/office/officeart/2005/8/layout/pyramid1"/>
    <dgm:cxn modelId="{793E5262-58E4-4E33-B802-3767D3138A12}" srcId="{9DE99EAB-618E-46DC-99EB-B2954791098D}" destId="{B81CDB89-8DEF-431F-B7E3-8D224466016F}" srcOrd="2" destOrd="0" parTransId="{9311BE3F-81C3-4F3C-9AED-AD1F88089FB2}" sibTransId="{97FBD1DB-A1E7-41D4-B5B3-ADC3B6F1F5DF}"/>
    <dgm:cxn modelId="{105A4278-E10C-4C07-9E2E-47542D83C931}" srcId="{9DE99EAB-618E-46DC-99EB-B2954791098D}" destId="{87FEEB63-72D1-4359-91A8-9EF382300AD9}" srcOrd="5" destOrd="0" parTransId="{DE81180D-F0A0-4D9C-95D4-0492AA4636A8}" sibTransId="{1CD7D7B1-5FB0-40A2-9CE0-AF085BC0EEC6}"/>
    <dgm:cxn modelId="{89CC9A88-A800-45EA-989D-FC8C83D096AE}" type="presOf" srcId="{C0A21312-E646-48D7-BFD2-C77A7A913F71}" destId="{A51C43C6-3F42-4366-83A1-F898CA8EA467}" srcOrd="1" destOrd="0" presId="urn:microsoft.com/office/officeart/2005/8/layout/pyramid1"/>
    <dgm:cxn modelId="{0F118998-5111-42F0-8B0A-451F59F74B63}" type="presOf" srcId="{87FEEB63-72D1-4359-91A8-9EF382300AD9}" destId="{58C5B31F-DED6-4E2F-9081-7D63CD92C50E}" srcOrd="0" destOrd="0" presId="urn:microsoft.com/office/officeart/2005/8/layout/pyramid1"/>
    <dgm:cxn modelId="{F0A9D29F-1D74-4F07-BA34-7D9465515A6B}" type="presOf" srcId="{B01CF547-1668-41A9-8C1C-F1840320E5D7}" destId="{7CB52C73-A8E6-487C-B9BB-70CBEA65B208}" srcOrd="0" destOrd="0" presId="urn:microsoft.com/office/officeart/2005/8/layout/pyramid1"/>
    <dgm:cxn modelId="{E30702A2-CF65-43EF-B15E-F88E21D18AAA}" srcId="{9DE99EAB-618E-46DC-99EB-B2954791098D}" destId="{F9EB765A-5B88-4025-8508-C45951C7F267}" srcOrd="1" destOrd="0" parTransId="{D99E0CFA-8AD8-4F4B-8FAD-11D9791CC889}" sibTransId="{3CD5054E-AD3D-4C7D-A1A3-EA6A36FF682B}"/>
    <dgm:cxn modelId="{C356F4B7-DB1A-4F21-9002-973CF3BAD8C4}" type="presOf" srcId="{515EC241-429D-448E-8246-86DF0E31C98D}" destId="{5390F076-63CB-4681-B9D9-5870C718B806}" srcOrd="1" destOrd="0" presId="urn:microsoft.com/office/officeart/2005/8/layout/pyramid1"/>
    <dgm:cxn modelId="{AE43EBBC-8761-4426-948D-91E125ACB234}" srcId="{9DE99EAB-618E-46DC-99EB-B2954791098D}" destId="{A008F72B-EECF-4745-9986-205CC054BC42}" srcOrd="6" destOrd="0" parTransId="{E40723FE-CF3B-45ED-8A94-AFD49CD5EC44}" sibTransId="{9BFF4517-9588-4E15-8DAF-A628B2EC7E3D}"/>
    <dgm:cxn modelId="{62DA15E6-AA70-4E1E-991D-419F40D3BB6B}" srcId="{9DE99EAB-618E-46DC-99EB-B2954791098D}" destId="{B01CF547-1668-41A9-8C1C-F1840320E5D7}" srcOrd="4" destOrd="0" parTransId="{06B097FA-A83F-498F-B5E0-CD13BC610408}" sibTransId="{E29DE6C5-AF22-4592-98DB-8285722A99D8}"/>
    <dgm:cxn modelId="{EEE82EF9-101F-4D2B-822E-62E631003CD2}" type="presOf" srcId="{F9EB765A-5B88-4025-8508-C45951C7F267}" destId="{6C288DB8-DA1F-4ECA-A380-2DB1601620DE}" srcOrd="0" destOrd="0" presId="urn:microsoft.com/office/officeart/2005/8/layout/pyramid1"/>
    <dgm:cxn modelId="{C03859B6-4CA2-40D9-9648-981C5EF09407}" type="presParOf" srcId="{84AD09F4-3BC2-47FF-A728-2C1636CEFEA6}" destId="{A1AB98CF-F44A-4D90-B47A-C514A2C2E448}" srcOrd="0" destOrd="0" presId="urn:microsoft.com/office/officeart/2005/8/layout/pyramid1"/>
    <dgm:cxn modelId="{15734290-A926-4BA0-AC58-3F576FBC8C13}" type="presParOf" srcId="{A1AB98CF-F44A-4D90-B47A-C514A2C2E448}" destId="{CF034097-9D85-4162-9ADB-11762C941590}" srcOrd="0" destOrd="0" presId="urn:microsoft.com/office/officeart/2005/8/layout/pyramid1"/>
    <dgm:cxn modelId="{7098DF2C-AADA-444A-978D-AE3C1F8D8C08}" type="presParOf" srcId="{A1AB98CF-F44A-4D90-B47A-C514A2C2E448}" destId="{5390F076-63CB-4681-B9D9-5870C718B806}" srcOrd="1" destOrd="0" presId="urn:microsoft.com/office/officeart/2005/8/layout/pyramid1"/>
    <dgm:cxn modelId="{8DEEF4B3-A237-4758-B01D-59B42818F192}" type="presParOf" srcId="{84AD09F4-3BC2-47FF-A728-2C1636CEFEA6}" destId="{F2A2979B-AB37-442F-9ABA-74214E61ACB2}" srcOrd="1" destOrd="0" presId="urn:microsoft.com/office/officeart/2005/8/layout/pyramid1"/>
    <dgm:cxn modelId="{0C2ECFBC-6ACC-4A67-AF05-632CE02CEA33}" type="presParOf" srcId="{F2A2979B-AB37-442F-9ABA-74214E61ACB2}" destId="{6C288DB8-DA1F-4ECA-A380-2DB1601620DE}" srcOrd="0" destOrd="0" presId="urn:microsoft.com/office/officeart/2005/8/layout/pyramid1"/>
    <dgm:cxn modelId="{FE1AA70A-B14C-4333-8AAA-91C784A94315}" type="presParOf" srcId="{F2A2979B-AB37-442F-9ABA-74214E61ACB2}" destId="{4ECC8AEA-A585-4AE6-A1CA-4D4C1E5E9278}" srcOrd="1" destOrd="0" presId="urn:microsoft.com/office/officeart/2005/8/layout/pyramid1"/>
    <dgm:cxn modelId="{1DC733A2-67DB-457E-9945-8E1732EE6CE4}" type="presParOf" srcId="{84AD09F4-3BC2-47FF-A728-2C1636CEFEA6}" destId="{10BA60DE-3864-42F0-969F-989C509ABC6C}" srcOrd="2" destOrd="0" presId="urn:microsoft.com/office/officeart/2005/8/layout/pyramid1"/>
    <dgm:cxn modelId="{7EE450A6-5C99-4407-BC45-E6EC817F16F8}" type="presParOf" srcId="{10BA60DE-3864-42F0-969F-989C509ABC6C}" destId="{0BDC7049-8858-479D-9695-693540B31377}" srcOrd="0" destOrd="0" presId="urn:microsoft.com/office/officeart/2005/8/layout/pyramid1"/>
    <dgm:cxn modelId="{4B1CFE07-0CF1-425B-9992-B4CEF1146865}" type="presParOf" srcId="{10BA60DE-3864-42F0-969F-989C509ABC6C}" destId="{34F75E20-67FD-4655-9BB2-9DD47E2B50D1}" srcOrd="1" destOrd="0" presId="urn:microsoft.com/office/officeart/2005/8/layout/pyramid1"/>
    <dgm:cxn modelId="{362604B6-95E5-4587-965E-142D2F5B1FD8}" type="presParOf" srcId="{84AD09F4-3BC2-47FF-A728-2C1636CEFEA6}" destId="{0C2DDA4E-FEF4-4B92-8FEF-7DC5FC0B4777}" srcOrd="3" destOrd="0" presId="urn:microsoft.com/office/officeart/2005/8/layout/pyramid1"/>
    <dgm:cxn modelId="{C451E1B2-F300-48A4-9D39-8100C419A258}" type="presParOf" srcId="{0C2DDA4E-FEF4-4B92-8FEF-7DC5FC0B4777}" destId="{2C38829B-DBB5-4109-BA12-BF169D68B746}" srcOrd="0" destOrd="0" presId="urn:microsoft.com/office/officeart/2005/8/layout/pyramid1"/>
    <dgm:cxn modelId="{DCA9554E-519D-4851-8DE4-CB52D78E18C4}" type="presParOf" srcId="{0C2DDA4E-FEF4-4B92-8FEF-7DC5FC0B4777}" destId="{A51C43C6-3F42-4366-83A1-F898CA8EA467}" srcOrd="1" destOrd="0" presId="urn:microsoft.com/office/officeart/2005/8/layout/pyramid1"/>
    <dgm:cxn modelId="{8BB942CF-D4D2-4C2F-8B5D-C8207E173E61}" type="presParOf" srcId="{84AD09F4-3BC2-47FF-A728-2C1636CEFEA6}" destId="{62B85F22-67BB-440B-AA73-713CC83F9E75}" srcOrd="4" destOrd="0" presId="urn:microsoft.com/office/officeart/2005/8/layout/pyramid1"/>
    <dgm:cxn modelId="{DC3C6D07-641C-41BA-A284-26A3BFA13CE2}" type="presParOf" srcId="{62B85F22-67BB-440B-AA73-713CC83F9E75}" destId="{7CB52C73-A8E6-487C-B9BB-70CBEA65B208}" srcOrd="0" destOrd="0" presId="urn:microsoft.com/office/officeart/2005/8/layout/pyramid1"/>
    <dgm:cxn modelId="{85FE841A-21F4-4332-924F-7E98F224D727}" type="presParOf" srcId="{62B85F22-67BB-440B-AA73-713CC83F9E75}" destId="{9C4B9D24-8D0D-4C97-82ED-3861F6B2391A}" srcOrd="1" destOrd="0" presId="urn:microsoft.com/office/officeart/2005/8/layout/pyramid1"/>
    <dgm:cxn modelId="{3C967F7D-E101-4BDF-BEA6-BE544E5BA04F}" type="presParOf" srcId="{84AD09F4-3BC2-47FF-A728-2C1636CEFEA6}" destId="{972ADFD9-38EF-48EC-9559-AC3027F27662}" srcOrd="5" destOrd="0" presId="urn:microsoft.com/office/officeart/2005/8/layout/pyramid1"/>
    <dgm:cxn modelId="{E7CDCCB2-C3EA-49A1-B5AB-E1F8C6231654}" type="presParOf" srcId="{972ADFD9-38EF-48EC-9559-AC3027F27662}" destId="{58C5B31F-DED6-4E2F-9081-7D63CD92C50E}" srcOrd="0" destOrd="0" presId="urn:microsoft.com/office/officeart/2005/8/layout/pyramid1"/>
    <dgm:cxn modelId="{73250E0B-9875-4830-A990-D0F3223BE28A}" type="presParOf" srcId="{972ADFD9-38EF-48EC-9559-AC3027F27662}" destId="{E11C1F1E-7AFF-4538-961D-6BD08B0E400D}" srcOrd="1" destOrd="0" presId="urn:microsoft.com/office/officeart/2005/8/layout/pyramid1"/>
    <dgm:cxn modelId="{84B4E406-FA83-4B04-B6C3-8446A69330BA}" type="presParOf" srcId="{84AD09F4-3BC2-47FF-A728-2C1636CEFEA6}" destId="{5A8AC336-94A3-4EBD-8880-FA966584E608}" srcOrd="6" destOrd="0" presId="urn:microsoft.com/office/officeart/2005/8/layout/pyramid1"/>
    <dgm:cxn modelId="{6A4C7772-149C-4979-AF86-D4D3B0D688F7}" type="presParOf" srcId="{5A8AC336-94A3-4EBD-8880-FA966584E608}" destId="{7898E651-D4A9-49F8-8F9B-631E01C3825B}" srcOrd="0" destOrd="0" presId="urn:microsoft.com/office/officeart/2005/8/layout/pyramid1"/>
    <dgm:cxn modelId="{D2387746-8AF2-45B9-98EC-E4BED8EEC92D}" type="presParOf" srcId="{5A8AC336-94A3-4EBD-8880-FA966584E608}" destId="{3E3F3FF3-171A-4011-A11D-D6E2AA335C35}"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E99EAB-618E-46DC-99EB-B2954791098D}" type="doc">
      <dgm:prSet loTypeId="urn:microsoft.com/office/officeart/2005/8/layout/pyramid1" loCatId="pyramid" qsTypeId="urn:microsoft.com/office/officeart/2005/8/quickstyle/simple1" qsCatId="simple" csTypeId="urn:microsoft.com/office/officeart/2005/8/colors/accent1_2" csCatId="accent1" phldr="1"/>
      <dgm:spPr/>
    </dgm:pt>
    <dgm:pt modelId="{A008F72B-EECF-4745-9986-205CC054BC42}">
      <dgm:prSet phldrT="[Text]"/>
      <dgm:spPr>
        <a:solidFill>
          <a:schemeClr val="bg1">
            <a:lumMod val="85000"/>
          </a:schemeClr>
        </a:solidFill>
      </dgm:spPr>
      <dgm:t>
        <a:bodyPr/>
        <a:lstStyle/>
        <a:p>
          <a:endParaRPr lang="en-GB" dirty="0"/>
        </a:p>
      </dgm:t>
    </dgm:pt>
    <dgm:pt modelId="{E40723FE-CF3B-45ED-8A94-AFD49CD5EC44}" type="parTrans" cxnId="{AE43EBBC-8761-4426-948D-91E125ACB234}">
      <dgm:prSet/>
      <dgm:spPr/>
      <dgm:t>
        <a:bodyPr/>
        <a:lstStyle/>
        <a:p>
          <a:endParaRPr lang="en-GB"/>
        </a:p>
      </dgm:t>
    </dgm:pt>
    <dgm:pt modelId="{9BFF4517-9588-4E15-8DAF-A628B2EC7E3D}" type="sibTrans" cxnId="{AE43EBBC-8761-4426-948D-91E125ACB234}">
      <dgm:prSet/>
      <dgm:spPr/>
      <dgm:t>
        <a:bodyPr/>
        <a:lstStyle/>
        <a:p>
          <a:endParaRPr lang="en-GB"/>
        </a:p>
      </dgm:t>
    </dgm:pt>
    <dgm:pt modelId="{515EC241-429D-448E-8246-86DF0E31C98D}">
      <dgm:prSet phldrT="[Text]"/>
      <dgm:spPr>
        <a:solidFill>
          <a:schemeClr val="bg1">
            <a:lumMod val="85000"/>
          </a:schemeClr>
        </a:solidFill>
      </dgm:spPr>
      <dgm:t>
        <a:bodyPr/>
        <a:lstStyle/>
        <a:p>
          <a:endParaRPr lang="en-GB" dirty="0"/>
        </a:p>
      </dgm:t>
    </dgm:pt>
    <dgm:pt modelId="{8E4230BD-C874-45EE-994C-5E20A6EDA546}" type="parTrans" cxnId="{69ABCA0D-4396-4841-86B1-955043B9D0BC}">
      <dgm:prSet/>
      <dgm:spPr/>
      <dgm:t>
        <a:bodyPr/>
        <a:lstStyle/>
        <a:p>
          <a:endParaRPr lang="en-GB"/>
        </a:p>
      </dgm:t>
    </dgm:pt>
    <dgm:pt modelId="{099744B3-A7EE-481D-B4AB-237914339B15}" type="sibTrans" cxnId="{69ABCA0D-4396-4841-86B1-955043B9D0BC}">
      <dgm:prSet/>
      <dgm:spPr/>
      <dgm:t>
        <a:bodyPr/>
        <a:lstStyle/>
        <a:p>
          <a:endParaRPr lang="en-GB"/>
        </a:p>
      </dgm:t>
    </dgm:pt>
    <dgm:pt modelId="{F9EB765A-5B88-4025-8508-C45951C7F267}">
      <dgm:prSet phldrT="[Text]"/>
      <dgm:spPr>
        <a:solidFill>
          <a:schemeClr val="bg1">
            <a:lumMod val="85000"/>
          </a:schemeClr>
        </a:solidFill>
      </dgm:spPr>
      <dgm:t>
        <a:bodyPr/>
        <a:lstStyle/>
        <a:p>
          <a:endParaRPr lang="en-GB" dirty="0"/>
        </a:p>
      </dgm:t>
    </dgm:pt>
    <dgm:pt modelId="{D99E0CFA-8AD8-4F4B-8FAD-11D9791CC889}" type="parTrans" cxnId="{E30702A2-CF65-43EF-B15E-F88E21D18AAA}">
      <dgm:prSet/>
      <dgm:spPr/>
      <dgm:t>
        <a:bodyPr/>
        <a:lstStyle/>
        <a:p>
          <a:endParaRPr lang="en-GB"/>
        </a:p>
      </dgm:t>
    </dgm:pt>
    <dgm:pt modelId="{3CD5054E-AD3D-4C7D-A1A3-EA6A36FF682B}" type="sibTrans" cxnId="{E30702A2-CF65-43EF-B15E-F88E21D18AAA}">
      <dgm:prSet/>
      <dgm:spPr/>
      <dgm:t>
        <a:bodyPr/>
        <a:lstStyle/>
        <a:p>
          <a:endParaRPr lang="en-GB"/>
        </a:p>
      </dgm:t>
    </dgm:pt>
    <dgm:pt modelId="{B81CDB89-8DEF-431F-B7E3-8D224466016F}">
      <dgm:prSet phldrT="[Text]"/>
      <dgm:spPr>
        <a:solidFill>
          <a:schemeClr val="bg1">
            <a:lumMod val="85000"/>
          </a:schemeClr>
        </a:solidFill>
      </dgm:spPr>
      <dgm:t>
        <a:bodyPr/>
        <a:lstStyle/>
        <a:p>
          <a:endParaRPr lang="en-GB" dirty="0"/>
        </a:p>
      </dgm:t>
    </dgm:pt>
    <dgm:pt modelId="{9311BE3F-81C3-4F3C-9AED-AD1F88089FB2}" type="parTrans" cxnId="{793E5262-58E4-4E33-B802-3767D3138A12}">
      <dgm:prSet/>
      <dgm:spPr/>
      <dgm:t>
        <a:bodyPr/>
        <a:lstStyle/>
        <a:p>
          <a:endParaRPr lang="en-GB"/>
        </a:p>
      </dgm:t>
    </dgm:pt>
    <dgm:pt modelId="{97FBD1DB-A1E7-41D4-B5B3-ADC3B6F1F5DF}" type="sibTrans" cxnId="{793E5262-58E4-4E33-B802-3767D3138A12}">
      <dgm:prSet/>
      <dgm:spPr/>
      <dgm:t>
        <a:bodyPr/>
        <a:lstStyle/>
        <a:p>
          <a:endParaRPr lang="en-GB"/>
        </a:p>
      </dgm:t>
    </dgm:pt>
    <dgm:pt modelId="{C0A21312-E646-48D7-BFD2-C77A7A913F71}">
      <dgm:prSet phldrT="[Text]"/>
      <dgm:spPr>
        <a:solidFill>
          <a:schemeClr val="accent5"/>
        </a:solidFill>
      </dgm:spPr>
      <dgm:t>
        <a:bodyPr/>
        <a:lstStyle/>
        <a:p>
          <a:endParaRPr lang="en-GB" dirty="0"/>
        </a:p>
      </dgm:t>
    </dgm:pt>
    <dgm:pt modelId="{70950A39-B2E8-4D5B-B4D8-5ED36134508C}" type="parTrans" cxnId="{82E08E2D-E4CA-462B-8D94-1F90AF97E9AB}">
      <dgm:prSet/>
      <dgm:spPr/>
      <dgm:t>
        <a:bodyPr/>
        <a:lstStyle/>
        <a:p>
          <a:endParaRPr lang="en-GB"/>
        </a:p>
      </dgm:t>
    </dgm:pt>
    <dgm:pt modelId="{93417C45-44AC-4A65-82D3-A57EB24A6B13}" type="sibTrans" cxnId="{82E08E2D-E4CA-462B-8D94-1F90AF97E9AB}">
      <dgm:prSet/>
      <dgm:spPr/>
      <dgm:t>
        <a:bodyPr/>
        <a:lstStyle/>
        <a:p>
          <a:endParaRPr lang="en-GB"/>
        </a:p>
      </dgm:t>
    </dgm:pt>
    <dgm:pt modelId="{B01CF547-1668-41A9-8C1C-F1840320E5D7}">
      <dgm:prSet phldrT="[Text]"/>
      <dgm:spPr>
        <a:solidFill>
          <a:schemeClr val="bg1">
            <a:lumMod val="85000"/>
          </a:schemeClr>
        </a:solidFill>
      </dgm:spPr>
      <dgm:t>
        <a:bodyPr/>
        <a:lstStyle/>
        <a:p>
          <a:endParaRPr lang="en-GB" dirty="0"/>
        </a:p>
      </dgm:t>
    </dgm:pt>
    <dgm:pt modelId="{06B097FA-A83F-498F-B5E0-CD13BC610408}" type="parTrans" cxnId="{62DA15E6-AA70-4E1E-991D-419F40D3BB6B}">
      <dgm:prSet/>
      <dgm:spPr/>
      <dgm:t>
        <a:bodyPr/>
        <a:lstStyle/>
        <a:p>
          <a:endParaRPr lang="en-GB"/>
        </a:p>
      </dgm:t>
    </dgm:pt>
    <dgm:pt modelId="{E29DE6C5-AF22-4592-98DB-8285722A99D8}" type="sibTrans" cxnId="{62DA15E6-AA70-4E1E-991D-419F40D3BB6B}">
      <dgm:prSet/>
      <dgm:spPr/>
      <dgm:t>
        <a:bodyPr/>
        <a:lstStyle/>
        <a:p>
          <a:endParaRPr lang="en-GB"/>
        </a:p>
      </dgm:t>
    </dgm:pt>
    <dgm:pt modelId="{87FEEB63-72D1-4359-91A8-9EF382300AD9}">
      <dgm:prSet phldrT="[Text]"/>
      <dgm:spPr>
        <a:solidFill>
          <a:schemeClr val="bg1">
            <a:lumMod val="85000"/>
          </a:schemeClr>
        </a:solidFill>
      </dgm:spPr>
      <dgm:t>
        <a:bodyPr/>
        <a:lstStyle/>
        <a:p>
          <a:endParaRPr lang="en-GB" dirty="0"/>
        </a:p>
      </dgm:t>
    </dgm:pt>
    <dgm:pt modelId="{DE81180D-F0A0-4D9C-95D4-0492AA4636A8}" type="parTrans" cxnId="{105A4278-E10C-4C07-9E2E-47542D83C931}">
      <dgm:prSet/>
      <dgm:spPr/>
      <dgm:t>
        <a:bodyPr/>
        <a:lstStyle/>
        <a:p>
          <a:endParaRPr lang="en-GB"/>
        </a:p>
      </dgm:t>
    </dgm:pt>
    <dgm:pt modelId="{1CD7D7B1-5FB0-40A2-9CE0-AF085BC0EEC6}" type="sibTrans" cxnId="{105A4278-E10C-4C07-9E2E-47542D83C931}">
      <dgm:prSet/>
      <dgm:spPr/>
      <dgm:t>
        <a:bodyPr/>
        <a:lstStyle/>
        <a:p>
          <a:endParaRPr lang="en-GB"/>
        </a:p>
      </dgm:t>
    </dgm:pt>
    <dgm:pt modelId="{84AD09F4-3BC2-47FF-A728-2C1636CEFEA6}" type="pres">
      <dgm:prSet presAssocID="{9DE99EAB-618E-46DC-99EB-B2954791098D}" presName="Name0" presStyleCnt="0">
        <dgm:presLayoutVars>
          <dgm:dir/>
          <dgm:animLvl val="lvl"/>
          <dgm:resizeHandles val="exact"/>
        </dgm:presLayoutVars>
      </dgm:prSet>
      <dgm:spPr/>
    </dgm:pt>
    <dgm:pt modelId="{A1AB98CF-F44A-4D90-B47A-C514A2C2E448}" type="pres">
      <dgm:prSet presAssocID="{515EC241-429D-448E-8246-86DF0E31C98D}" presName="Name8" presStyleCnt="0"/>
      <dgm:spPr/>
    </dgm:pt>
    <dgm:pt modelId="{CF034097-9D85-4162-9ADB-11762C941590}" type="pres">
      <dgm:prSet presAssocID="{515EC241-429D-448E-8246-86DF0E31C98D}" presName="level" presStyleLbl="node1" presStyleIdx="0" presStyleCnt="7">
        <dgm:presLayoutVars>
          <dgm:chMax val="1"/>
          <dgm:bulletEnabled val="1"/>
        </dgm:presLayoutVars>
      </dgm:prSet>
      <dgm:spPr/>
    </dgm:pt>
    <dgm:pt modelId="{5390F076-63CB-4681-B9D9-5870C718B806}" type="pres">
      <dgm:prSet presAssocID="{515EC241-429D-448E-8246-86DF0E31C98D}" presName="levelTx" presStyleLbl="revTx" presStyleIdx="0" presStyleCnt="0">
        <dgm:presLayoutVars>
          <dgm:chMax val="1"/>
          <dgm:bulletEnabled val="1"/>
        </dgm:presLayoutVars>
      </dgm:prSet>
      <dgm:spPr/>
    </dgm:pt>
    <dgm:pt modelId="{F2A2979B-AB37-442F-9ABA-74214E61ACB2}" type="pres">
      <dgm:prSet presAssocID="{F9EB765A-5B88-4025-8508-C45951C7F267}" presName="Name8" presStyleCnt="0"/>
      <dgm:spPr/>
    </dgm:pt>
    <dgm:pt modelId="{6C288DB8-DA1F-4ECA-A380-2DB1601620DE}" type="pres">
      <dgm:prSet presAssocID="{F9EB765A-5B88-4025-8508-C45951C7F267}" presName="level" presStyleLbl="node1" presStyleIdx="1" presStyleCnt="7">
        <dgm:presLayoutVars>
          <dgm:chMax val="1"/>
          <dgm:bulletEnabled val="1"/>
        </dgm:presLayoutVars>
      </dgm:prSet>
      <dgm:spPr/>
    </dgm:pt>
    <dgm:pt modelId="{4ECC8AEA-A585-4AE6-A1CA-4D4C1E5E9278}" type="pres">
      <dgm:prSet presAssocID="{F9EB765A-5B88-4025-8508-C45951C7F267}" presName="levelTx" presStyleLbl="revTx" presStyleIdx="0" presStyleCnt="0">
        <dgm:presLayoutVars>
          <dgm:chMax val="1"/>
          <dgm:bulletEnabled val="1"/>
        </dgm:presLayoutVars>
      </dgm:prSet>
      <dgm:spPr/>
    </dgm:pt>
    <dgm:pt modelId="{10BA60DE-3864-42F0-969F-989C509ABC6C}" type="pres">
      <dgm:prSet presAssocID="{B81CDB89-8DEF-431F-B7E3-8D224466016F}" presName="Name8" presStyleCnt="0"/>
      <dgm:spPr/>
    </dgm:pt>
    <dgm:pt modelId="{0BDC7049-8858-479D-9695-693540B31377}" type="pres">
      <dgm:prSet presAssocID="{B81CDB89-8DEF-431F-B7E3-8D224466016F}" presName="level" presStyleLbl="node1" presStyleIdx="2" presStyleCnt="7">
        <dgm:presLayoutVars>
          <dgm:chMax val="1"/>
          <dgm:bulletEnabled val="1"/>
        </dgm:presLayoutVars>
      </dgm:prSet>
      <dgm:spPr/>
    </dgm:pt>
    <dgm:pt modelId="{34F75E20-67FD-4655-9BB2-9DD47E2B50D1}" type="pres">
      <dgm:prSet presAssocID="{B81CDB89-8DEF-431F-B7E3-8D224466016F}" presName="levelTx" presStyleLbl="revTx" presStyleIdx="0" presStyleCnt="0">
        <dgm:presLayoutVars>
          <dgm:chMax val="1"/>
          <dgm:bulletEnabled val="1"/>
        </dgm:presLayoutVars>
      </dgm:prSet>
      <dgm:spPr/>
    </dgm:pt>
    <dgm:pt modelId="{0C2DDA4E-FEF4-4B92-8FEF-7DC5FC0B4777}" type="pres">
      <dgm:prSet presAssocID="{C0A21312-E646-48D7-BFD2-C77A7A913F71}" presName="Name8" presStyleCnt="0"/>
      <dgm:spPr/>
    </dgm:pt>
    <dgm:pt modelId="{2C38829B-DBB5-4109-BA12-BF169D68B746}" type="pres">
      <dgm:prSet presAssocID="{C0A21312-E646-48D7-BFD2-C77A7A913F71}" presName="level" presStyleLbl="node1" presStyleIdx="3" presStyleCnt="7">
        <dgm:presLayoutVars>
          <dgm:chMax val="1"/>
          <dgm:bulletEnabled val="1"/>
        </dgm:presLayoutVars>
      </dgm:prSet>
      <dgm:spPr/>
    </dgm:pt>
    <dgm:pt modelId="{A51C43C6-3F42-4366-83A1-F898CA8EA467}" type="pres">
      <dgm:prSet presAssocID="{C0A21312-E646-48D7-BFD2-C77A7A913F71}" presName="levelTx" presStyleLbl="revTx" presStyleIdx="0" presStyleCnt="0">
        <dgm:presLayoutVars>
          <dgm:chMax val="1"/>
          <dgm:bulletEnabled val="1"/>
        </dgm:presLayoutVars>
      </dgm:prSet>
      <dgm:spPr/>
    </dgm:pt>
    <dgm:pt modelId="{62B85F22-67BB-440B-AA73-713CC83F9E75}" type="pres">
      <dgm:prSet presAssocID="{B01CF547-1668-41A9-8C1C-F1840320E5D7}" presName="Name8" presStyleCnt="0"/>
      <dgm:spPr/>
    </dgm:pt>
    <dgm:pt modelId="{7CB52C73-A8E6-487C-B9BB-70CBEA65B208}" type="pres">
      <dgm:prSet presAssocID="{B01CF547-1668-41A9-8C1C-F1840320E5D7}" presName="level" presStyleLbl="node1" presStyleIdx="4" presStyleCnt="7">
        <dgm:presLayoutVars>
          <dgm:chMax val="1"/>
          <dgm:bulletEnabled val="1"/>
        </dgm:presLayoutVars>
      </dgm:prSet>
      <dgm:spPr/>
    </dgm:pt>
    <dgm:pt modelId="{9C4B9D24-8D0D-4C97-82ED-3861F6B2391A}" type="pres">
      <dgm:prSet presAssocID="{B01CF547-1668-41A9-8C1C-F1840320E5D7}" presName="levelTx" presStyleLbl="revTx" presStyleIdx="0" presStyleCnt="0">
        <dgm:presLayoutVars>
          <dgm:chMax val="1"/>
          <dgm:bulletEnabled val="1"/>
        </dgm:presLayoutVars>
      </dgm:prSet>
      <dgm:spPr/>
    </dgm:pt>
    <dgm:pt modelId="{972ADFD9-38EF-48EC-9559-AC3027F27662}" type="pres">
      <dgm:prSet presAssocID="{87FEEB63-72D1-4359-91A8-9EF382300AD9}" presName="Name8" presStyleCnt="0"/>
      <dgm:spPr/>
    </dgm:pt>
    <dgm:pt modelId="{58C5B31F-DED6-4E2F-9081-7D63CD92C50E}" type="pres">
      <dgm:prSet presAssocID="{87FEEB63-72D1-4359-91A8-9EF382300AD9}" presName="level" presStyleLbl="node1" presStyleIdx="5" presStyleCnt="7">
        <dgm:presLayoutVars>
          <dgm:chMax val="1"/>
          <dgm:bulletEnabled val="1"/>
        </dgm:presLayoutVars>
      </dgm:prSet>
      <dgm:spPr/>
    </dgm:pt>
    <dgm:pt modelId="{E11C1F1E-7AFF-4538-961D-6BD08B0E400D}" type="pres">
      <dgm:prSet presAssocID="{87FEEB63-72D1-4359-91A8-9EF382300AD9}" presName="levelTx" presStyleLbl="revTx" presStyleIdx="0" presStyleCnt="0">
        <dgm:presLayoutVars>
          <dgm:chMax val="1"/>
          <dgm:bulletEnabled val="1"/>
        </dgm:presLayoutVars>
      </dgm:prSet>
      <dgm:spPr/>
    </dgm:pt>
    <dgm:pt modelId="{5A8AC336-94A3-4EBD-8880-FA966584E608}" type="pres">
      <dgm:prSet presAssocID="{A008F72B-EECF-4745-9986-205CC054BC42}" presName="Name8" presStyleCnt="0"/>
      <dgm:spPr/>
    </dgm:pt>
    <dgm:pt modelId="{7898E651-D4A9-49F8-8F9B-631E01C3825B}" type="pres">
      <dgm:prSet presAssocID="{A008F72B-EECF-4745-9986-205CC054BC42}" presName="level" presStyleLbl="node1" presStyleIdx="6" presStyleCnt="7">
        <dgm:presLayoutVars>
          <dgm:chMax val="1"/>
          <dgm:bulletEnabled val="1"/>
        </dgm:presLayoutVars>
      </dgm:prSet>
      <dgm:spPr/>
    </dgm:pt>
    <dgm:pt modelId="{3E3F3FF3-171A-4011-A11D-D6E2AA335C35}" type="pres">
      <dgm:prSet presAssocID="{A008F72B-EECF-4745-9986-205CC054BC42}" presName="levelTx" presStyleLbl="revTx" presStyleIdx="0" presStyleCnt="0">
        <dgm:presLayoutVars>
          <dgm:chMax val="1"/>
          <dgm:bulletEnabled val="1"/>
        </dgm:presLayoutVars>
      </dgm:prSet>
      <dgm:spPr/>
    </dgm:pt>
  </dgm:ptLst>
  <dgm:cxnLst>
    <dgm:cxn modelId="{F253B102-58CA-4F74-A17B-4DFF43788995}" type="presOf" srcId="{C0A21312-E646-48D7-BFD2-C77A7A913F71}" destId="{2C38829B-DBB5-4109-BA12-BF169D68B746}" srcOrd="0" destOrd="0" presId="urn:microsoft.com/office/officeart/2005/8/layout/pyramid1"/>
    <dgm:cxn modelId="{69ABCA0D-4396-4841-86B1-955043B9D0BC}" srcId="{9DE99EAB-618E-46DC-99EB-B2954791098D}" destId="{515EC241-429D-448E-8246-86DF0E31C98D}" srcOrd="0" destOrd="0" parTransId="{8E4230BD-C874-45EE-994C-5E20A6EDA546}" sibTransId="{099744B3-A7EE-481D-B4AB-237914339B15}"/>
    <dgm:cxn modelId="{87299013-D33E-4A4E-8912-759566E38B3D}" type="presOf" srcId="{87FEEB63-72D1-4359-91A8-9EF382300AD9}" destId="{E11C1F1E-7AFF-4538-961D-6BD08B0E400D}" srcOrd="1" destOrd="0" presId="urn:microsoft.com/office/officeart/2005/8/layout/pyramid1"/>
    <dgm:cxn modelId="{14C11918-1361-42D0-B53C-C0975CE35574}" type="presOf" srcId="{A008F72B-EECF-4745-9986-205CC054BC42}" destId="{3E3F3FF3-171A-4011-A11D-D6E2AA335C35}" srcOrd="1" destOrd="0" presId="urn:microsoft.com/office/officeart/2005/8/layout/pyramid1"/>
    <dgm:cxn modelId="{FE5D3718-FCC5-448A-AA17-ABFFF3E063B0}" type="presOf" srcId="{515EC241-429D-448E-8246-86DF0E31C98D}" destId="{CF034097-9D85-4162-9ADB-11762C941590}" srcOrd="0" destOrd="0" presId="urn:microsoft.com/office/officeart/2005/8/layout/pyramid1"/>
    <dgm:cxn modelId="{A72CE820-762B-4E9E-98B0-C150E48AA7AB}" type="presOf" srcId="{F9EB765A-5B88-4025-8508-C45951C7F267}" destId="{4ECC8AEA-A585-4AE6-A1CA-4D4C1E5E9278}" srcOrd="1" destOrd="0" presId="urn:microsoft.com/office/officeart/2005/8/layout/pyramid1"/>
    <dgm:cxn modelId="{33F10823-6A09-4E87-A96D-7E82730976E5}" type="presOf" srcId="{B81CDB89-8DEF-431F-B7E3-8D224466016F}" destId="{34F75E20-67FD-4655-9BB2-9DD47E2B50D1}" srcOrd="1" destOrd="0" presId="urn:microsoft.com/office/officeart/2005/8/layout/pyramid1"/>
    <dgm:cxn modelId="{ED051E25-76AC-4A30-8F3A-56CE859405A7}" type="presOf" srcId="{A008F72B-EECF-4745-9986-205CC054BC42}" destId="{7898E651-D4A9-49F8-8F9B-631E01C3825B}" srcOrd="0" destOrd="0" presId="urn:microsoft.com/office/officeart/2005/8/layout/pyramid1"/>
    <dgm:cxn modelId="{309C5C2A-6EE7-4F27-91F1-08F1FFFFBF6D}" type="presOf" srcId="{9DE99EAB-618E-46DC-99EB-B2954791098D}" destId="{84AD09F4-3BC2-47FF-A728-2C1636CEFEA6}" srcOrd="0" destOrd="0" presId="urn:microsoft.com/office/officeart/2005/8/layout/pyramid1"/>
    <dgm:cxn modelId="{82E08E2D-E4CA-462B-8D94-1F90AF97E9AB}" srcId="{9DE99EAB-618E-46DC-99EB-B2954791098D}" destId="{C0A21312-E646-48D7-BFD2-C77A7A913F71}" srcOrd="3" destOrd="0" parTransId="{70950A39-B2E8-4D5B-B4D8-5ED36134508C}" sibTransId="{93417C45-44AC-4A65-82D3-A57EB24A6B13}"/>
    <dgm:cxn modelId="{2859EC30-8092-4611-9BDE-390F5DAAB6EB}" type="presOf" srcId="{B01CF547-1668-41A9-8C1C-F1840320E5D7}" destId="{9C4B9D24-8D0D-4C97-82ED-3861F6B2391A}" srcOrd="1" destOrd="0" presId="urn:microsoft.com/office/officeart/2005/8/layout/pyramid1"/>
    <dgm:cxn modelId="{30D39232-FFE0-48D6-B367-B84EE9E6E021}" type="presOf" srcId="{B81CDB89-8DEF-431F-B7E3-8D224466016F}" destId="{0BDC7049-8858-479D-9695-693540B31377}" srcOrd="0" destOrd="0" presId="urn:microsoft.com/office/officeart/2005/8/layout/pyramid1"/>
    <dgm:cxn modelId="{793E5262-58E4-4E33-B802-3767D3138A12}" srcId="{9DE99EAB-618E-46DC-99EB-B2954791098D}" destId="{B81CDB89-8DEF-431F-B7E3-8D224466016F}" srcOrd="2" destOrd="0" parTransId="{9311BE3F-81C3-4F3C-9AED-AD1F88089FB2}" sibTransId="{97FBD1DB-A1E7-41D4-B5B3-ADC3B6F1F5DF}"/>
    <dgm:cxn modelId="{105A4278-E10C-4C07-9E2E-47542D83C931}" srcId="{9DE99EAB-618E-46DC-99EB-B2954791098D}" destId="{87FEEB63-72D1-4359-91A8-9EF382300AD9}" srcOrd="5" destOrd="0" parTransId="{DE81180D-F0A0-4D9C-95D4-0492AA4636A8}" sibTransId="{1CD7D7B1-5FB0-40A2-9CE0-AF085BC0EEC6}"/>
    <dgm:cxn modelId="{89CC9A88-A800-45EA-989D-FC8C83D096AE}" type="presOf" srcId="{C0A21312-E646-48D7-BFD2-C77A7A913F71}" destId="{A51C43C6-3F42-4366-83A1-F898CA8EA467}" srcOrd="1" destOrd="0" presId="urn:microsoft.com/office/officeart/2005/8/layout/pyramid1"/>
    <dgm:cxn modelId="{0F118998-5111-42F0-8B0A-451F59F74B63}" type="presOf" srcId="{87FEEB63-72D1-4359-91A8-9EF382300AD9}" destId="{58C5B31F-DED6-4E2F-9081-7D63CD92C50E}" srcOrd="0" destOrd="0" presId="urn:microsoft.com/office/officeart/2005/8/layout/pyramid1"/>
    <dgm:cxn modelId="{F0A9D29F-1D74-4F07-BA34-7D9465515A6B}" type="presOf" srcId="{B01CF547-1668-41A9-8C1C-F1840320E5D7}" destId="{7CB52C73-A8E6-487C-B9BB-70CBEA65B208}" srcOrd="0" destOrd="0" presId="urn:microsoft.com/office/officeart/2005/8/layout/pyramid1"/>
    <dgm:cxn modelId="{E30702A2-CF65-43EF-B15E-F88E21D18AAA}" srcId="{9DE99EAB-618E-46DC-99EB-B2954791098D}" destId="{F9EB765A-5B88-4025-8508-C45951C7F267}" srcOrd="1" destOrd="0" parTransId="{D99E0CFA-8AD8-4F4B-8FAD-11D9791CC889}" sibTransId="{3CD5054E-AD3D-4C7D-A1A3-EA6A36FF682B}"/>
    <dgm:cxn modelId="{C356F4B7-DB1A-4F21-9002-973CF3BAD8C4}" type="presOf" srcId="{515EC241-429D-448E-8246-86DF0E31C98D}" destId="{5390F076-63CB-4681-B9D9-5870C718B806}" srcOrd="1" destOrd="0" presId="urn:microsoft.com/office/officeart/2005/8/layout/pyramid1"/>
    <dgm:cxn modelId="{AE43EBBC-8761-4426-948D-91E125ACB234}" srcId="{9DE99EAB-618E-46DC-99EB-B2954791098D}" destId="{A008F72B-EECF-4745-9986-205CC054BC42}" srcOrd="6" destOrd="0" parTransId="{E40723FE-CF3B-45ED-8A94-AFD49CD5EC44}" sibTransId="{9BFF4517-9588-4E15-8DAF-A628B2EC7E3D}"/>
    <dgm:cxn modelId="{62DA15E6-AA70-4E1E-991D-419F40D3BB6B}" srcId="{9DE99EAB-618E-46DC-99EB-B2954791098D}" destId="{B01CF547-1668-41A9-8C1C-F1840320E5D7}" srcOrd="4" destOrd="0" parTransId="{06B097FA-A83F-498F-B5E0-CD13BC610408}" sibTransId="{E29DE6C5-AF22-4592-98DB-8285722A99D8}"/>
    <dgm:cxn modelId="{EEE82EF9-101F-4D2B-822E-62E631003CD2}" type="presOf" srcId="{F9EB765A-5B88-4025-8508-C45951C7F267}" destId="{6C288DB8-DA1F-4ECA-A380-2DB1601620DE}" srcOrd="0" destOrd="0" presId="urn:microsoft.com/office/officeart/2005/8/layout/pyramid1"/>
    <dgm:cxn modelId="{C03859B6-4CA2-40D9-9648-981C5EF09407}" type="presParOf" srcId="{84AD09F4-3BC2-47FF-A728-2C1636CEFEA6}" destId="{A1AB98CF-F44A-4D90-B47A-C514A2C2E448}" srcOrd="0" destOrd="0" presId="urn:microsoft.com/office/officeart/2005/8/layout/pyramid1"/>
    <dgm:cxn modelId="{15734290-A926-4BA0-AC58-3F576FBC8C13}" type="presParOf" srcId="{A1AB98CF-F44A-4D90-B47A-C514A2C2E448}" destId="{CF034097-9D85-4162-9ADB-11762C941590}" srcOrd="0" destOrd="0" presId="urn:microsoft.com/office/officeart/2005/8/layout/pyramid1"/>
    <dgm:cxn modelId="{7098DF2C-AADA-444A-978D-AE3C1F8D8C08}" type="presParOf" srcId="{A1AB98CF-F44A-4D90-B47A-C514A2C2E448}" destId="{5390F076-63CB-4681-B9D9-5870C718B806}" srcOrd="1" destOrd="0" presId="urn:microsoft.com/office/officeart/2005/8/layout/pyramid1"/>
    <dgm:cxn modelId="{8DEEF4B3-A237-4758-B01D-59B42818F192}" type="presParOf" srcId="{84AD09F4-3BC2-47FF-A728-2C1636CEFEA6}" destId="{F2A2979B-AB37-442F-9ABA-74214E61ACB2}" srcOrd="1" destOrd="0" presId="urn:microsoft.com/office/officeart/2005/8/layout/pyramid1"/>
    <dgm:cxn modelId="{0C2ECFBC-6ACC-4A67-AF05-632CE02CEA33}" type="presParOf" srcId="{F2A2979B-AB37-442F-9ABA-74214E61ACB2}" destId="{6C288DB8-DA1F-4ECA-A380-2DB1601620DE}" srcOrd="0" destOrd="0" presId="urn:microsoft.com/office/officeart/2005/8/layout/pyramid1"/>
    <dgm:cxn modelId="{FE1AA70A-B14C-4333-8AAA-91C784A94315}" type="presParOf" srcId="{F2A2979B-AB37-442F-9ABA-74214E61ACB2}" destId="{4ECC8AEA-A585-4AE6-A1CA-4D4C1E5E9278}" srcOrd="1" destOrd="0" presId="urn:microsoft.com/office/officeart/2005/8/layout/pyramid1"/>
    <dgm:cxn modelId="{1DC733A2-67DB-457E-9945-8E1732EE6CE4}" type="presParOf" srcId="{84AD09F4-3BC2-47FF-A728-2C1636CEFEA6}" destId="{10BA60DE-3864-42F0-969F-989C509ABC6C}" srcOrd="2" destOrd="0" presId="urn:microsoft.com/office/officeart/2005/8/layout/pyramid1"/>
    <dgm:cxn modelId="{7EE450A6-5C99-4407-BC45-E6EC817F16F8}" type="presParOf" srcId="{10BA60DE-3864-42F0-969F-989C509ABC6C}" destId="{0BDC7049-8858-479D-9695-693540B31377}" srcOrd="0" destOrd="0" presId="urn:microsoft.com/office/officeart/2005/8/layout/pyramid1"/>
    <dgm:cxn modelId="{4B1CFE07-0CF1-425B-9992-B4CEF1146865}" type="presParOf" srcId="{10BA60DE-3864-42F0-969F-989C509ABC6C}" destId="{34F75E20-67FD-4655-9BB2-9DD47E2B50D1}" srcOrd="1" destOrd="0" presId="urn:microsoft.com/office/officeart/2005/8/layout/pyramid1"/>
    <dgm:cxn modelId="{362604B6-95E5-4587-965E-142D2F5B1FD8}" type="presParOf" srcId="{84AD09F4-3BC2-47FF-A728-2C1636CEFEA6}" destId="{0C2DDA4E-FEF4-4B92-8FEF-7DC5FC0B4777}" srcOrd="3" destOrd="0" presId="urn:microsoft.com/office/officeart/2005/8/layout/pyramid1"/>
    <dgm:cxn modelId="{C451E1B2-F300-48A4-9D39-8100C419A258}" type="presParOf" srcId="{0C2DDA4E-FEF4-4B92-8FEF-7DC5FC0B4777}" destId="{2C38829B-DBB5-4109-BA12-BF169D68B746}" srcOrd="0" destOrd="0" presId="urn:microsoft.com/office/officeart/2005/8/layout/pyramid1"/>
    <dgm:cxn modelId="{DCA9554E-519D-4851-8DE4-CB52D78E18C4}" type="presParOf" srcId="{0C2DDA4E-FEF4-4B92-8FEF-7DC5FC0B4777}" destId="{A51C43C6-3F42-4366-83A1-F898CA8EA467}" srcOrd="1" destOrd="0" presId="urn:microsoft.com/office/officeart/2005/8/layout/pyramid1"/>
    <dgm:cxn modelId="{8BB942CF-D4D2-4C2F-8B5D-C8207E173E61}" type="presParOf" srcId="{84AD09F4-3BC2-47FF-A728-2C1636CEFEA6}" destId="{62B85F22-67BB-440B-AA73-713CC83F9E75}" srcOrd="4" destOrd="0" presId="urn:microsoft.com/office/officeart/2005/8/layout/pyramid1"/>
    <dgm:cxn modelId="{DC3C6D07-641C-41BA-A284-26A3BFA13CE2}" type="presParOf" srcId="{62B85F22-67BB-440B-AA73-713CC83F9E75}" destId="{7CB52C73-A8E6-487C-B9BB-70CBEA65B208}" srcOrd="0" destOrd="0" presId="urn:microsoft.com/office/officeart/2005/8/layout/pyramid1"/>
    <dgm:cxn modelId="{85FE841A-21F4-4332-924F-7E98F224D727}" type="presParOf" srcId="{62B85F22-67BB-440B-AA73-713CC83F9E75}" destId="{9C4B9D24-8D0D-4C97-82ED-3861F6B2391A}" srcOrd="1" destOrd="0" presId="urn:microsoft.com/office/officeart/2005/8/layout/pyramid1"/>
    <dgm:cxn modelId="{3C967F7D-E101-4BDF-BEA6-BE544E5BA04F}" type="presParOf" srcId="{84AD09F4-3BC2-47FF-A728-2C1636CEFEA6}" destId="{972ADFD9-38EF-48EC-9559-AC3027F27662}" srcOrd="5" destOrd="0" presId="urn:microsoft.com/office/officeart/2005/8/layout/pyramid1"/>
    <dgm:cxn modelId="{E7CDCCB2-C3EA-49A1-B5AB-E1F8C6231654}" type="presParOf" srcId="{972ADFD9-38EF-48EC-9559-AC3027F27662}" destId="{58C5B31F-DED6-4E2F-9081-7D63CD92C50E}" srcOrd="0" destOrd="0" presId="urn:microsoft.com/office/officeart/2005/8/layout/pyramid1"/>
    <dgm:cxn modelId="{73250E0B-9875-4830-A990-D0F3223BE28A}" type="presParOf" srcId="{972ADFD9-38EF-48EC-9559-AC3027F27662}" destId="{E11C1F1E-7AFF-4538-961D-6BD08B0E400D}" srcOrd="1" destOrd="0" presId="urn:microsoft.com/office/officeart/2005/8/layout/pyramid1"/>
    <dgm:cxn modelId="{84B4E406-FA83-4B04-B6C3-8446A69330BA}" type="presParOf" srcId="{84AD09F4-3BC2-47FF-A728-2C1636CEFEA6}" destId="{5A8AC336-94A3-4EBD-8880-FA966584E608}" srcOrd="6" destOrd="0" presId="urn:microsoft.com/office/officeart/2005/8/layout/pyramid1"/>
    <dgm:cxn modelId="{6A4C7772-149C-4979-AF86-D4D3B0D688F7}" type="presParOf" srcId="{5A8AC336-94A3-4EBD-8880-FA966584E608}" destId="{7898E651-D4A9-49F8-8F9B-631E01C3825B}" srcOrd="0" destOrd="0" presId="urn:microsoft.com/office/officeart/2005/8/layout/pyramid1"/>
    <dgm:cxn modelId="{D2387746-8AF2-45B9-98EC-E4BED8EEC92D}" type="presParOf" srcId="{5A8AC336-94A3-4EBD-8880-FA966584E608}" destId="{3E3F3FF3-171A-4011-A11D-D6E2AA335C35}"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E99EAB-618E-46DC-99EB-B2954791098D}" type="doc">
      <dgm:prSet loTypeId="urn:microsoft.com/office/officeart/2005/8/layout/pyramid1" loCatId="pyramid" qsTypeId="urn:microsoft.com/office/officeart/2005/8/quickstyle/simple1" qsCatId="simple" csTypeId="urn:microsoft.com/office/officeart/2005/8/colors/accent1_2" csCatId="accent1" phldr="1"/>
      <dgm:spPr/>
    </dgm:pt>
    <dgm:pt modelId="{A008F72B-EECF-4745-9986-205CC054BC42}">
      <dgm:prSet phldrT="[Text]"/>
      <dgm:spPr>
        <a:solidFill>
          <a:schemeClr val="bg1">
            <a:lumMod val="85000"/>
          </a:schemeClr>
        </a:solidFill>
      </dgm:spPr>
      <dgm:t>
        <a:bodyPr/>
        <a:lstStyle/>
        <a:p>
          <a:endParaRPr lang="en-GB" dirty="0"/>
        </a:p>
      </dgm:t>
    </dgm:pt>
    <dgm:pt modelId="{E40723FE-CF3B-45ED-8A94-AFD49CD5EC44}" type="parTrans" cxnId="{AE43EBBC-8761-4426-948D-91E125ACB234}">
      <dgm:prSet/>
      <dgm:spPr/>
      <dgm:t>
        <a:bodyPr/>
        <a:lstStyle/>
        <a:p>
          <a:endParaRPr lang="en-GB"/>
        </a:p>
      </dgm:t>
    </dgm:pt>
    <dgm:pt modelId="{9BFF4517-9588-4E15-8DAF-A628B2EC7E3D}" type="sibTrans" cxnId="{AE43EBBC-8761-4426-948D-91E125ACB234}">
      <dgm:prSet/>
      <dgm:spPr/>
      <dgm:t>
        <a:bodyPr/>
        <a:lstStyle/>
        <a:p>
          <a:endParaRPr lang="en-GB"/>
        </a:p>
      </dgm:t>
    </dgm:pt>
    <dgm:pt modelId="{515EC241-429D-448E-8246-86DF0E31C98D}">
      <dgm:prSet phldrT="[Text]"/>
      <dgm:spPr>
        <a:solidFill>
          <a:schemeClr val="bg1">
            <a:lumMod val="85000"/>
          </a:schemeClr>
        </a:solidFill>
      </dgm:spPr>
      <dgm:t>
        <a:bodyPr/>
        <a:lstStyle/>
        <a:p>
          <a:endParaRPr lang="en-GB" dirty="0"/>
        </a:p>
      </dgm:t>
    </dgm:pt>
    <dgm:pt modelId="{8E4230BD-C874-45EE-994C-5E20A6EDA546}" type="parTrans" cxnId="{69ABCA0D-4396-4841-86B1-955043B9D0BC}">
      <dgm:prSet/>
      <dgm:spPr/>
      <dgm:t>
        <a:bodyPr/>
        <a:lstStyle/>
        <a:p>
          <a:endParaRPr lang="en-GB"/>
        </a:p>
      </dgm:t>
    </dgm:pt>
    <dgm:pt modelId="{099744B3-A7EE-481D-B4AB-237914339B15}" type="sibTrans" cxnId="{69ABCA0D-4396-4841-86B1-955043B9D0BC}">
      <dgm:prSet/>
      <dgm:spPr/>
      <dgm:t>
        <a:bodyPr/>
        <a:lstStyle/>
        <a:p>
          <a:endParaRPr lang="en-GB"/>
        </a:p>
      </dgm:t>
    </dgm:pt>
    <dgm:pt modelId="{F9EB765A-5B88-4025-8508-C45951C7F267}">
      <dgm:prSet phldrT="[Text]"/>
      <dgm:spPr>
        <a:solidFill>
          <a:schemeClr val="bg1">
            <a:lumMod val="85000"/>
          </a:schemeClr>
        </a:solidFill>
      </dgm:spPr>
      <dgm:t>
        <a:bodyPr/>
        <a:lstStyle/>
        <a:p>
          <a:endParaRPr lang="en-GB" dirty="0"/>
        </a:p>
      </dgm:t>
    </dgm:pt>
    <dgm:pt modelId="{D99E0CFA-8AD8-4F4B-8FAD-11D9791CC889}" type="parTrans" cxnId="{E30702A2-CF65-43EF-B15E-F88E21D18AAA}">
      <dgm:prSet/>
      <dgm:spPr/>
      <dgm:t>
        <a:bodyPr/>
        <a:lstStyle/>
        <a:p>
          <a:endParaRPr lang="en-GB"/>
        </a:p>
      </dgm:t>
    </dgm:pt>
    <dgm:pt modelId="{3CD5054E-AD3D-4C7D-A1A3-EA6A36FF682B}" type="sibTrans" cxnId="{E30702A2-CF65-43EF-B15E-F88E21D18AAA}">
      <dgm:prSet/>
      <dgm:spPr/>
      <dgm:t>
        <a:bodyPr/>
        <a:lstStyle/>
        <a:p>
          <a:endParaRPr lang="en-GB"/>
        </a:p>
      </dgm:t>
    </dgm:pt>
    <dgm:pt modelId="{B81CDB89-8DEF-431F-B7E3-8D224466016F}">
      <dgm:prSet phldrT="[Text]"/>
      <dgm:spPr>
        <a:solidFill>
          <a:schemeClr val="bg1">
            <a:lumMod val="85000"/>
          </a:schemeClr>
        </a:solidFill>
      </dgm:spPr>
      <dgm:t>
        <a:bodyPr/>
        <a:lstStyle/>
        <a:p>
          <a:endParaRPr lang="en-GB" dirty="0"/>
        </a:p>
      </dgm:t>
    </dgm:pt>
    <dgm:pt modelId="{9311BE3F-81C3-4F3C-9AED-AD1F88089FB2}" type="parTrans" cxnId="{793E5262-58E4-4E33-B802-3767D3138A12}">
      <dgm:prSet/>
      <dgm:spPr/>
      <dgm:t>
        <a:bodyPr/>
        <a:lstStyle/>
        <a:p>
          <a:endParaRPr lang="en-GB"/>
        </a:p>
      </dgm:t>
    </dgm:pt>
    <dgm:pt modelId="{97FBD1DB-A1E7-41D4-B5B3-ADC3B6F1F5DF}" type="sibTrans" cxnId="{793E5262-58E4-4E33-B802-3767D3138A12}">
      <dgm:prSet/>
      <dgm:spPr/>
      <dgm:t>
        <a:bodyPr/>
        <a:lstStyle/>
        <a:p>
          <a:endParaRPr lang="en-GB"/>
        </a:p>
      </dgm:t>
    </dgm:pt>
    <dgm:pt modelId="{C0A21312-E646-48D7-BFD2-C77A7A913F71}">
      <dgm:prSet phldrT="[Text]"/>
      <dgm:spPr>
        <a:solidFill>
          <a:schemeClr val="bg1">
            <a:lumMod val="85000"/>
          </a:schemeClr>
        </a:solidFill>
      </dgm:spPr>
      <dgm:t>
        <a:bodyPr/>
        <a:lstStyle/>
        <a:p>
          <a:endParaRPr lang="en-GB" dirty="0"/>
        </a:p>
      </dgm:t>
    </dgm:pt>
    <dgm:pt modelId="{70950A39-B2E8-4D5B-B4D8-5ED36134508C}" type="parTrans" cxnId="{82E08E2D-E4CA-462B-8D94-1F90AF97E9AB}">
      <dgm:prSet/>
      <dgm:spPr/>
      <dgm:t>
        <a:bodyPr/>
        <a:lstStyle/>
        <a:p>
          <a:endParaRPr lang="en-GB"/>
        </a:p>
      </dgm:t>
    </dgm:pt>
    <dgm:pt modelId="{93417C45-44AC-4A65-82D3-A57EB24A6B13}" type="sibTrans" cxnId="{82E08E2D-E4CA-462B-8D94-1F90AF97E9AB}">
      <dgm:prSet/>
      <dgm:spPr/>
      <dgm:t>
        <a:bodyPr/>
        <a:lstStyle/>
        <a:p>
          <a:endParaRPr lang="en-GB"/>
        </a:p>
      </dgm:t>
    </dgm:pt>
    <dgm:pt modelId="{B01CF547-1668-41A9-8C1C-F1840320E5D7}">
      <dgm:prSet phldrT="[Text]"/>
      <dgm:spPr>
        <a:solidFill>
          <a:schemeClr val="accent5"/>
        </a:solidFill>
      </dgm:spPr>
      <dgm:t>
        <a:bodyPr/>
        <a:lstStyle/>
        <a:p>
          <a:endParaRPr lang="en-GB" dirty="0"/>
        </a:p>
      </dgm:t>
    </dgm:pt>
    <dgm:pt modelId="{06B097FA-A83F-498F-B5E0-CD13BC610408}" type="parTrans" cxnId="{62DA15E6-AA70-4E1E-991D-419F40D3BB6B}">
      <dgm:prSet/>
      <dgm:spPr/>
      <dgm:t>
        <a:bodyPr/>
        <a:lstStyle/>
        <a:p>
          <a:endParaRPr lang="en-GB"/>
        </a:p>
      </dgm:t>
    </dgm:pt>
    <dgm:pt modelId="{E29DE6C5-AF22-4592-98DB-8285722A99D8}" type="sibTrans" cxnId="{62DA15E6-AA70-4E1E-991D-419F40D3BB6B}">
      <dgm:prSet/>
      <dgm:spPr/>
      <dgm:t>
        <a:bodyPr/>
        <a:lstStyle/>
        <a:p>
          <a:endParaRPr lang="en-GB"/>
        </a:p>
      </dgm:t>
    </dgm:pt>
    <dgm:pt modelId="{87FEEB63-72D1-4359-91A8-9EF382300AD9}">
      <dgm:prSet phldrT="[Text]"/>
      <dgm:spPr>
        <a:solidFill>
          <a:schemeClr val="bg1">
            <a:lumMod val="85000"/>
          </a:schemeClr>
        </a:solidFill>
      </dgm:spPr>
      <dgm:t>
        <a:bodyPr/>
        <a:lstStyle/>
        <a:p>
          <a:endParaRPr lang="en-GB" dirty="0"/>
        </a:p>
      </dgm:t>
    </dgm:pt>
    <dgm:pt modelId="{DE81180D-F0A0-4D9C-95D4-0492AA4636A8}" type="parTrans" cxnId="{105A4278-E10C-4C07-9E2E-47542D83C931}">
      <dgm:prSet/>
      <dgm:spPr/>
      <dgm:t>
        <a:bodyPr/>
        <a:lstStyle/>
        <a:p>
          <a:endParaRPr lang="en-GB"/>
        </a:p>
      </dgm:t>
    </dgm:pt>
    <dgm:pt modelId="{1CD7D7B1-5FB0-40A2-9CE0-AF085BC0EEC6}" type="sibTrans" cxnId="{105A4278-E10C-4C07-9E2E-47542D83C931}">
      <dgm:prSet/>
      <dgm:spPr/>
      <dgm:t>
        <a:bodyPr/>
        <a:lstStyle/>
        <a:p>
          <a:endParaRPr lang="en-GB"/>
        </a:p>
      </dgm:t>
    </dgm:pt>
    <dgm:pt modelId="{84AD09F4-3BC2-47FF-A728-2C1636CEFEA6}" type="pres">
      <dgm:prSet presAssocID="{9DE99EAB-618E-46DC-99EB-B2954791098D}" presName="Name0" presStyleCnt="0">
        <dgm:presLayoutVars>
          <dgm:dir/>
          <dgm:animLvl val="lvl"/>
          <dgm:resizeHandles val="exact"/>
        </dgm:presLayoutVars>
      </dgm:prSet>
      <dgm:spPr/>
    </dgm:pt>
    <dgm:pt modelId="{A1AB98CF-F44A-4D90-B47A-C514A2C2E448}" type="pres">
      <dgm:prSet presAssocID="{515EC241-429D-448E-8246-86DF0E31C98D}" presName="Name8" presStyleCnt="0"/>
      <dgm:spPr/>
    </dgm:pt>
    <dgm:pt modelId="{CF034097-9D85-4162-9ADB-11762C941590}" type="pres">
      <dgm:prSet presAssocID="{515EC241-429D-448E-8246-86DF0E31C98D}" presName="level" presStyleLbl="node1" presStyleIdx="0" presStyleCnt="7">
        <dgm:presLayoutVars>
          <dgm:chMax val="1"/>
          <dgm:bulletEnabled val="1"/>
        </dgm:presLayoutVars>
      </dgm:prSet>
      <dgm:spPr/>
    </dgm:pt>
    <dgm:pt modelId="{5390F076-63CB-4681-B9D9-5870C718B806}" type="pres">
      <dgm:prSet presAssocID="{515EC241-429D-448E-8246-86DF0E31C98D}" presName="levelTx" presStyleLbl="revTx" presStyleIdx="0" presStyleCnt="0">
        <dgm:presLayoutVars>
          <dgm:chMax val="1"/>
          <dgm:bulletEnabled val="1"/>
        </dgm:presLayoutVars>
      </dgm:prSet>
      <dgm:spPr/>
    </dgm:pt>
    <dgm:pt modelId="{F2A2979B-AB37-442F-9ABA-74214E61ACB2}" type="pres">
      <dgm:prSet presAssocID="{F9EB765A-5B88-4025-8508-C45951C7F267}" presName="Name8" presStyleCnt="0"/>
      <dgm:spPr/>
    </dgm:pt>
    <dgm:pt modelId="{6C288DB8-DA1F-4ECA-A380-2DB1601620DE}" type="pres">
      <dgm:prSet presAssocID="{F9EB765A-5B88-4025-8508-C45951C7F267}" presName="level" presStyleLbl="node1" presStyleIdx="1" presStyleCnt="7">
        <dgm:presLayoutVars>
          <dgm:chMax val="1"/>
          <dgm:bulletEnabled val="1"/>
        </dgm:presLayoutVars>
      </dgm:prSet>
      <dgm:spPr/>
    </dgm:pt>
    <dgm:pt modelId="{4ECC8AEA-A585-4AE6-A1CA-4D4C1E5E9278}" type="pres">
      <dgm:prSet presAssocID="{F9EB765A-5B88-4025-8508-C45951C7F267}" presName="levelTx" presStyleLbl="revTx" presStyleIdx="0" presStyleCnt="0">
        <dgm:presLayoutVars>
          <dgm:chMax val="1"/>
          <dgm:bulletEnabled val="1"/>
        </dgm:presLayoutVars>
      </dgm:prSet>
      <dgm:spPr/>
    </dgm:pt>
    <dgm:pt modelId="{10BA60DE-3864-42F0-969F-989C509ABC6C}" type="pres">
      <dgm:prSet presAssocID="{B81CDB89-8DEF-431F-B7E3-8D224466016F}" presName="Name8" presStyleCnt="0"/>
      <dgm:spPr/>
    </dgm:pt>
    <dgm:pt modelId="{0BDC7049-8858-479D-9695-693540B31377}" type="pres">
      <dgm:prSet presAssocID="{B81CDB89-8DEF-431F-B7E3-8D224466016F}" presName="level" presStyleLbl="node1" presStyleIdx="2" presStyleCnt="7">
        <dgm:presLayoutVars>
          <dgm:chMax val="1"/>
          <dgm:bulletEnabled val="1"/>
        </dgm:presLayoutVars>
      </dgm:prSet>
      <dgm:spPr/>
    </dgm:pt>
    <dgm:pt modelId="{34F75E20-67FD-4655-9BB2-9DD47E2B50D1}" type="pres">
      <dgm:prSet presAssocID="{B81CDB89-8DEF-431F-B7E3-8D224466016F}" presName="levelTx" presStyleLbl="revTx" presStyleIdx="0" presStyleCnt="0">
        <dgm:presLayoutVars>
          <dgm:chMax val="1"/>
          <dgm:bulletEnabled val="1"/>
        </dgm:presLayoutVars>
      </dgm:prSet>
      <dgm:spPr/>
    </dgm:pt>
    <dgm:pt modelId="{0C2DDA4E-FEF4-4B92-8FEF-7DC5FC0B4777}" type="pres">
      <dgm:prSet presAssocID="{C0A21312-E646-48D7-BFD2-C77A7A913F71}" presName="Name8" presStyleCnt="0"/>
      <dgm:spPr/>
    </dgm:pt>
    <dgm:pt modelId="{2C38829B-DBB5-4109-BA12-BF169D68B746}" type="pres">
      <dgm:prSet presAssocID="{C0A21312-E646-48D7-BFD2-C77A7A913F71}" presName="level" presStyleLbl="node1" presStyleIdx="3" presStyleCnt="7">
        <dgm:presLayoutVars>
          <dgm:chMax val="1"/>
          <dgm:bulletEnabled val="1"/>
        </dgm:presLayoutVars>
      </dgm:prSet>
      <dgm:spPr/>
    </dgm:pt>
    <dgm:pt modelId="{A51C43C6-3F42-4366-83A1-F898CA8EA467}" type="pres">
      <dgm:prSet presAssocID="{C0A21312-E646-48D7-BFD2-C77A7A913F71}" presName="levelTx" presStyleLbl="revTx" presStyleIdx="0" presStyleCnt="0">
        <dgm:presLayoutVars>
          <dgm:chMax val="1"/>
          <dgm:bulletEnabled val="1"/>
        </dgm:presLayoutVars>
      </dgm:prSet>
      <dgm:spPr/>
    </dgm:pt>
    <dgm:pt modelId="{62B85F22-67BB-440B-AA73-713CC83F9E75}" type="pres">
      <dgm:prSet presAssocID="{B01CF547-1668-41A9-8C1C-F1840320E5D7}" presName="Name8" presStyleCnt="0"/>
      <dgm:spPr/>
    </dgm:pt>
    <dgm:pt modelId="{7CB52C73-A8E6-487C-B9BB-70CBEA65B208}" type="pres">
      <dgm:prSet presAssocID="{B01CF547-1668-41A9-8C1C-F1840320E5D7}" presName="level" presStyleLbl="node1" presStyleIdx="4" presStyleCnt="7">
        <dgm:presLayoutVars>
          <dgm:chMax val="1"/>
          <dgm:bulletEnabled val="1"/>
        </dgm:presLayoutVars>
      </dgm:prSet>
      <dgm:spPr/>
    </dgm:pt>
    <dgm:pt modelId="{9C4B9D24-8D0D-4C97-82ED-3861F6B2391A}" type="pres">
      <dgm:prSet presAssocID="{B01CF547-1668-41A9-8C1C-F1840320E5D7}" presName="levelTx" presStyleLbl="revTx" presStyleIdx="0" presStyleCnt="0">
        <dgm:presLayoutVars>
          <dgm:chMax val="1"/>
          <dgm:bulletEnabled val="1"/>
        </dgm:presLayoutVars>
      </dgm:prSet>
      <dgm:spPr/>
    </dgm:pt>
    <dgm:pt modelId="{972ADFD9-38EF-48EC-9559-AC3027F27662}" type="pres">
      <dgm:prSet presAssocID="{87FEEB63-72D1-4359-91A8-9EF382300AD9}" presName="Name8" presStyleCnt="0"/>
      <dgm:spPr/>
    </dgm:pt>
    <dgm:pt modelId="{58C5B31F-DED6-4E2F-9081-7D63CD92C50E}" type="pres">
      <dgm:prSet presAssocID="{87FEEB63-72D1-4359-91A8-9EF382300AD9}" presName="level" presStyleLbl="node1" presStyleIdx="5" presStyleCnt="7">
        <dgm:presLayoutVars>
          <dgm:chMax val="1"/>
          <dgm:bulletEnabled val="1"/>
        </dgm:presLayoutVars>
      </dgm:prSet>
      <dgm:spPr/>
    </dgm:pt>
    <dgm:pt modelId="{E11C1F1E-7AFF-4538-961D-6BD08B0E400D}" type="pres">
      <dgm:prSet presAssocID="{87FEEB63-72D1-4359-91A8-9EF382300AD9}" presName="levelTx" presStyleLbl="revTx" presStyleIdx="0" presStyleCnt="0">
        <dgm:presLayoutVars>
          <dgm:chMax val="1"/>
          <dgm:bulletEnabled val="1"/>
        </dgm:presLayoutVars>
      </dgm:prSet>
      <dgm:spPr/>
    </dgm:pt>
    <dgm:pt modelId="{5A8AC336-94A3-4EBD-8880-FA966584E608}" type="pres">
      <dgm:prSet presAssocID="{A008F72B-EECF-4745-9986-205CC054BC42}" presName="Name8" presStyleCnt="0"/>
      <dgm:spPr/>
    </dgm:pt>
    <dgm:pt modelId="{7898E651-D4A9-49F8-8F9B-631E01C3825B}" type="pres">
      <dgm:prSet presAssocID="{A008F72B-EECF-4745-9986-205CC054BC42}" presName="level" presStyleLbl="node1" presStyleIdx="6" presStyleCnt="7">
        <dgm:presLayoutVars>
          <dgm:chMax val="1"/>
          <dgm:bulletEnabled val="1"/>
        </dgm:presLayoutVars>
      </dgm:prSet>
      <dgm:spPr/>
    </dgm:pt>
    <dgm:pt modelId="{3E3F3FF3-171A-4011-A11D-D6E2AA335C35}" type="pres">
      <dgm:prSet presAssocID="{A008F72B-EECF-4745-9986-205CC054BC42}" presName="levelTx" presStyleLbl="revTx" presStyleIdx="0" presStyleCnt="0">
        <dgm:presLayoutVars>
          <dgm:chMax val="1"/>
          <dgm:bulletEnabled val="1"/>
        </dgm:presLayoutVars>
      </dgm:prSet>
      <dgm:spPr/>
    </dgm:pt>
  </dgm:ptLst>
  <dgm:cxnLst>
    <dgm:cxn modelId="{F253B102-58CA-4F74-A17B-4DFF43788995}" type="presOf" srcId="{C0A21312-E646-48D7-BFD2-C77A7A913F71}" destId="{2C38829B-DBB5-4109-BA12-BF169D68B746}" srcOrd="0" destOrd="0" presId="urn:microsoft.com/office/officeart/2005/8/layout/pyramid1"/>
    <dgm:cxn modelId="{69ABCA0D-4396-4841-86B1-955043B9D0BC}" srcId="{9DE99EAB-618E-46DC-99EB-B2954791098D}" destId="{515EC241-429D-448E-8246-86DF0E31C98D}" srcOrd="0" destOrd="0" parTransId="{8E4230BD-C874-45EE-994C-5E20A6EDA546}" sibTransId="{099744B3-A7EE-481D-B4AB-237914339B15}"/>
    <dgm:cxn modelId="{87299013-D33E-4A4E-8912-759566E38B3D}" type="presOf" srcId="{87FEEB63-72D1-4359-91A8-9EF382300AD9}" destId="{E11C1F1E-7AFF-4538-961D-6BD08B0E400D}" srcOrd="1" destOrd="0" presId="urn:microsoft.com/office/officeart/2005/8/layout/pyramid1"/>
    <dgm:cxn modelId="{14C11918-1361-42D0-B53C-C0975CE35574}" type="presOf" srcId="{A008F72B-EECF-4745-9986-205CC054BC42}" destId="{3E3F3FF3-171A-4011-A11D-D6E2AA335C35}" srcOrd="1" destOrd="0" presId="urn:microsoft.com/office/officeart/2005/8/layout/pyramid1"/>
    <dgm:cxn modelId="{FE5D3718-FCC5-448A-AA17-ABFFF3E063B0}" type="presOf" srcId="{515EC241-429D-448E-8246-86DF0E31C98D}" destId="{CF034097-9D85-4162-9ADB-11762C941590}" srcOrd="0" destOrd="0" presId="urn:microsoft.com/office/officeart/2005/8/layout/pyramid1"/>
    <dgm:cxn modelId="{A72CE820-762B-4E9E-98B0-C150E48AA7AB}" type="presOf" srcId="{F9EB765A-5B88-4025-8508-C45951C7F267}" destId="{4ECC8AEA-A585-4AE6-A1CA-4D4C1E5E9278}" srcOrd="1" destOrd="0" presId="urn:microsoft.com/office/officeart/2005/8/layout/pyramid1"/>
    <dgm:cxn modelId="{33F10823-6A09-4E87-A96D-7E82730976E5}" type="presOf" srcId="{B81CDB89-8DEF-431F-B7E3-8D224466016F}" destId="{34F75E20-67FD-4655-9BB2-9DD47E2B50D1}" srcOrd="1" destOrd="0" presId="urn:microsoft.com/office/officeart/2005/8/layout/pyramid1"/>
    <dgm:cxn modelId="{ED051E25-76AC-4A30-8F3A-56CE859405A7}" type="presOf" srcId="{A008F72B-EECF-4745-9986-205CC054BC42}" destId="{7898E651-D4A9-49F8-8F9B-631E01C3825B}" srcOrd="0" destOrd="0" presId="urn:microsoft.com/office/officeart/2005/8/layout/pyramid1"/>
    <dgm:cxn modelId="{309C5C2A-6EE7-4F27-91F1-08F1FFFFBF6D}" type="presOf" srcId="{9DE99EAB-618E-46DC-99EB-B2954791098D}" destId="{84AD09F4-3BC2-47FF-A728-2C1636CEFEA6}" srcOrd="0" destOrd="0" presId="urn:microsoft.com/office/officeart/2005/8/layout/pyramid1"/>
    <dgm:cxn modelId="{82E08E2D-E4CA-462B-8D94-1F90AF97E9AB}" srcId="{9DE99EAB-618E-46DC-99EB-B2954791098D}" destId="{C0A21312-E646-48D7-BFD2-C77A7A913F71}" srcOrd="3" destOrd="0" parTransId="{70950A39-B2E8-4D5B-B4D8-5ED36134508C}" sibTransId="{93417C45-44AC-4A65-82D3-A57EB24A6B13}"/>
    <dgm:cxn modelId="{2859EC30-8092-4611-9BDE-390F5DAAB6EB}" type="presOf" srcId="{B01CF547-1668-41A9-8C1C-F1840320E5D7}" destId="{9C4B9D24-8D0D-4C97-82ED-3861F6B2391A}" srcOrd="1" destOrd="0" presId="urn:microsoft.com/office/officeart/2005/8/layout/pyramid1"/>
    <dgm:cxn modelId="{30D39232-FFE0-48D6-B367-B84EE9E6E021}" type="presOf" srcId="{B81CDB89-8DEF-431F-B7E3-8D224466016F}" destId="{0BDC7049-8858-479D-9695-693540B31377}" srcOrd="0" destOrd="0" presId="urn:microsoft.com/office/officeart/2005/8/layout/pyramid1"/>
    <dgm:cxn modelId="{793E5262-58E4-4E33-B802-3767D3138A12}" srcId="{9DE99EAB-618E-46DC-99EB-B2954791098D}" destId="{B81CDB89-8DEF-431F-B7E3-8D224466016F}" srcOrd="2" destOrd="0" parTransId="{9311BE3F-81C3-4F3C-9AED-AD1F88089FB2}" sibTransId="{97FBD1DB-A1E7-41D4-B5B3-ADC3B6F1F5DF}"/>
    <dgm:cxn modelId="{105A4278-E10C-4C07-9E2E-47542D83C931}" srcId="{9DE99EAB-618E-46DC-99EB-B2954791098D}" destId="{87FEEB63-72D1-4359-91A8-9EF382300AD9}" srcOrd="5" destOrd="0" parTransId="{DE81180D-F0A0-4D9C-95D4-0492AA4636A8}" sibTransId="{1CD7D7B1-5FB0-40A2-9CE0-AF085BC0EEC6}"/>
    <dgm:cxn modelId="{89CC9A88-A800-45EA-989D-FC8C83D096AE}" type="presOf" srcId="{C0A21312-E646-48D7-BFD2-C77A7A913F71}" destId="{A51C43C6-3F42-4366-83A1-F898CA8EA467}" srcOrd="1" destOrd="0" presId="urn:microsoft.com/office/officeart/2005/8/layout/pyramid1"/>
    <dgm:cxn modelId="{0F118998-5111-42F0-8B0A-451F59F74B63}" type="presOf" srcId="{87FEEB63-72D1-4359-91A8-9EF382300AD9}" destId="{58C5B31F-DED6-4E2F-9081-7D63CD92C50E}" srcOrd="0" destOrd="0" presId="urn:microsoft.com/office/officeart/2005/8/layout/pyramid1"/>
    <dgm:cxn modelId="{F0A9D29F-1D74-4F07-BA34-7D9465515A6B}" type="presOf" srcId="{B01CF547-1668-41A9-8C1C-F1840320E5D7}" destId="{7CB52C73-A8E6-487C-B9BB-70CBEA65B208}" srcOrd="0" destOrd="0" presId="urn:microsoft.com/office/officeart/2005/8/layout/pyramid1"/>
    <dgm:cxn modelId="{E30702A2-CF65-43EF-B15E-F88E21D18AAA}" srcId="{9DE99EAB-618E-46DC-99EB-B2954791098D}" destId="{F9EB765A-5B88-4025-8508-C45951C7F267}" srcOrd="1" destOrd="0" parTransId="{D99E0CFA-8AD8-4F4B-8FAD-11D9791CC889}" sibTransId="{3CD5054E-AD3D-4C7D-A1A3-EA6A36FF682B}"/>
    <dgm:cxn modelId="{C356F4B7-DB1A-4F21-9002-973CF3BAD8C4}" type="presOf" srcId="{515EC241-429D-448E-8246-86DF0E31C98D}" destId="{5390F076-63CB-4681-B9D9-5870C718B806}" srcOrd="1" destOrd="0" presId="urn:microsoft.com/office/officeart/2005/8/layout/pyramid1"/>
    <dgm:cxn modelId="{AE43EBBC-8761-4426-948D-91E125ACB234}" srcId="{9DE99EAB-618E-46DC-99EB-B2954791098D}" destId="{A008F72B-EECF-4745-9986-205CC054BC42}" srcOrd="6" destOrd="0" parTransId="{E40723FE-CF3B-45ED-8A94-AFD49CD5EC44}" sibTransId="{9BFF4517-9588-4E15-8DAF-A628B2EC7E3D}"/>
    <dgm:cxn modelId="{62DA15E6-AA70-4E1E-991D-419F40D3BB6B}" srcId="{9DE99EAB-618E-46DC-99EB-B2954791098D}" destId="{B01CF547-1668-41A9-8C1C-F1840320E5D7}" srcOrd="4" destOrd="0" parTransId="{06B097FA-A83F-498F-B5E0-CD13BC610408}" sibTransId="{E29DE6C5-AF22-4592-98DB-8285722A99D8}"/>
    <dgm:cxn modelId="{EEE82EF9-101F-4D2B-822E-62E631003CD2}" type="presOf" srcId="{F9EB765A-5B88-4025-8508-C45951C7F267}" destId="{6C288DB8-DA1F-4ECA-A380-2DB1601620DE}" srcOrd="0" destOrd="0" presId="urn:microsoft.com/office/officeart/2005/8/layout/pyramid1"/>
    <dgm:cxn modelId="{C03859B6-4CA2-40D9-9648-981C5EF09407}" type="presParOf" srcId="{84AD09F4-3BC2-47FF-A728-2C1636CEFEA6}" destId="{A1AB98CF-F44A-4D90-B47A-C514A2C2E448}" srcOrd="0" destOrd="0" presId="urn:microsoft.com/office/officeart/2005/8/layout/pyramid1"/>
    <dgm:cxn modelId="{15734290-A926-4BA0-AC58-3F576FBC8C13}" type="presParOf" srcId="{A1AB98CF-F44A-4D90-B47A-C514A2C2E448}" destId="{CF034097-9D85-4162-9ADB-11762C941590}" srcOrd="0" destOrd="0" presId="urn:microsoft.com/office/officeart/2005/8/layout/pyramid1"/>
    <dgm:cxn modelId="{7098DF2C-AADA-444A-978D-AE3C1F8D8C08}" type="presParOf" srcId="{A1AB98CF-F44A-4D90-B47A-C514A2C2E448}" destId="{5390F076-63CB-4681-B9D9-5870C718B806}" srcOrd="1" destOrd="0" presId="urn:microsoft.com/office/officeart/2005/8/layout/pyramid1"/>
    <dgm:cxn modelId="{8DEEF4B3-A237-4758-B01D-59B42818F192}" type="presParOf" srcId="{84AD09F4-3BC2-47FF-A728-2C1636CEFEA6}" destId="{F2A2979B-AB37-442F-9ABA-74214E61ACB2}" srcOrd="1" destOrd="0" presId="urn:microsoft.com/office/officeart/2005/8/layout/pyramid1"/>
    <dgm:cxn modelId="{0C2ECFBC-6ACC-4A67-AF05-632CE02CEA33}" type="presParOf" srcId="{F2A2979B-AB37-442F-9ABA-74214E61ACB2}" destId="{6C288DB8-DA1F-4ECA-A380-2DB1601620DE}" srcOrd="0" destOrd="0" presId="urn:microsoft.com/office/officeart/2005/8/layout/pyramid1"/>
    <dgm:cxn modelId="{FE1AA70A-B14C-4333-8AAA-91C784A94315}" type="presParOf" srcId="{F2A2979B-AB37-442F-9ABA-74214E61ACB2}" destId="{4ECC8AEA-A585-4AE6-A1CA-4D4C1E5E9278}" srcOrd="1" destOrd="0" presId="urn:microsoft.com/office/officeart/2005/8/layout/pyramid1"/>
    <dgm:cxn modelId="{1DC733A2-67DB-457E-9945-8E1732EE6CE4}" type="presParOf" srcId="{84AD09F4-3BC2-47FF-A728-2C1636CEFEA6}" destId="{10BA60DE-3864-42F0-969F-989C509ABC6C}" srcOrd="2" destOrd="0" presId="urn:microsoft.com/office/officeart/2005/8/layout/pyramid1"/>
    <dgm:cxn modelId="{7EE450A6-5C99-4407-BC45-E6EC817F16F8}" type="presParOf" srcId="{10BA60DE-3864-42F0-969F-989C509ABC6C}" destId="{0BDC7049-8858-479D-9695-693540B31377}" srcOrd="0" destOrd="0" presId="urn:microsoft.com/office/officeart/2005/8/layout/pyramid1"/>
    <dgm:cxn modelId="{4B1CFE07-0CF1-425B-9992-B4CEF1146865}" type="presParOf" srcId="{10BA60DE-3864-42F0-969F-989C509ABC6C}" destId="{34F75E20-67FD-4655-9BB2-9DD47E2B50D1}" srcOrd="1" destOrd="0" presId="urn:microsoft.com/office/officeart/2005/8/layout/pyramid1"/>
    <dgm:cxn modelId="{362604B6-95E5-4587-965E-142D2F5B1FD8}" type="presParOf" srcId="{84AD09F4-3BC2-47FF-A728-2C1636CEFEA6}" destId="{0C2DDA4E-FEF4-4B92-8FEF-7DC5FC0B4777}" srcOrd="3" destOrd="0" presId="urn:microsoft.com/office/officeart/2005/8/layout/pyramid1"/>
    <dgm:cxn modelId="{C451E1B2-F300-48A4-9D39-8100C419A258}" type="presParOf" srcId="{0C2DDA4E-FEF4-4B92-8FEF-7DC5FC0B4777}" destId="{2C38829B-DBB5-4109-BA12-BF169D68B746}" srcOrd="0" destOrd="0" presId="urn:microsoft.com/office/officeart/2005/8/layout/pyramid1"/>
    <dgm:cxn modelId="{DCA9554E-519D-4851-8DE4-CB52D78E18C4}" type="presParOf" srcId="{0C2DDA4E-FEF4-4B92-8FEF-7DC5FC0B4777}" destId="{A51C43C6-3F42-4366-83A1-F898CA8EA467}" srcOrd="1" destOrd="0" presId="urn:microsoft.com/office/officeart/2005/8/layout/pyramid1"/>
    <dgm:cxn modelId="{8BB942CF-D4D2-4C2F-8B5D-C8207E173E61}" type="presParOf" srcId="{84AD09F4-3BC2-47FF-A728-2C1636CEFEA6}" destId="{62B85F22-67BB-440B-AA73-713CC83F9E75}" srcOrd="4" destOrd="0" presId="urn:microsoft.com/office/officeart/2005/8/layout/pyramid1"/>
    <dgm:cxn modelId="{DC3C6D07-641C-41BA-A284-26A3BFA13CE2}" type="presParOf" srcId="{62B85F22-67BB-440B-AA73-713CC83F9E75}" destId="{7CB52C73-A8E6-487C-B9BB-70CBEA65B208}" srcOrd="0" destOrd="0" presId="urn:microsoft.com/office/officeart/2005/8/layout/pyramid1"/>
    <dgm:cxn modelId="{85FE841A-21F4-4332-924F-7E98F224D727}" type="presParOf" srcId="{62B85F22-67BB-440B-AA73-713CC83F9E75}" destId="{9C4B9D24-8D0D-4C97-82ED-3861F6B2391A}" srcOrd="1" destOrd="0" presId="urn:microsoft.com/office/officeart/2005/8/layout/pyramid1"/>
    <dgm:cxn modelId="{3C967F7D-E101-4BDF-BEA6-BE544E5BA04F}" type="presParOf" srcId="{84AD09F4-3BC2-47FF-A728-2C1636CEFEA6}" destId="{972ADFD9-38EF-48EC-9559-AC3027F27662}" srcOrd="5" destOrd="0" presId="urn:microsoft.com/office/officeart/2005/8/layout/pyramid1"/>
    <dgm:cxn modelId="{E7CDCCB2-C3EA-49A1-B5AB-E1F8C6231654}" type="presParOf" srcId="{972ADFD9-38EF-48EC-9559-AC3027F27662}" destId="{58C5B31F-DED6-4E2F-9081-7D63CD92C50E}" srcOrd="0" destOrd="0" presId="urn:microsoft.com/office/officeart/2005/8/layout/pyramid1"/>
    <dgm:cxn modelId="{73250E0B-9875-4830-A990-D0F3223BE28A}" type="presParOf" srcId="{972ADFD9-38EF-48EC-9559-AC3027F27662}" destId="{E11C1F1E-7AFF-4538-961D-6BD08B0E400D}" srcOrd="1" destOrd="0" presId="urn:microsoft.com/office/officeart/2005/8/layout/pyramid1"/>
    <dgm:cxn modelId="{84B4E406-FA83-4B04-B6C3-8446A69330BA}" type="presParOf" srcId="{84AD09F4-3BC2-47FF-A728-2C1636CEFEA6}" destId="{5A8AC336-94A3-4EBD-8880-FA966584E608}" srcOrd="6" destOrd="0" presId="urn:microsoft.com/office/officeart/2005/8/layout/pyramid1"/>
    <dgm:cxn modelId="{6A4C7772-149C-4979-AF86-D4D3B0D688F7}" type="presParOf" srcId="{5A8AC336-94A3-4EBD-8880-FA966584E608}" destId="{7898E651-D4A9-49F8-8F9B-631E01C3825B}" srcOrd="0" destOrd="0" presId="urn:microsoft.com/office/officeart/2005/8/layout/pyramid1"/>
    <dgm:cxn modelId="{D2387746-8AF2-45B9-98EC-E4BED8EEC92D}" type="presParOf" srcId="{5A8AC336-94A3-4EBD-8880-FA966584E608}" destId="{3E3F3FF3-171A-4011-A11D-D6E2AA335C35}"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E99EAB-618E-46DC-99EB-B2954791098D}" type="doc">
      <dgm:prSet loTypeId="urn:microsoft.com/office/officeart/2005/8/layout/pyramid1" loCatId="pyramid" qsTypeId="urn:microsoft.com/office/officeart/2005/8/quickstyle/simple1" qsCatId="simple" csTypeId="urn:microsoft.com/office/officeart/2005/8/colors/accent1_2" csCatId="accent1" phldr="1"/>
      <dgm:spPr/>
    </dgm:pt>
    <dgm:pt modelId="{A008F72B-EECF-4745-9986-205CC054BC42}">
      <dgm:prSet phldrT="[Text]"/>
      <dgm:spPr>
        <a:solidFill>
          <a:schemeClr val="bg1">
            <a:lumMod val="85000"/>
          </a:schemeClr>
        </a:solidFill>
      </dgm:spPr>
      <dgm:t>
        <a:bodyPr/>
        <a:lstStyle/>
        <a:p>
          <a:endParaRPr lang="en-GB" dirty="0"/>
        </a:p>
      </dgm:t>
    </dgm:pt>
    <dgm:pt modelId="{E40723FE-CF3B-45ED-8A94-AFD49CD5EC44}" type="parTrans" cxnId="{AE43EBBC-8761-4426-948D-91E125ACB234}">
      <dgm:prSet/>
      <dgm:spPr/>
      <dgm:t>
        <a:bodyPr/>
        <a:lstStyle/>
        <a:p>
          <a:endParaRPr lang="en-GB"/>
        </a:p>
      </dgm:t>
    </dgm:pt>
    <dgm:pt modelId="{9BFF4517-9588-4E15-8DAF-A628B2EC7E3D}" type="sibTrans" cxnId="{AE43EBBC-8761-4426-948D-91E125ACB234}">
      <dgm:prSet/>
      <dgm:spPr/>
      <dgm:t>
        <a:bodyPr/>
        <a:lstStyle/>
        <a:p>
          <a:endParaRPr lang="en-GB"/>
        </a:p>
      </dgm:t>
    </dgm:pt>
    <dgm:pt modelId="{515EC241-429D-448E-8246-86DF0E31C98D}">
      <dgm:prSet phldrT="[Text]"/>
      <dgm:spPr>
        <a:solidFill>
          <a:schemeClr val="bg1">
            <a:lumMod val="85000"/>
          </a:schemeClr>
        </a:solidFill>
      </dgm:spPr>
      <dgm:t>
        <a:bodyPr/>
        <a:lstStyle/>
        <a:p>
          <a:endParaRPr lang="en-GB" dirty="0"/>
        </a:p>
      </dgm:t>
    </dgm:pt>
    <dgm:pt modelId="{8E4230BD-C874-45EE-994C-5E20A6EDA546}" type="parTrans" cxnId="{69ABCA0D-4396-4841-86B1-955043B9D0BC}">
      <dgm:prSet/>
      <dgm:spPr/>
      <dgm:t>
        <a:bodyPr/>
        <a:lstStyle/>
        <a:p>
          <a:endParaRPr lang="en-GB"/>
        </a:p>
      </dgm:t>
    </dgm:pt>
    <dgm:pt modelId="{099744B3-A7EE-481D-B4AB-237914339B15}" type="sibTrans" cxnId="{69ABCA0D-4396-4841-86B1-955043B9D0BC}">
      <dgm:prSet/>
      <dgm:spPr/>
      <dgm:t>
        <a:bodyPr/>
        <a:lstStyle/>
        <a:p>
          <a:endParaRPr lang="en-GB"/>
        </a:p>
      </dgm:t>
    </dgm:pt>
    <dgm:pt modelId="{F9EB765A-5B88-4025-8508-C45951C7F267}">
      <dgm:prSet phldrT="[Text]"/>
      <dgm:spPr>
        <a:solidFill>
          <a:schemeClr val="bg1">
            <a:lumMod val="85000"/>
          </a:schemeClr>
        </a:solidFill>
      </dgm:spPr>
      <dgm:t>
        <a:bodyPr/>
        <a:lstStyle/>
        <a:p>
          <a:endParaRPr lang="en-GB" dirty="0"/>
        </a:p>
      </dgm:t>
    </dgm:pt>
    <dgm:pt modelId="{D99E0CFA-8AD8-4F4B-8FAD-11D9791CC889}" type="parTrans" cxnId="{E30702A2-CF65-43EF-B15E-F88E21D18AAA}">
      <dgm:prSet/>
      <dgm:spPr/>
      <dgm:t>
        <a:bodyPr/>
        <a:lstStyle/>
        <a:p>
          <a:endParaRPr lang="en-GB"/>
        </a:p>
      </dgm:t>
    </dgm:pt>
    <dgm:pt modelId="{3CD5054E-AD3D-4C7D-A1A3-EA6A36FF682B}" type="sibTrans" cxnId="{E30702A2-CF65-43EF-B15E-F88E21D18AAA}">
      <dgm:prSet/>
      <dgm:spPr/>
      <dgm:t>
        <a:bodyPr/>
        <a:lstStyle/>
        <a:p>
          <a:endParaRPr lang="en-GB"/>
        </a:p>
      </dgm:t>
    </dgm:pt>
    <dgm:pt modelId="{B81CDB89-8DEF-431F-B7E3-8D224466016F}">
      <dgm:prSet phldrT="[Text]"/>
      <dgm:spPr>
        <a:solidFill>
          <a:schemeClr val="bg1">
            <a:lumMod val="85000"/>
          </a:schemeClr>
        </a:solidFill>
      </dgm:spPr>
      <dgm:t>
        <a:bodyPr/>
        <a:lstStyle/>
        <a:p>
          <a:endParaRPr lang="en-GB" dirty="0"/>
        </a:p>
      </dgm:t>
    </dgm:pt>
    <dgm:pt modelId="{9311BE3F-81C3-4F3C-9AED-AD1F88089FB2}" type="parTrans" cxnId="{793E5262-58E4-4E33-B802-3767D3138A12}">
      <dgm:prSet/>
      <dgm:spPr/>
      <dgm:t>
        <a:bodyPr/>
        <a:lstStyle/>
        <a:p>
          <a:endParaRPr lang="en-GB"/>
        </a:p>
      </dgm:t>
    </dgm:pt>
    <dgm:pt modelId="{97FBD1DB-A1E7-41D4-B5B3-ADC3B6F1F5DF}" type="sibTrans" cxnId="{793E5262-58E4-4E33-B802-3767D3138A12}">
      <dgm:prSet/>
      <dgm:spPr/>
      <dgm:t>
        <a:bodyPr/>
        <a:lstStyle/>
        <a:p>
          <a:endParaRPr lang="en-GB"/>
        </a:p>
      </dgm:t>
    </dgm:pt>
    <dgm:pt modelId="{C0A21312-E646-48D7-BFD2-C77A7A913F71}">
      <dgm:prSet phldrT="[Text]"/>
      <dgm:spPr>
        <a:solidFill>
          <a:schemeClr val="bg1">
            <a:lumMod val="85000"/>
          </a:schemeClr>
        </a:solidFill>
      </dgm:spPr>
      <dgm:t>
        <a:bodyPr/>
        <a:lstStyle/>
        <a:p>
          <a:endParaRPr lang="en-GB" dirty="0"/>
        </a:p>
      </dgm:t>
    </dgm:pt>
    <dgm:pt modelId="{70950A39-B2E8-4D5B-B4D8-5ED36134508C}" type="parTrans" cxnId="{82E08E2D-E4CA-462B-8D94-1F90AF97E9AB}">
      <dgm:prSet/>
      <dgm:spPr/>
      <dgm:t>
        <a:bodyPr/>
        <a:lstStyle/>
        <a:p>
          <a:endParaRPr lang="en-GB"/>
        </a:p>
      </dgm:t>
    </dgm:pt>
    <dgm:pt modelId="{93417C45-44AC-4A65-82D3-A57EB24A6B13}" type="sibTrans" cxnId="{82E08E2D-E4CA-462B-8D94-1F90AF97E9AB}">
      <dgm:prSet/>
      <dgm:spPr/>
      <dgm:t>
        <a:bodyPr/>
        <a:lstStyle/>
        <a:p>
          <a:endParaRPr lang="en-GB"/>
        </a:p>
      </dgm:t>
    </dgm:pt>
    <dgm:pt modelId="{B01CF547-1668-41A9-8C1C-F1840320E5D7}">
      <dgm:prSet phldrT="[Text]"/>
      <dgm:spPr>
        <a:solidFill>
          <a:schemeClr val="bg1">
            <a:lumMod val="85000"/>
          </a:schemeClr>
        </a:solidFill>
      </dgm:spPr>
      <dgm:t>
        <a:bodyPr/>
        <a:lstStyle/>
        <a:p>
          <a:endParaRPr lang="en-GB" dirty="0"/>
        </a:p>
      </dgm:t>
    </dgm:pt>
    <dgm:pt modelId="{06B097FA-A83F-498F-B5E0-CD13BC610408}" type="parTrans" cxnId="{62DA15E6-AA70-4E1E-991D-419F40D3BB6B}">
      <dgm:prSet/>
      <dgm:spPr/>
      <dgm:t>
        <a:bodyPr/>
        <a:lstStyle/>
        <a:p>
          <a:endParaRPr lang="en-GB"/>
        </a:p>
      </dgm:t>
    </dgm:pt>
    <dgm:pt modelId="{E29DE6C5-AF22-4592-98DB-8285722A99D8}" type="sibTrans" cxnId="{62DA15E6-AA70-4E1E-991D-419F40D3BB6B}">
      <dgm:prSet/>
      <dgm:spPr/>
      <dgm:t>
        <a:bodyPr/>
        <a:lstStyle/>
        <a:p>
          <a:endParaRPr lang="en-GB"/>
        </a:p>
      </dgm:t>
    </dgm:pt>
    <dgm:pt modelId="{87FEEB63-72D1-4359-91A8-9EF382300AD9}">
      <dgm:prSet phldrT="[Text]"/>
      <dgm:spPr>
        <a:solidFill>
          <a:schemeClr val="accent5"/>
        </a:solidFill>
      </dgm:spPr>
      <dgm:t>
        <a:bodyPr/>
        <a:lstStyle/>
        <a:p>
          <a:endParaRPr lang="en-GB" dirty="0"/>
        </a:p>
      </dgm:t>
    </dgm:pt>
    <dgm:pt modelId="{DE81180D-F0A0-4D9C-95D4-0492AA4636A8}" type="parTrans" cxnId="{105A4278-E10C-4C07-9E2E-47542D83C931}">
      <dgm:prSet/>
      <dgm:spPr/>
      <dgm:t>
        <a:bodyPr/>
        <a:lstStyle/>
        <a:p>
          <a:endParaRPr lang="en-GB"/>
        </a:p>
      </dgm:t>
    </dgm:pt>
    <dgm:pt modelId="{1CD7D7B1-5FB0-40A2-9CE0-AF085BC0EEC6}" type="sibTrans" cxnId="{105A4278-E10C-4C07-9E2E-47542D83C931}">
      <dgm:prSet/>
      <dgm:spPr/>
      <dgm:t>
        <a:bodyPr/>
        <a:lstStyle/>
        <a:p>
          <a:endParaRPr lang="en-GB"/>
        </a:p>
      </dgm:t>
    </dgm:pt>
    <dgm:pt modelId="{84AD09F4-3BC2-47FF-A728-2C1636CEFEA6}" type="pres">
      <dgm:prSet presAssocID="{9DE99EAB-618E-46DC-99EB-B2954791098D}" presName="Name0" presStyleCnt="0">
        <dgm:presLayoutVars>
          <dgm:dir/>
          <dgm:animLvl val="lvl"/>
          <dgm:resizeHandles val="exact"/>
        </dgm:presLayoutVars>
      </dgm:prSet>
      <dgm:spPr/>
    </dgm:pt>
    <dgm:pt modelId="{A1AB98CF-F44A-4D90-B47A-C514A2C2E448}" type="pres">
      <dgm:prSet presAssocID="{515EC241-429D-448E-8246-86DF0E31C98D}" presName="Name8" presStyleCnt="0"/>
      <dgm:spPr/>
    </dgm:pt>
    <dgm:pt modelId="{CF034097-9D85-4162-9ADB-11762C941590}" type="pres">
      <dgm:prSet presAssocID="{515EC241-429D-448E-8246-86DF0E31C98D}" presName="level" presStyleLbl="node1" presStyleIdx="0" presStyleCnt="7">
        <dgm:presLayoutVars>
          <dgm:chMax val="1"/>
          <dgm:bulletEnabled val="1"/>
        </dgm:presLayoutVars>
      </dgm:prSet>
      <dgm:spPr/>
    </dgm:pt>
    <dgm:pt modelId="{5390F076-63CB-4681-B9D9-5870C718B806}" type="pres">
      <dgm:prSet presAssocID="{515EC241-429D-448E-8246-86DF0E31C98D}" presName="levelTx" presStyleLbl="revTx" presStyleIdx="0" presStyleCnt="0">
        <dgm:presLayoutVars>
          <dgm:chMax val="1"/>
          <dgm:bulletEnabled val="1"/>
        </dgm:presLayoutVars>
      </dgm:prSet>
      <dgm:spPr/>
    </dgm:pt>
    <dgm:pt modelId="{F2A2979B-AB37-442F-9ABA-74214E61ACB2}" type="pres">
      <dgm:prSet presAssocID="{F9EB765A-5B88-4025-8508-C45951C7F267}" presName="Name8" presStyleCnt="0"/>
      <dgm:spPr/>
    </dgm:pt>
    <dgm:pt modelId="{6C288DB8-DA1F-4ECA-A380-2DB1601620DE}" type="pres">
      <dgm:prSet presAssocID="{F9EB765A-5B88-4025-8508-C45951C7F267}" presName="level" presStyleLbl="node1" presStyleIdx="1" presStyleCnt="7">
        <dgm:presLayoutVars>
          <dgm:chMax val="1"/>
          <dgm:bulletEnabled val="1"/>
        </dgm:presLayoutVars>
      </dgm:prSet>
      <dgm:spPr/>
    </dgm:pt>
    <dgm:pt modelId="{4ECC8AEA-A585-4AE6-A1CA-4D4C1E5E9278}" type="pres">
      <dgm:prSet presAssocID="{F9EB765A-5B88-4025-8508-C45951C7F267}" presName="levelTx" presStyleLbl="revTx" presStyleIdx="0" presStyleCnt="0">
        <dgm:presLayoutVars>
          <dgm:chMax val="1"/>
          <dgm:bulletEnabled val="1"/>
        </dgm:presLayoutVars>
      </dgm:prSet>
      <dgm:spPr/>
    </dgm:pt>
    <dgm:pt modelId="{10BA60DE-3864-42F0-969F-989C509ABC6C}" type="pres">
      <dgm:prSet presAssocID="{B81CDB89-8DEF-431F-B7E3-8D224466016F}" presName="Name8" presStyleCnt="0"/>
      <dgm:spPr/>
    </dgm:pt>
    <dgm:pt modelId="{0BDC7049-8858-479D-9695-693540B31377}" type="pres">
      <dgm:prSet presAssocID="{B81CDB89-8DEF-431F-B7E3-8D224466016F}" presName="level" presStyleLbl="node1" presStyleIdx="2" presStyleCnt="7">
        <dgm:presLayoutVars>
          <dgm:chMax val="1"/>
          <dgm:bulletEnabled val="1"/>
        </dgm:presLayoutVars>
      </dgm:prSet>
      <dgm:spPr/>
    </dgm:pt>
    <dgm:pt modelId="{34F75E20-67FD-4655-9BB2-9DD47E2B50D1}" type="pres">
      <dgm:prSet presAssocID="{B81CDB89-8DEF-431F-B7E3-8D224466016F}" presName="levelTx" presStyleLbl="revTx" presStyleIdx="0" presStyleCnt="0">
        <dgm:presLayoutVars>
          <dgm:chMax val="1"/>
          <dgm:bulletEnabled val="1"/>
        </dgm:presLayoutVars>
      </dgm:prSet>
      <dgm:spPr/>
    </dgm:pt>
    <dgm:pt modelId="{0C2DDA4E-FEF4-4B92-8FEF-7DC5FC0B4777}" type="pres">
      <dgm:prSet presAssocID="{C0A21312-E646-48D7-BFD2-C77A7A913F71}" presName="Name8" presStyleCnt="0"/>
      <dgm:spPr/>
    </dgm:pt>
    <dgm:pt modelId="{2C38829B-DBB5-4109-BA12-BF169D68B746}" type="pres">
      <dgm:prSet presAssocID="{C0A21312-E646-48D7-BFD2-C77A7A913F71}" presName="level" presStyleLbl="node1" presStyleIdx="3" presStyleCnt="7">
        <dgm:presLayoutVars>
          <dgm:chMax val="1"/>
          <dgm:bulletEnabled val="1"/>
        </dgm:presLayoutVars>
      </dgm:prSet>
      <dgm:spPr/>
    </dgm:pt>
    <dgm:pt modelId="{A51C43C6-3F42-4366-83A1-F898CA8EA467}" type="pres">
      <dgm:prSet presAssocID="{C0A21312-E646-48D7-BFD2-C77A7A913F71}" presName="levelTx" presStyleLbl="revTx" presStyleIdx="0" presStyleCnt="0">
        <dgm:presLayoutVars>
          <dgm:chMax val="1"/>
          <dgm:bulletEnabled val="1"/>
        </dgm:presLayoutVars>
      </dgm:prSet>
      <dgm:spPr/>
    </dgm:pt>
    <dgm:pt modelId="{62B85F22-67BB-440B-AA73-713CC83F9E75}" type="pres">
      <dgm:prSet presAssocID="{B01CF547-1668-41A9-8C1C-F1840320E5D7}" presName="Name8" presStyleCnt="0"/>
      <dgm:spPr/>
    </dgm:pt>
    <dgm:pt modelId="{7CB52C73-A8E6-487C-B9BB-70CBEA65B208}" type="pres">
      <dgm:prSet presAssocID="{B01CF547-1668-41A9-8C1C-F1840320E5D7}" presName="level" presStyleLbl="node1" presStyleIdx="4" presStyleCnt="7">
        <dgm:presLayoutVars>
          <dgm:chMax val="1"/>
          <dgm:bulletEnabled val="1"/>
        </dgm:presLayoutVars>
      </dgm:prSet>
      <dgm:spPr/>
    </dgm:pt>
    <dgm:pt modelId="{9C4B9D24-8D0D-4C97-82ED-3861F6B2391A}" type="pres">
      <dgm:prSet presAssocID="{B01CF547-1668-41A9-8C1C-F1840320E5D7}" presName="levelTx" presStyleLbl="revTx" presStyleIdx="0" presStyleCnt="0">
        <dgm:presLayoutVars>
          <dgm:chMax val="1"/>
          <dgm:bulletEnabled val="1"/>
        </dgm:presLayoutVars>
      </dgm:prSet>
      <dgm:spPr/>
    </dgm:pt>
    <dgm:pt modelId="{972ADFD9-38EF-48EC-9559-AC3027F27662}" type="pres">
      <dgm:prSet presAssocID="{87FEEB63-72D1-4359-91A8-9EF382300AD9}" presName="Name8" presStyleCnt="0"/>
      <dgm:spPr/>
    </dgm:pt>
    <dgm:pt modelId="{58C5B31F-DED6-4E2F-9081-7D63CD92C50E}" type="pres">
      <dgm:prSet presAssocID="{87FEEB63-72D1-4359-91A8-9EF382300AD9}" presName="level" presStyleLbl="node1" presStyleIdx="5" presStyleCnt="7">
        <dgm:presLayoutVars>
          <dgm:chMax val="1"/>
          <dgm:bulletEnabled val="1"/>
        </dgm:presLayoutVars>
      </dgm:prSet>
      <dgm:spPr/>
    </dgm:pt>
    <dgm:pt modelId="{E11C1F1E-7AFF-4538-961D-6BD08B0E400D}" type="pres">
      <dgm:prSet presAssocID="{87FEEB63-72D1-4359-91A8-9EF382300AD9}" presName="levelTx" presStyleLbl="revTx" presStyleIdx="0" presStyleCnt="0">
        <dgm:presLayoutVars>
          <dgm:chMax val="1"/>
          <dgm:bulletEnabled val="1"/>
        </dgm:presLayoutVars>
      </dgm:prSet>
      <dgm:spPr/>
    </dgm:pt>
    <dgm:pt modelId="{5A8AC336-94A3-4EBD-8880-FA966584E608}" type="pres">
      <dgm:prSet presAssocID="{A008F72B-EECF-4745-9986-205CC054BC42}" presName="Name8" presStyleCnt="0"/>
      <dgm:spPr/>
    </dgm:pt>
    <dgm:pt modelId="{7898E651-D4A9-49F8-8F9B-631E01C3825B}" type="pres">
      <dgm:prSet presAssocID="{A008F72B-EECF-4745-9986-205CC054BC42}" presName="level" presStyleLbl="node1" presStyleIdx="6" presStyleCnt="7">
        <dgm:presLayoutVars>
          <dgm:chMax val="1"/>
          <dgm:bulletEnabled val="1"/>
        </dgm:presLayoutVars>
      </dgm:prSet>
      <dgm:spPr/>
    </dgm:pt>
    <dgm:pt modelId="{3E3F3FF3-171A-4011-A11D-D6E2AA335C35}" type="pres">
      <dgm:prSet presAssocID="{A008F72B-EECF-4745-9986-205CC054BC42}" presName="levelTx" presStyleLbl="revTx" presStyleIdx="0" presStyleCnt="0">
        <dgm:presLayoutVars>
          <dgm:chMax val="1"/>
          <dgm:bulletEnabled val="1"/>
        </dgm:presLayoutVars>
      </dgm:prSet>
      <dgm:spPr/>
    </dgm:pt>
  </dgm:ptLst>
  <dgm:cxnLst>
    <dgm:cxn modelId="{F253B102-58CA-4F74-A17B-4DFF43788995}" type="presOf" srcId="{C0A21312-E646-48D7-BFD2-C77A7A913F71}" destId="{2C38829B-DBB5-4109-BA12-BF169D68B746}" srcOrd="0" destOrd="0" presId="urn:microsoft.com/office/officeart/2005/8/layout/pyramid1"/>
    <dgm:cxn modelId="{69ABCA0D-4396-4841-86B1-955043B9D0BC}" srcId="{9DE99EAB-618E-46DC-99EB-B2954791098D}" destId="{515EC241-429D-448E-8246-86DF0E31C98D}" srcOrd="0" destOrd="0" parTransId="{8E4230BD-C874-45EE-994C-5E20A6EDA546}" sibTransId="{099744B3-A7EE-481D-B4AB-237914339B15}"/>
    <dgm:cxn modelId="{87299013-D33E-4A4E-8912-759566E38B3D}" type="presOf" srcId="{87FEEB63-72D1-4359-91A8-9EF382300AD9}" destId="{E11C1F1E-7AFF-4538-961D-6BD08B0E400D}" srcOrd="1" destOrd="0" presId="urn:microsoft.com/office/officeart/2005/8/layout/pyramid1"/>
    <dgm:cxn modelId="{14C11918-1361-42D0-B53C-C0975CE35574}" type="presOf" srcId="{A008F72B-EECF-4745-9986-205CC054BC42}" destId="{3E3F3FF3-171A-4011-A11D-D6E2AA335C35}" srcOrd="1" destOrd="0" presId="urn:microsoft.com/office/officeart/2005/8/layout/pyramid1"/>
    <dgm:cxn modelId="{FE5D3718-FCC5-448A-AA17-ABFFF3E063B0}" type="presOf" srcId="{515EC241-429D-448E-8246-86DF0E31C98D}" destId="{CF034097-9D85-4162-9ADB-11762C941590}" srcOrd="0" destOrd="0" presId="urn:microsoft.com/office/officeart/2005/8/layout/pyramid1"/>
    <dgm:cxn modelId="{A72CE820-762B-4E9E-98B0-C150E48AA7AB}" type="presOf" srcId="{F9EB765A-5B88-4025-8508-C45951C7F267}" destId="{4ECC8AEA-A585-4AE6-A1CA-4D4C1E5E9278}" srcOrd="1" destOrd="0" presId="urn:microsoft.com/office/officeart/2005/8/layout/pyramid1"/>
    <dgm:cxn modelId="{33F10823-6A09-4E87-A96D-7E82730976E5}" type="presOf" srcId="{B81CDB89-8DEF-431F-B7E3-8D224466016F}" destId="{34F75E20-67FD-4655-9BB2-9DD47E2B50D1}" srcOrd="1" destOrd="0" presId="urn:microsoft.com/office/officeart/2005/8/layout/pyramid1"/>
    <dgm:cxn modelId="{ED051E25-76AC-4A30-8F3A-56CE859405A7}" type="presOf" srcId="{A008F72B-EECF-4745-9986-205CC054BC42}" destId="{7898E651-D4A9-49F8-8F9B-631E01C3825B}" srcOrd="0" destOrd="0" presId="urn:microsoft.com/office/officeart/2005/8/layout/pyramid1"/>
    <dgm:cxn modelId="{309C5C2A-6EE7-4F27-91F1-08F1FFFFBF6D}" type="presOf" srcId="{9DE99EAB-618E-46DC-99EB-B2954791098D}" destId="{84AD09F4-3BC2-47FF-A728-2C1636CEFEA6}" srcOrd="0" destOrd="0" presId="urn:microsoft.com/office/officeart/2005/8/layout/pyramid1"/>
    <dgm:cxn modelId="{82E08E2D-E4CA-462B-8D94-1F90AF97E9AB}" srcId="{9DE99EAB-618E-46DC-99EB-B2954791098D}" destId="{C0A21312-E646-48D7-BFD2-C77A7A913F71}" srcOrd="3" destOrd="0" parTransId="{70950A39-B2E8-4D5B-B4D8-5ED36134508C}" sibTransId="{93417C45-44AC-4A65-82D3-A57EB24A6B13}"/>
    <dgm:cxn modelId="{2859EC30-8092-4611-9BDE-390F5DAAB6EB}" type="presOf" srcId="{B01CF547-1668-41A9-8C1C-F1840320E5D7}" destId="{9C4B9D24-8D0D-4C97-82ED-3861F6B2391A}" srcOrd="1" destOrd="0" presId="urn:microsoft.com/office/officeart/2005/8/layout/pyramid1"/>
    <dgm:cxn modelId="{30D39232-FFE0-48D6-B367-B84EE9E6E021}" type="presOf" srcId="{B81CDB89-8DEF-431F-B7E3-8D224466016F}" destId="{0BDC7049-8858-479D-9695-693540B31377}" srcOrd="0" destOrd="0" presId="urn:microsoft.com/office/officeart/2005/8/layout/pyramid1"/>
    <dgm:cxn modelId="{793E5262-58E4-4E33-B802-3767D3138A12}" srcId="{9DE99EAB-618E-46DC-99EB-B2954791098D}" destId="{B81CDB89-8DEF-431F-B7E3-8D224466016F}" srcOrd="2" destOrd="0" parTransId="{9311BE3F-81C3-4F3C-9AED-AD1F88089FB2}" sibTransId="{97FBD1DB-A1E7-41D4-B5B3-ADC3B6F1F5DF}"/>
    <dgm:cxn modelId="{105A4278-E10C-4C07-9E2E-47542D83C931}" srcId="{9DE99EAB-618E-46DC-99EB-B2954791098D}" destId="{87FEEB63-72D1-4359-91A8-9EF382300AD9}" srcOrd="5" destOrd="0" parTransId="{DE81180D-F0A0-4D9C-95D4-0492AA4636A8}" sibTransId="{1CD7D7B1-5FB0-40A2-9CE0-AF085BC0EEC6}"/>
    <dgm:cxn modelId="{89CC9A88-A800-45EA-989D-FC8C83D096AE}" type="presOf" srcId="{C0A21312-E646-48D7-BFD2-C77A7A913F71}" destId="{A51C43C6-3F42-4366-83A1-F898CA8EA467}" srcOrd="1" destOrd="0" presId="urn:microsoft.com/office/officeart/2005/8/layout/pyramid1"/>
    <dgm:cxn modelId="{0F118998-5111-42F0-8B0A-451F59F74B63}" type="presOf" srcId="{87FEEB63-72D1-4359-91A8-9EF382300AD9}" destId="{58C5B31F-DED6-4E2F-9081-7D63CD92C50E}" srcOrd="0" destOrd="0" presId="urn:microsoft.com/office/officeart/2005/8/layout/pyramid1"/>
    <dgm:cxn modelId="{F0A9D29F-1D74-4F07-BA34-7D9465515A6B}" type="presOf" srcId="{B01CF547-1668-41A9-8C1C-F1840320E5D7}" destId="{7CB52C73-A8E6-487C-B9BB-70CBEA65B208}" srcOrd="0" destOrd="0" presId="urn:microsoft.com/office/officeart/2005/8/layout/pyramid1"/>
    <dgm:cxn modelId="{E30702A2-CF65-43EF-B15E-F88E21D18AAA}" srcId="{9DE99EAB-618E-46DC-99EB-B2954791098D}" destId="{F9EB765A-5B88-4025-8508-C45951C7F267}" srcOrd="1" destOrd="0" parTransId="{D99E0CFA-8AD8-4F4B-8FAD-11D9791CC889}" sibTransId="{3CD5054E-AD3D-4C7D-A1A3-EA6A36FF682B}"/>
    <dgm:cxn modelId="{C356F4B7-DB1A-4F21-9002-973CF3BAD8C4}" type="presOf" srcId="{515EC241-429D-448E-8246-86DF0E31C98D}" destId="{5390F076-63CB-4681-B9D9-5870C718B806}" srcOrd="1" destOrd="0" presId="urn:microsoft.com/office/officeart/2005/8/layout/pyramid1"/>
    <dgm:cxn modelId="{AE43EBBC-8761-4426-948D-91E125ACB234}" srcId="{9DE99EAB-618E-46DC-99EB-B2954791098D}" destId="{A008F72B-EECF-4745-9986-205CC054BC42}" srcOrd="6" destOrd="0" parTransId="{E40723FE-CF3B-45ED-8A94-AFD49CD5EC44}" sibTransId="{9BFF4517-9588-4E15-8DAF-A628B2EC7E3D}"/>
    <dgm:cxn modelId="{62DA15E6-AA70-4E1E-991D-419F40D3BB6B}" srcId="{9DE99EAB-618E-46DC-99EB-B2954791098D}" destId="{B01CF547-1668-41A9-8C1C-F1840320E5D7}" srcOrd="4" destOrd="0" parTransId="{06B097FA-A83F-498F-B5E0-CD13BC610408}" sibTransId="{E29DE6C5-AF22-4592-98DB-8285722A99D8}"/>
    <dgm:cxn modelId="{EEE82EF9-101F-4D2B-822E-62E631003CD2}" type="presOf" srcId="{F9EB765A-5B88-4025-8508-C45951C7F267}" destId="{6C288DB8-DA1F-4ECA-A380-2DB1601620DE}" srcOrd="0" destOrd="0" presId="urn:microsoft.com/office/officeart/2005/8/layout/pyramid1"/>
    <dgm:cxn modelId="{C03859B6-4CA2-40D9-9648-981C5EF09407}" type="presParOf" srcId="{84AD09F4-3BC2-47FF-A728-2C1636CEFEA6}" destId="{A1AB98CF-F44A-4D90-B47A-C514A2C2E448}" srcOrd="0" destOrd="0" presId="urn:microsoft.com/office/officeart/2005/8/layout/pyramid1"/>
    <dgm:cxn modelId="{15734290-A926-4BA0-AC58-3F576FBC8C13}" type="presParOf" srcId="{A1AB98CF-F44A-4D90-B47A-C514A2C2E448}" destId="{CF034097-9D85-4162-9ADB-11762C941590}" srcOrd="0" destOrd="0" presId="urn:microsoft.com/office/officeart/2005/8/layout/pyramid1"/>
    <dgm:cxn modelId="{7098DF2C-AADA-444A-978D-AE3C1F8D8C08}" type="presParOf" srcId="{A1AB98CF-F44A-4D90-B47A-C514A2C2E448}" destId="{5390F076-63CB-4681-B9D9-5870C718B806}" srcOrd="1" destOrd="0" presId="urn:microsoft.com/office/officeart/2005/8/layout/pyramid1"/>
    <dgm:cxn modelId="{8DEEF4B3-A237-4758-B01D-59B42818F192}" type="presParOf" srcId="{84AD09F4-3BC2-47FF-A728-2C1636CEFEA6}" destId="{F2A2979B-AB37-442F-9ABA-74214E61ACB2}" srcOrd="1" destOrd="0" presId="urn:microsoft.com/office/officeart/2005/8/layout/pyramid1"/>
    <dgm:cxn modelId="{0C2ECFBC-6ACC-4A67-AF05-632CE02CEA33}" type="presParOf" srcId="{F2A2979B-AB37-442F-9ABA-74214E61ACB2}" destId="{6C288DB8-DA1F-4ECA-A380-2DB1601620DE}" srcOrd="0" destOrd="0" presId="urn:microsoft.com/office/officeart/2005/8/layout/pyramid1"/>
    <dgm:cxn modelId="{FE1AA70A-B14C-4333-8AAA-91C784A94315}" type="presParOf" srcId="{F2A2979B-AB37-442F-9ABA-74214E61ACB2}" destId="{4ECC8AEA-A585-4AE6-A1CA-4D4C1E5E9278}" srcOrd="1" destOrd="0" presId="urn:microsoft.com/office/officeart/2005/8/layout/pyramid1"/>
    <dgm:cxn modelId="{1DC733A2-67DB-457E-9945-8E1732EE6CE4}" type="presParOf" srcId="{84AD09F4-3BC2-47FF-A728-2C1636CEFEA6}" destId="{10BA60DE-3864-42F0-969F-989C509ABC6C}" srcOrd="2" destOrd="0" presId="urn:microsoft.com/office/officeart/2005/8/layout/pyramid1"/>
    <dgm:cxn modelId="{7EE450A6-5C99-4407-BC45-E6EC817F16F8}" type="presParOf" srcId="{10BA60DE-3864-42F0-969F-989C509ABC6C}" destId="{0BDC7049-8858-479D-9695-693540B31377}" srcOrd="0" destOrd="0" presId="urn:microsoft.com/office/officeart/2005/8/layout/pyramid1"/>
    <dgm:cxn modelId="{4B1CFE07-0CF1-425B-9992-B4CEF1146865}" type="presParOf" srcId="{10BA60DE-3864-42F0-969F-989C509ABC6C}" destId="{34F75E20-67FD-4655-9BB2-9DD47E2B50D1}" srcOrd="1" destOrd="0" presId="urn:microsoft.com/office/officeart/2005/8/layout/pyramid1"/>
    <dgm:cxn modelId="{362604B6-95E5-4587-965E-142D2F5B1FD8}" type="presParOf" srcId="{84AD09F4-3BC2-47FF-A728-2C1636CEFEA6}" destId="{0C2DDA4E-FEF4-4B92-8FEF-7DC5FC0B4777}" srcOrd="3" destOrd="0" presId="urn:microsoft.com/office/officeart/2005/8/layout/pyramid1"/>
    <dgm:cxn modelId="{C451E1B2-F300-48A4-9D39-8100C419A258}" type="presParOf" srcId="{0C2DDA4E-FEF4-4B92-8FEF-7DC5FC0B4777}" destId="{2C38829B-DBB5-4109-BA12-BF169D68B746}" srcOrd="0" destOrd="0" presId="urn:microsoft.com/office/officeart/2005/8/layout/pyramid1"/>
    <dgm:cxn modelId="{DCA9554E-519D-4851-8DE4-CB52D78E18C4}" type="presParOf" srcId="{0C2DDA4E-FEF4-4B92-8FEF-7DC5FC0B4777}" destId="{A51C43C6-3F42-4366-83A1-F898CA8EA467}" srcOrd="1" destOrd="0" presId="urn:microsoft.com/office/officeart/2005/8/layout/pyramid1"/>
    <dgm:cxn modelId="{8BB942CF-D4D2-4C2F-8B5D-C8207E173E61}" type="presParOf" srcId="{84AD09F4-3BC2-47FF-A728-2C1636CEFEA6}" destId="{62B85F22-67BB-440B-AA73-713CC83F9E75}" srcOrd="4" destOrd="0" presId="urn:microsoft.com/office/officeart/2005/8/layout/pyramid1"/>
    <dgm:cxn modelId="{DC3C6D07-641C-41BA-A284-26A3BFA13CE2}" type="presParOf" srcId="{62B85F22-67BB-440B-AA73-713CC83F9E75}" destId="{7CB52C73-A8E6-487C-B9BB-70CBEA65B208}" srcOrd="0" destOrd="0" presId="urn:microsoft.com/office/officeart/2005/8/layout/pyramid1"/>
    <dgm:cxn modelId="{85FE841A-21F4-4332-924F-7E98F224D727}" type="presParOf" srcId="{62B85F22-67BB-440B-AA73-713CC83F9E75}" destId="{9C4B9D24-8D0D-4C97-82ED-3861F6B2391A}" srcOrd="1" destOrd="0" presId="urn:microsoft.com/office/officeart/2005/8/layout/pyramid1"/>
    <dgm:cxn modelId="{3C967F7D-E101-4BDF-BEA6-BE544E5BA04F}" type="presParOf" srcId="{84AD09F4-3BC2-47FF-A728-2C1636CEFEA6}" destId="{972ADFD9-38EF-48EC-9559-AC3027F27662}" srcOrd="5" destOrd="0" presId="urn:microsoft.com/office/officeart/2005/8/layout/pyramid1"/>
    <dgm:cxn modelId="{E7CDCCB2-C3EA-49A1-B5AB-E1F8C6231654}" type="presParOf" srcId="{972ADFD9-38EF-48EC-9559-AC3027F27662}" destId="{58C5B31F-DED6-4E2F-9081-7D63CD92C50E}" srcOrd="0" destOrd="0" presId="urn:microsoft.com/office/officeart/2005/8/layout/pyramid1"/>
    <dgm:cxn modelId="{73250E0B-9875-4830-A990-D0F3223BE28A}" type="presParOf" srcId="{972ADFD9-38EF-48EC-9559-AC3027F27662}" destId="{E11C1F1E-7AFF-4538-961D-6BD08B0E400D}" srcOrd="1" destOrd="0" presId="urn:microsoft.com/office/officeart/2005/8/layout/pyramid1"/>
    <dgm:cxn modelId="{84B4E406-FA83-4B04-B6C3-8446A69330BA}" type="presParOf" srcId="{84AD09F4-3BC2-47FF-A728-2C1636CEFEA6}" destId="{5A8AC336-94A3-4EBD-8880-FA966584E608}" srcOrd="6" destOrd="0" presId="urn:microsoft.com/office/officeart/2005/8/layout/pyramid1"/>
    <dgm:cxn modelId="{6A4C7772-149C-4979-AF86-D4D3B0D688F7}" type="presParOf" srcId="{5A8AC336-94A3-4EBD-8880-FA966584E608}" destId="{7898E651-D4A9-49F8-8F9B-631E01C3825B}" srcOrd="0" destOrd="0" presId="urn:microsoft.com/office/officeart/2005/8/layout/pyramid1"/>
    <dgm:cxn modelId="{D2387746-8AF2-45B9-98EC-E4BED8EEC92D}" type="presParOf" srcId="{5A8AC336-94A3-4EBD-8880-FA966584E608}" destId="{3E3F3FF3-171A-4011-A11D-D6E2AA335C35}"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E99EAB-618E-46DC-99EB-B2954791098D}" type="doc">
      <dgm:prSet loTypeId="urn:microsoft.com/office/officeart/2005/8/layout/pyramid1" loCatId="pyramid" qsTypeId="urn:microsoft.com/office/officeart/2005/8/quickstyle/simple1" qsCatId="simple" csTypeId="urn:microsoft.com/office/officeart/2005/8/colors/accent1_2" csCatId="accent1" phldr="1"/>
      <dgm:spPr/>
    </dgm:pt>
    <dgm:pt modelId="{A008F72B-EECF-4745-9986-205CC054BC42}">
      <dgm:prSet phldrT="[Text]"/>
      <dgm:spPr>
        <a:solidFill>
          <a:schemeClr val="accent5"/>
        </a:solidFill>
      </dgm:spPr>
      <dgm:t>
        <a:bodyPr/>
        <a:lstStyle/>
        <a:p>
          <a:endParaRPr lang="en-GB" dirty="0"/>
        </a:p>
      </dgm:t>
    </dgm:pt>
    <dgm:pt modelId="{E40723FE-CF3B-45ED-8A94-AFD49CD5EC44}" type="parTrans" cxnId="{AE43EBBC-8761-4426-948D-91E125ACB234}">
      <dgm:prSet/>
      <dgm:spPr/>
      <dgm:t>
        <a:bodyPr/>
        <a:lstStyle/>
        <a:p>
          <a:endParaRPr lang="en-GB"/>
        </a:p>
      </dgm:t>
    </dgm:pt>
    <dgm:pt modelId="{9BFF4517-9588-4E15-8DAF-A628B2EC7E3D}" type="sibTrans" cxnId="{AE43EBBC-8761-4426-948D-91E125ACB234}">
      <dgm:prSet/>
      <dgm:spPr/>
      <dgm:t>
        <a:bodyPr/>
        <a:lstStyle/>
        <a:p>
          <a:endParaRPr lang="en-GB"/>
        </a:p>
      </dgm:t>
    </dgm:pt>
    <dgm:pt modelId="{515EC241-429D-448E-8246-86DF0E31C98D}">
      <dgm:prSet phldrT="[Text]"/>
      <dgm:spPr>
        <a:solidFill>
          <a:schemeClr val="bg1">
            <a:lumMod val="85000"/>
          </a:schemeClr>
        </a:solidFill>
      </dgm:spPr>
      <dgm:t>
        <a:bodyPr/>
        <a:lstStyle/>
        <a:p>
          <a:endParaRPr lang="en-GB" dirty="0"/>
        </a:p>
      </dgm:t>
    </dgm:pt>
    <dgm:pt modelId="{8E4230BD-C874-45EE-994C-5E20A6EDA546}" type="parTrans" cxnId="{69ABCA0D-4396-4841-86B1-955043B9D0BC}">
      <dgm:prSet/>
      <dgm:spPr/>
      <dgm:t>
        <a:bodyPr/>
        <a:lstStyle/>
        <a:p>
          <a:endParaRPr lang="en-GB"/>
        </a:p>
      </dgm:t>
    </dgm:pt>
    <dgm:pt modelId="{099744B3-A7EE-481D-B4AB-237914339B15}" type="sibTrans" cxnId="{69ABCA0D-4396-4841-86B1-955043B9D0BC}">
      <dgm:prSet/>
      <dgm:spPr/>
      <dgm:t>
        <a:bodyPr/>
        <a:lstStyle/>
        <a:p>
          <a:endParaRPr lang="en-GB"/>
        </a:p>
      </dgm:t>
    </dgm:pt>
    <dgm:pt modelId="{F9EB765A-5B88-4025-8508-C45951C7F267}">
      <dgm:prSet phldrT="[Text]"/>
      <dgm:spPr>
        <a:solidFill>
          <a:schemeClr val="bg1">
            <a:lumMod val="85000"/>
          </a:schemeClr>
        </a:solidFill>
      </dgm:spPr>
      <dgm:t>
        <a:bodyPr/>
        <a:lstStyle/>
        <a:p>
          <a:endParaRPr lang="en-GB" dirty="0"/>
        </a:p>
      </dgm:t>
    </dgm:pt>
    <dgm:pt modelId="{D99E0CFA-8AD8-4F4B-8FAD-11D9791CC889}" type="parTrans" cxnId="{E30702A2-CF65-43EF-B15E-F88E21D18AAA}">
      <dgm:prSet/>
      <dgm:spPr/>
      <dgm:t>
        <a:bodyPr/>
        <a:lstStyle/>
        <a:p>
          <a:endParaRPr lang="en-GB"/>
        </a:p>
      </dgm:t>
    </dgm:pt>
    <dgm:pt modelId="{3CD5054E-AD3D-4C7D-A1A3-EA6A36FF682B}" type="sibTrans" cxnId="{E30702A2-CF65-43EF-B15E-F88E21D18AAA}">
      <dgm:prSet/>
      <dgm:spPr/>
      <dgm:t>
        <a:bodyPr/>
        <a:lstStyle/>
        <a:p>
          <a:endParaRPr lang="en-GB"/>
        </a:p>
      </dgm:t>
    </dgm:pt>
    <dgm:pt modelId="{B81CDB89-8DEF-431F-B7E3-8D224466016F}">
      <dgm:prSet phldrT="[Text]"/>
      <dgm:spPr>
        <a:solidFill>
          <a:schemeClr val="bg1">
            <a:lumMod val="85000"/>
          </a:schemeClr>
        </a:solidFill>
      </dgm:spPr>
      <dgm:t>
        <a:bodyPr/>
        <a:lstStyle/>
        <a:p>
          <a:endParaRPr lang="en-GB" dirty="0"/>
        </a:p>
      </dgm:t>
    </dgm:pt>
    <dgm:pt modelId="{9311BE3F-81C3-4F3C-9AED-AD1F88089FB2}" type="parTrans" cxnId="{793E5262-58E4-4E33-B802-3767D3138A12}">
      <dgm:prSet/>
      <dgm:spPr/>
      <dgm:t>
        <a:bodyPr/>
        <a:lstStyle/>
        <a:p>
          <a:endParaRPr lang="en-GB"/>
        </a:p>
      </dgm:t>
    </dgm:pt>
    <dgm:pt modelId="{97FBD1DB-A1E7-41D4-B5B3-ADC3B6F1F5DF}" type="sibTrans" cxnId="{793E5262-58E4-4E33-B802-3767D3138A12}">
      <dgm:prSet/>
      <dgm:spPr/>
      <dgm:t>
        <a:bodyPr/>
        <a:lstStyle/>
        <a:p>
          <a:endParaRPr lang="en-GB"/>
        </a:p>
      </dgm:t>
    </dgm:pt>
    <dgm:pt modelId="{C0A21312-E646-48D7-BFD2-C77A7A913F71}">
      <dgm:prSet phldrT="[Text]"/>
      <dgm:spPr>
        <a:solidFill>
          <a:schemeClr val="bg1">
            <a:lumMod val="85000"/>
          </a:schemeClr>
        </a:solidFill>
      </dgm:spPr>
      <dgm:t>
        <a:bodyPr/>
        <a:lstStyle/>
        <a:p>
          <a:endParaRPr lang="en-GB" dirty="0"/>
        </a:p>
      </dgm:t>
    </dgm:pt>
    <dgm:pt modelId="{70950A39-B2E8-4D5B-B4D8-5ED36134508C}" type="parTrans" cxnId="{82E08E2D-E4CA-462B-8D94-1F90AF97E9AB}">
      <dgm:prSet/>
      <dgm:spPr/>
      <dgm:t>
        <a:bodyPr/>
        <a:lstStyle/>
        <a:p>
          <a:endParaRPr lang="en-GB"/>
        </a:p>
      </dgm:t>
    </dgm:pt>
    <dgm:pt modelId="{93417C45-44AC-4A65-82D3-A57EB24A6B13}" type="sibTrans" cxnId="{82E08E2D-E4CA-462B-8D94-1F90AF97E9AB}">
      <dgm:prSet/>
      <dgm:spPr/>
      <dgm:t>
        <a:bodyPr/>
        <a:lstStyle/>
        <a:p>
          <a:endParaRPr lang="en-GB"/>
        </a:p>
      </dgm:t>
    </dgm:pt>
    <dgm:pt modelId="{B01CF547-1668-41A9-8C1C-F1840320E5D7}">
      <dgm:prSet phldrT="[Text]"/>
      <dgm:spPr>
        <a:solidFill>
          <a:schemeClr val="bg1">
            <a:lumMod val="85000"/>
          </a:schemeClr>
        </a:solidFill>
      </dgm:spPr>
      <dgm:t>
        <a:bodyPr/>
        <a:lstStyle/>
        <a:p>
          <a:endParaRPr lang="en-GB" dirty="0"/>
        </a:p>
      </dgm:t>
    </dgm:pt>
    <dgm:pt modelId="{06B097FA-A83F-498F-B5E0-CD13BC610408}" type="parTrans" cxnId="{62DA15E6-AA70-4E1E-991D-419F40D3BB6B}">
      <dgm:prSet/>
      <dgm:spPr/>
      <dgm:t>
        <a:bodyPr/>
        <a:lstStyle/>
        <a:p>
          <a:endParaRPr lang="en-GB"/>
        </a:p>
      </dgm:t>
    </dgm:pt>
    <dgm:pt modelId="{E29DE6C5-AF22-4592-98DB-8285722A99D8}" type="sibTrans" cxnId="{62DA15E6-AA70-4E1E-991D-419F40D3BB6B}">
      <dgm:prSet/>
      <dgm:spPr/>
      <dgm:t>
        <a:bodyPr/>
        <a:lstStyle/>
        <a:p>
          <a:endParaRPr lang="en-GB"/>
        </a:p>
      </dgm:t>
    </dgm:pt>
    <dgm:pt modelId="{87FEEB63-72D1-4359-91A8-9EF382300AD9}">
      <dgm:prSet phldrT="[Text]"/>
      <dgm:spPr>
        <a:solidFill>
          <a:schemeClr val="bg1">
            <a:lumMod val="85000"/>
          </a:schemeClr>
        </a:solidFill>
      </dgm:spPr>
      <dgm:t>
        <a:bodyPr/>
        <a:lstStyle/>
        <a:p>
          <a:endParaRPr lang="en-GB" dirty="0"/>
        </a:p>
      </dgm:t>
    </dgm:pt>
    <dgm:pt modelId="{DE81180D-F0A0-4D9C-95D4-0492AA4636A8}" type="parTrans" cxnId="{105A4278-E10C-4C07-9E2E-47542D83C931}">
      <dgm:prSet/>
      <dgm:spPr/>
      <dgm:t>
        <a:bodyPr/>
        <a:lstStyle/>
        <a:p>
          <a:endParaRPr lang="en-GB"/>
        </a:p>
      </dgm:t>
    </dgm:pt>
    <dgm:pt modelId="{1CD7D7B1-5FB0-40A2-9CE0-AF085BC0EEC6}" type="sibTrans" cxnId="{105A4278-E10C-4C07-9E2E-47542D83C931}">
      <dgm:prSet/>
      <dgm:spPr/>
      <dgm:t>
        <a:bodyPr/>
        <a:lstStyle/>
        <a:p>
          <a:endParaRPr lang="en-GB"/>
        </a:p>
      </dgm:t>
    </dgm:pt>
    <dgm:pt modelId="{84AD09F4-3BC2-47FF-A728-2C1636CEFEA6}" type="pres">
      <dgm:prSet presAssocID="{9DE99EAB-618E-46DC-99EB-B2954791098D}" presName="Name0" presStyleCnt="0">
        <dgm:presLayoutVars>
          <dgm:dir/>
          <dgm:animLvl val="lvl"/>
          <dgm:resizeHandles val="exact"/>
        </dgm:presLayoutVars>
      </dgm:prSet>
      <dgm:spPr/>
    </dgm:pt>
    <dgm:pt modelId="{A1AB98CF-F44A-4D90-B47A-C514A2C2E448}" type="pres">
      <dgm:prSet presAssocID="{515EC241-429D-448E-8246-86DF0E31C98D}" presName="Name8" presStyleCnt="0"/>
      <dgm:spPr/>
    </dgm:pt>
    <dgm:pt modelId="{CF034097-9D85-4162-9ADB-11762C941590}" type="pres">
      <dgm:prSet presAssocID="{515EC241-429D-448E-8246-86DF0E31C98D}" presName="level" presStyleLbl="node1" presStyleIdx="0" presStyleCnt="7">
        <dgm:presLayoutVars>
          <dgm:chMax val="1"/>
          <dgm:bulletEnabled val="1"/>
        </dgm:presLayoutVars>
      </dgm:prSet>
      <dgm:spPr/>
    </dgm:pt>
    <dgm:pt modelId="{5390F076-63CB-4681-B9D9-5870C718B806}" type="pres">
      <dgm:prSet presAssocID="{515EC241-429D-448E-8246-86DF0E31C98D}" presName="levelTx" presStyleLbl="revTx" presStyleIdx="0" presStyleCnt="0">
        <dgm:presLayoutVars>
          <dgm:chMax val="1"/>
          <dgm:bulletEnabled val="1"/>
        </dgm:presLayoutVars>
      </dgm:prSet>
      <dgm:spPr/>
    </dgm:pt>
    <dgm:pt modelId="{F2A2979B-AB37-442F-9ABA-74214E61ACB2}" type="pres">
      <dgm:prSet presAssocID="{F9EB765A-5B88-4025-8508-C45951C7F267}" presName="Name8" presStyleCnt="0"/>
      <dgm:spPr/>
    </dgm:pt>
    <dgm:pt modelId="{6C288DB8-DA1F-4ECA-A380-2DB1601620DE}" type="pres">
      <dgm:prSet presAssocID="{F9EB765A-5B88-4025-8508-C45951C7F267}" presName="level" presStyleLbl="node1" presStyleIdx="1" presStyleCnt="7">
        <dgm:presLayoutVars>
          <dgm:chMax val="1"/>
          <dgm:bulletEnabled val="1"/>
        </dgm:presLayoutVars>
      </dgm:prSet>
      <dgm:spPr/>
    </dgm:pt>
    <dgm:pt modelId="{4ECC8AEA-A585-4AE6-A1CA-4D4C1E5E9278}" type="pres">
      <dgm:prSet presAssocID="{F9EB765A-5B88-4025-8508-C45951C7F267}" presName="levelTx" presStyleLbl="revTx" presStyleIdx="0" presStyleCnt="0">
        <dgm:presLayoutVars>
          <dgm:chMax val="1"/>
          <dgm:bulletEnabled val="1"/>
        </dgm:presLayoutVars>
      </dgm:prSet>
      <dgm:spPr/>
    </dgm:pt>
    <dgm:pt modelId="{10BA60DE-3864-42F0-969F-989C509ABC6C}" type="pres">
      <dgm:prSet presAssocID="{B81CDB89-8DEF-431F-B7E3-8D224466016F}" presName="Name8" presStyleCnt="0"/>
      <dgm:spPr/>
    </dgm:pt>
    <dgm:pt modelId="{0BDC7049-8858-479D-9695-693540B31377}" type="pres">
      <dgm:prSet presAssocID="{B81CDB89-8DEF-431F-B7E3-8D224466016F}" presName="level" presStyleLbl="node1" presStyleIdx="2" presStyleCnt="7">
        <dgm:presLayoutVars>
          <dgm:chMax val="1"/>
          <dgm:bulletEnabled val="1"/>
        </dgm:presLayoutVars>
      </dgm:prSet>
      <dgm:spPr/>
    </dgm:pt>
    <dgm:pt modelId="{34F75E20-67FD-4655-9BB2-9DD47E2B50D1}" type="pres">
      <dgm:prSet presAssocID="{B81CDB89-8DEF-431F-B7E3-8D224466016F}" presName="levelTx" presStyleLbl="revTx" presStyleIdx="0" presStyleCnt="0">
        <dgm:presLayoutVars>
          <dgm:chMax val="1"/>
          <dgm:bulletEnabled val="1"/>
        </dgm:presLayoutVars>
      </dgm:prSet>
      <dgm:spPr/>
    </dgm:pt>
    <dgm:pt modelId="{0C2DDA4E-FEF4-4B92-8FEF-7DC5FC0B4777}" type="pres">
      <dgm:prSet presAssocID="{C0A21312-E646-48D7-BFD2-C77A7A913F71}" presName="Name8" presStyleCnt="0"/>
      <dgm:spPr/>
    </dgm:pt>
    <dgm:pt modelId="{2C38829B-DBB5-4109-BA12-BF169D68B746}" type="pres">
      <dgm:prSet presAssocID="{C0A21312-E646-48D7-BFD2-C77A7A913F71}" presName="level" presStyleLbl="node1" presStyleIdx="3" presStyleCnt="7">
        <dgm:presLayoutVars>
          <dgm:chMax val="1"/>
          <dgm:bulletEnabled val="1"/>
        </dgm:presLayoutVars>
      </dgm:prSet>
      <dgm:spPr/>
    </dgm:pt>
    <dgm:pt modelId="{A51C43C6-3F42-4366-83A1-F898CA8EA467}" type="pres">
      <dgm:prSet presAssocID="{C0A21312-E646-48D7-BFD2-C77A7A913F71}" presName="levelTx" presStyleLbl="revTx" presStyleIdx="0" presStyleCnt="0">
        <dgm:presLayoutVars>
          <dgm:chMax val="1"/>
          <dgm:bulletEnabled val="1"/>
        </dgm:presLayoutVars>
      </dgm:prSet>
      <dgm:spPr/>
    </dgm:pt>
    <dgm:pt modelId="{62B85F22-67BB-440B-AA73-713CC83F9E75}" type="pres">
      <dgm:prSet presAssocID="{B01CF547-1668-41A9-8C1C-F1840320E5D7}" presName="Name8" presStyleCnt="0"/>
      <dgm:spPr/>
    </dgm:pt>
    <dgm:pt modelId="{7CB52C73-A8E6-487C-B9BB-70CBEA65B208}" type="pres">
      <dgm:prSet presAssocID="{B01CF547-1668-41A9-8C1C-F1840320E5D7}" presName="level" presStyleLbl="node1" presStyleIdx="4" presStyleCnt="7">
        <dgm:presLayoutVars>
          <dgm:chMax val="1"/>
          <dgm:bulletEnabled val="1"/>
        </dgm:presLayoutVars>
      </dgm:prSet>
      <dgm:spPr/>
    </dgm:pt>
    <dgm:pt modelId="{9C4B9D24-8D0D-4C97-82ED-3861F6B2391A}" type="pres">
      <dgm:prSet presAssocID="{B01CF547-1668-41A9-8C1C-F1840320E5D7}" presName="levelTx" presStyleLbl="revTx" presStyleIdx="0" presStyleCnt="0">
        <dgm:presLayoutVars>
          <dgm:chMax val="1"/>
          <dgm:bulletEnabled val="1"/>
        </dgm:presLayoutVars>
      </dgm:prSet>
      <dgm:spPr/>
    </dgm:pt>
    <dgm:pt modelId="{972ADFD9-38EF-48EC-9559-AC3027F27662}" type="pres">
      <dgm:prSet presAssocID="{87FEEB63-72D1-4359-91A8-9EF382300AD9}" presName="Name8" presStyleCnt="0"/>
      <dgm:spPr/>
    </dgm:pt>
    <dgm:pt modelId="{58C5B31F-DED6-4E2F-9081-7D63CD92C50E}" type="pres">
      <dgm:prSet presAssocID="{87FEEB63-72D1-4359-91A8-9EF382300AD9}" presName="level" presStyleLbl="node1" presStyleIdx="5" presStyleCnt="7">
        <dgm:presLayoutVars>
          <dgm:chMax val="1"/>
          <dgm:bulletEnabled val="1"/>
        </dgm:presLayoutVars>
      </dgm:prSet>
      <dgm:spPr/>
    </dgm:pt>
    <dgm:pt modelId="{E11C1F1E-7AFF-4538-961D-6BD08B0E400D}" type="pres">
      <dgm:prSet presAssocID="{87FEEB63-72D1-4359-91A8-9EF382300AD9}" presName="levelTx" presStyleLbl="revTx" presStyleIdx="0" presStyleCnt="0">
        <dgm:presLayoutVars>
          <dgm:chMax val="1"/>
          <dgm:bulletEnabled val="1"/>
        </dgm:presLayoutVars>
      </dgm:prSet>
      <dgm:spPr/>
    </dgm:pt>
    <dgm:pt modelId="{5A8AC336-94A3-4EBD-8880-FA966584E608}" type="pres">
      <dgm:prSet presAssocID="{A008F72B-EECF-4745-9986-205CC054BC42}" presName="Name8" presStyleCnt="0"/>
      <dgm:spPr/>
    </dgm:pt>
    <dgm:pt modelId="{7898E651-D4A9-49F8-8F9B-631E01C3825B}" type="pres">
      <dgm:prSet presAssocID="{A008F72B-EECF-4745-9986-205CC054BC42}" presName="level" presStyleLbl="node1" presStyleIdx="6" presStyleCnt="7">
        <dgm:presLayoutVars>
          <dgm:chMax val="1"/>
          <dgm:bulletEnabled val="1"/>
        </dgm:presLayoutVars>
      </dgm:prSet>
      <dgm:spPr/>
    </dgm:pt>
    <dgm:pt modelId="{3E3F3FF3-171A-4011-A11D-D6E2AA335C35}" type="pres">
      <dgm:prSet presAssocID="{A008F72B-EECF-4745-9986-205CC054BC42}" presName="levelTx" presStyleLbl="revTx" presStyleIdx="0" presStyleCnt="0">
        <dgm:presLayoutVars>
          <dgm:chMax val="1"/>
          <dgm:bulletEnabled val="1"/>
        </dgm:presLayoutVars>
      </dgm:prSet>
      <dgm:spPr/>
    </dgm:pt>
  </dgm:ptLst>
  <dgm:cxnLst>
    <dgm:cxn modelId="{F253B102-58CA-4F74-A17B-4DFF43788995}" type="presOf" srcId="{C0A21312-E646-48D7-BFD2-C77A7A913F71}" destId="{2C38829B-DBB5-4109-BA12-BF169D68B746}" srcOrd="0" destOrd="0" presId="urn:microsoft.com/office/officeart/2005/8/layout/pyramid1"/>
    <dgm:cxn modelId="{69ABCA0D-4396-4841-86B1-955043B9D0BC}" srcId="{9DE99EAB-618E-46DC-99EB-B2954791098D}" destId="{515EC241-429D-448E-8246-86DF0E31C98D}" srcOrd="0" destOrd="0" parTransId="{8E4230BD-C874-45EE-994C-5E20A6EDA546}" sibTransId="{099744B3-A7EE-481D-B4AB-237914339B15}"/>
    <dgm:cxn modelId="{87299013-D33E-4A4E-8912-759566E38B3D}" type="presOf" srcId="{87FEEB63-72D1-4359-91A8-9EF382300AD9}" destId="{E11C1F1E-7AFF-4538-961D-6BD08B0E400D}" srcOrd="1" destOrd="0" presId="urn:microsoft.com/office/officeart/2005/8/layout/pyramid1"/>
    <dgm:cxn modelId="{14C11918-1361-42D0-B53C-C0975CE35574}" type="presOf" srcId="{A008F72B-EECF-4745-9986-205CC054BC42}" destId="{3E3F3FF3-171A-4011-A11D-D6E2AA335C35}" srcOrd="1" destOrd="0" presId="urn:microsoft.com/office/officeart/2005/8/layout/pyramid1"/>
    <dgm:cxn modelId="{FE5D3718-FCC5-448A-AA17-ABFFF3E063B0}" type="presOf" srcId="{515EC241-429D-448E-8246-86DF0E31C98D}" destId="{CF034097-9D85-4162-9ADB-11762C941590}" srcOrd="0" destOrd="0" presId="urn:microsoft.com/office/officeart/2005/8/layout/pyramid1"/>
    <dgm:cxn modelId="{A72CE820-762B-4E9E-98B0-C150E48AA7AB}" type="presOf" srcId="{F9EB765A-5B88-4025-8508-C45951C7F267}" destId="{4ECC8AEA-A585-4AE6-A1CA-4D4C1E5E9278}" srcOrd="1" destOrd="0" presId="urn:microsoft.com/office/officeart/2005/8/layout/pyramid1"/>
    <dgm:cxn modelId="{33F10823-6A09-4E87-A96D-7E82730976E5}" type="presOf" srcId="{B81CDB89-8DEF-431F-B7E3-8D224466016F}" destId="{34F75E20-67FD-4655-9BB2-9DD47E2B50D1}" srcOrd="1" destOrd="0" presId="urn:microsoft.com/office/officeart/2005/8/layout/pyramid1"/>
    <dgm:cxn modelId="{ED051E25-76AC-4A30-8F3A-56CE859405A7}" type="presOf" srcId="{A008F72B-EECF-4745-9986-205CC054BC42}" destId="{7898E651-D4A9-49F8-8F9B-631E01C3825B}" srcOrd="0" destOrd="0" presId="urn:microsoft.com/office/officeart/2005/8/layout/pyramid1"/>
    <dgm:cxn modelId="{309C5C2A-6EE7-4F27-91F1-08F1FFFFBF6D}" type="presOf" srcId="{9DE99EAB-618E-46DC-99EB-B2954791098D}" destId="{84AD09F4-3BC2-47FF-A728-2C1636CEFEA6}" srcOrd="0" destOrd="0" presId="urn:microsoft.com/office/officeart/2005/8/layout/pyramid1"/>
    <dgm:cxn modelId="{82E08E2D-E4CA-462B-8D94-1F90AF97E9AB}" srcId="{9DE99EAB-618E-46DC-99EB-B2954791098D}" destId="{C0A21312-E646-48D7-BFD2-C77A7A913F71}" srcOrd="3" destOrd="0" parTransId="{70950A39-B2E8-4D5B-B4D8-5ED36134508C}" sibTransId="{93417C45-44AC-4A65-82D3-A57EB24A6B13}"/>
    <dgm:cxn modelId="{2859EC30-8092-4611-9BDE-390F5DAAB6EB}" type="presOf" srcId="{B01CF547-1668-41A9-8C1C-F1840320E5D7}" destId="{9C4B9D24-8D0D-4C97-82ED-3861F6B2391A}" srcOrd="1" destOrd="0" presId="urn:microsoft.com/office/officeart/2005/8/layout/pyramid1"/>
    <dgm:cxn modelId="{30D39232-FFE0-48D6-B367-B84EE9E6E021}" type="presOf" srcId="{B81CDB89-8DEF-431F-B7E3-8D224466016F}" destId="{0BDC7049-8858-479D-9695-693540B31377}" srcOrd="0" destOrd="0" presId="urn:microsoft.com/office/officeart/2005/8/layout/pyramid1"/>
    <dgm:cxn modelId="{793E5262-58E4-4E33-B802-3767D3138A12}" srcId="{9DE99EAB-618E-46DC-99EB-B2954791098D}" destId="{B81CDB89-8DEF-431F-B7E3-8D224466016F}" srcOrd="2" destOrd="0" parTransId="{9311BE3F-81C3-4F3C-9AED-AD1F88089FB2}" sibTransId="{97FBD1DB-A1E7-41D4-B5B3-ADC3B6F1F5DF}"/>
    <dgm:cxn modelId="{105A4278-E10C-4C07-9E2E-47542D83C931}" srcId="{9DE99EAB-618E-46DC-99EB-B2954791098D}" destId="{87FEEB63-72D1-4359-91A8-9EF382300AD9}" srcOrd="5" destOrd="0" parTransId="{DE81180D-F0A0-4D9C-95D4-0492AA4636A8}" sibTransId="{1CD7D7B1-5FB0-40A2-9CE0-AF085BC0EEC6}"/>
    <dgm:cxn modelId="{89CC9A88-A800-45EA-989D-FC8C83D096AE}" type="presOf" srcId="{C0A21312-E646-48D7-BFD2-C77A7A913F71}" destId="{A51C43C6-3F42-4366-83A1-F898CA8EA467}" srcOrd="1" destOrd="0" presId="urn:microsoft.com/office/officeart/2005/8/layout/pyramid1"/>
    <dgm:cxn modelId="{0F118998-5111-42F0-8B0A-451F59F74B63}" type="presOf" srcId="{87FEEB63-72D1-4359-91A8-9EF382300AD9}" destId="{58C5B31F-DED6-4E2F-9081-7D63CD92C50E}" srcOrd="0" destOrd="0" presId="urn:microsoft.com/office/officeart/2005/8/layout/pyramid1"/>
    <dgm:cxn modelId="{F0A9D29F-1D74-4F07-BA34-7D9465515A6B}" type="presOf" srcId="{B01CF547-1668-41A9-8C1C-F1840320E5D7}" destId="{7CB52C73-A8E6-487C-B9BB-70CBEA65B208}" srcOrd="0" destOrd="0" presId="urn:microsoft.com/office/officeart/2005/8/layout/pyramid1"/>
    <dgm:cxn modelId="{E30702A2-CF65-43EF-B15E-F88E21D18AAA}" srcId="{9DE99EAB-618E-46DC-99EB-B2954791098D}" destId="{F9EB765A-5B88-4025-8508-C45951C7F267}" srcOrd="1" destOrd="0" parTransId="{D99E0CFA-8AD8-4F4B-8FAD-11D9791CC889}" sibTransId="{3CD5054E-AD3D-4C7D-A1A3-EA6A36FF682B}"/>
    <dgm:cxn modelId="{C356F4B7-DB1A-4F21-9002-973CF3BAD8C4}" type="presOf" srcId="{515EC241-429D-448E-8246-86DF0E31C98D}" destId="{5390F076-63CB-4681-B9D9-5870C718B806}" srcOrd="1" destOrd="0" presId="urn:microsoft.com/office/officeart/2005/8/layout/pyramid1"/>
    <dgm:cxn modelId="{AE43EBBC-8761-4426-948D-91E125ACB234}" srcId="{9DE99EAB-618E-46DC-99EB-B2954791098D}" destId="{A008F72B-EECF-4745-9986-205CC054BC42}" srcOrd="6" destOrd="0" parTransId="{E40723FE-CF3B-45ED-8A94-AFD49CD5EC44}" sibTransId="{9BFF4517-9588-4E15-8DAF-A628B2EC7E3D}"/>
    <dgm:cxn modelId="{62DA15E6-AA70-4E1E-991D-419F40D3BB6B}" srcId="{9DE99EAB-618E-46DC-99EB-B2954791098D}" destId="{B01CF547-1668-41A9-8C1C-F1840320E5D7}" srcOrd="4" destOrd="0" parTransId="{06B097FA-A83F-498F-B5E0-CD13BC610408}" sibTransId="{E29DE6C5-AF22-4592-98DB-8285722A99D8}"/>
    <dgm:cxn modelId="{EEE82EF9-101F-4D2B-822E-62E631003CD2}" type="presOf" srcId="{F9EB765A-5B88-4025-8508-C45951C7F267}" destId="{6C288DB8-DA1F-4ECA-A380-2DB1601620DE}" srcOrd="0" destOrd="0" presId="urn:microsoft.com/office/officeart/2005/8/layout/pyramid1"/>
    <dgm:cxn modelId="{C03859B6-4CA2-40D9-9648-981C5EF09407}" type="presParOf" srcId="{84AD09F4-3BC2-47FF-A728-2C1636CEFEA6}" destId="{A1AB98CF-F44A-4D90-B47A-C514A2C2E448}" srcOrd="0" destOrd="0" presId="urn:microsoft.com/office/officeart/2005/8/layout/pyramid1"/>
    <dgm:cxn modelId="{15734290-A926-4BA0-AC58-3F576FBC8C13}" type="presParOf" srcId="{A1AB98CF-F44A-4D90-B47A-C514A2C2E448}" destId="{CF034097-9D85-4162-9ADB-11762C941590}" srcOrd="0" destOrd="0" presId="urn:microsoft.com/office/officeart/2005/8/layout/pyramid1"/>
    <dgm:cxn modelId="{7098DF2C-AADA-444A-978D-AE3C1F8D8C08}" type="presParOf" srcId="{A1AB98CF-F44A-4D90-B47A-C514A2C2E448}" destId="{5390F076-63CB-4681-B9D9-5870C718B806}" srcOrd="1" destOrd="0" presId="urn:microsoft.com/office/officeart/2005/8/layout/pyramid1"/>
    <dgm:cxn modelId="{8DEEF4B3-A237-4758-B01D-59B42818F192}" type="presParOf" srcId="{84AD09F4-3BC2-47FF-A728-2C1636CEFEA6}" destId="{F2A2979B-AB37-442F-9ABA-74214E61ACB2}" srcOrd="1" destOrd="0" presId="urn:microsoft.com/office/officeart/2005/8/layout/pyramid1"/>
    <dgm:cxn modelId="{0C2ECFBC-6ACC-4A67-AF05-632CE02CEA33}" type="presParOf" srcId="{F2A2979B-AB37-442F-9ABA-74214E61ACB2}" destId="{6C288DB8-DA1F-4ECA-A380-2DB1601620DE}" srcOrd="0" destOrd="0" presId="urn:microsoft.com/office/officeart/2005/8/layout/pyramid1"/>
    <dgm:cxn modelId="{FE1AA70A-B14C-4333-8AAA-91C784A94315}" type="presParOf" srcId="{F2A2979B-AB37-442F-9ABA-74214E61ACB2}" destId="{4ECC8AEA-A585-4AE6-A1CA-4D4C1E5E9278}" srcOrd="1" destOrd="0" presId="urn:microsoft.com/office/officeart/2005/8/layout/pyramid1"/>
    <dgm:cxn modelId="{1DC733A2-67DB-457E-9945-8E1732EE6CE4}" type="presParOf" srcId="{84AD09F4-3BC2-47FF-A728-2C1636CEFEA6}" destId="{10BA60DE-3864-42F0-969F-989C509ABC6C}" srcOrd="2" destOrd="0" presId="urn:microsoft.com/office/officeart/2005/8/layout/pyramid1"/>
    <dgm:cxn modelId="{7EE450A6-5C99-4407-BC45-E6EC817F16F8}" type="presParOf" srcId="{10BA60DE-3864-42F0-969F-989C509ABC6C}" destId="{0BDC7049-8858-479D-9695-693540B31377}" srcOrd="0" destOrd="0" presId="urn:microsoft.com/office/officeart/2005/8/layout/pyramid1"/>
    <dgm:cxn modelId="{4B1CFE07-0CF1-425B-9992-B4CEF1146865}" type="presParOf" srcId="{10BA60DE-3864-42F0-969F-989C509ABC6C}" destId="{34F75E20-67FD-4655-9BB2-9DD47E2B50D1}" srcOrd="1" destOrd="0" presId="urn:microsoft.com/office/officeart/2005/8/layout/pyramid1"/>
    <dgm:cxn modelId="{362604B6-95E5-4587-965E-142D2F5B1FD8}" type="presParOf" srcId="{84AD09F4-3BC2-47FF-A728-2C1636CEFEA6}" destId="{0C2DDA4E-FEF4-4B92-8FEF-7DC5FC0B4777}" srcOrd="3" destOrd="0" presId="urn:microsoft.com/office/officeart/2005/8/layout/pyramid1"/>
    <dgm:cxn modelId="{C451E1B2-F300-48A4-9D39-8100C419A258}" type="presParOf" srcId="{0C2DDA4E-FEF4-4B92-8FEF-7DC5FC0B4777}" destId="{2C38829B-DBB5-4109-BA12-BF169D68B746}" srcOrd="0" destOrd="0" presId="urn:microsoft.com/office/officeart/2005/8/layout/pyramid1"/>
    <dgm:cxn modelId="{DCA9554E-519D-4851-8DE4-CB52D78E18C4}" type="presParOf" srcId="{0C2DDA4E-FEF4-4B92-8FEF-7DC5FC0B4777}" destId="{A51C43C6-3F42-4366-83A1-F898CA8EA467}" srcOrd="1" destOrd="0" presId="urn:microsoft.com/office/officeart/2005/8/layout/pyramid1"/>
    <dgm:cxn modelId="{8BB942CF-D4D2-4C2F-8B5D-C8207E173E61}" type="presParOf" srcId="{84AD09F4-3BC2-47FF-A728-2C1636CEFEA6}" destId="{62B85F22-67BB-440B-AA73-713CC83F9E75}" srcOrd="4" destOrd="0" presId="urn:microsoft.com/office/officeart/2005/8/layout/pyramid1"/>
    <dgm:cxn modelId="{DC3C6D07-641C-41BA-A284-26A3BFA13CE2}" type="presParOf" srcId="{62B85F22-67BB-440B-AA73-713CC83F9E75}" destId="{7CB52C73-A8E6-487C-B9BB-70CBEA65B208}" srcOrd="0" destOrd="0" presId="urn:microsoft.com/office/officeart/2005/8/layout/pyramid1"/>
    <dgm:cxn modelId="{85FE841A-21F4-4332-924F-7E98F224D727}" type="presParOf" srcId="{62B85F22-67BB-440B-AA73-713CC83F9E75}" destId="{9C4B9D24-8D0D-4C97-82ED-3861F6B2391A}" srcOrd="1" destOrd="0" presId="urn:microsoft.com/office/officeart/2005/8/layout/pyramid1"/>
    <dgm:cxn modelId="{3C967F7D-E101-4BDF-BEA6-BE544E5BA04F}" type="presParOf" srcId="{84AD09F4-3BC2-47FF-A728-2C1636CEFEA6}" destId="{972ADFD9-38EF-48EC-9559-AC3027F27662}" srcOrd="5" destOrd="0" presId="urn:microsoft.com/office/officeart/2005/8/layout/pyramid1"/>
    <dgm:cxn modelId="{E7CDCCB2-C3EA-49A1-B5AB-E1F8C6231654}" type="presParOf" srcId="{972ADFD9-38EF-48EC-9559-AC3027F27662}" destId="{58C5B31F-DED6-4E2F-9081-7D63CD92C50E}" srcOrd="0" destOrd="0" presId="urn:microsoft.com/office/officeart/2005/8/layout/pyramid1"/>
    <dgm:cxn modelId="{73250E0B-9875-4830-A990-D0F3223BE28A}" type="presParOf" srcId="{972ADFD9-38EF-48EC-9559-AC3027F27662}" destId="{E11C1F1E-7AFF-4538-961D-6BD08B0E400D}" srcOrd="1" destOrd="0" presId="urn:microsoft.com/office/officeart/2005/8/layout/pyramid1"/>
    <dgm:cxn modelId="{84B4E406-FA83-4B04-B6C3-8446A69330BA}" type="presParOf" srcId="{84AD09F4-3BC2-47FF-A728-2C1636CEFEA6}" destId="{5A8AC336-94A3-4EBD-8880-FA966584E608}" srcOrd="6" destOrd="0" presId="urn:microsoft.com/office/officeart/2005/8/layout/pyramid1"/>
    <dgm:cxn modelId="{6A4C7772-149C-4979-AF86-D4D3B0D688F7}" type="presParOf" srcId="{5A8AC336-94A3-4EBD-8880-FA966584E608}" destId="{7898E651-D4A9-49F8-8F9B-631E01C3825B}" srcOrd="0" destOrd="0" presId="urn:microsoft.com/office/officeart/2005/8/layout/pyramid1"/>
    <dgm:cxn modelId="{D2387746-8AF2-45B9-98EC-E4BED8EEC92D}" type="presParOf" srcId="{5A8AC336-94A3-4EBD-8880-FA966584E608}" destId="{3E3F3FF3-171A-4011-A11D-D6E2AA335C35}"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34097-9D85-4162-9ADB-11762C941590}">
      <dsp:nvSpPr>
        <dsp:cNvPr id="0" name=""/>
        <dsp:cNvSpPr/>
      </dsp:nvSpPr>
      <dsp:spPr>
        <a:xfrm>
          <a:off x="778680" y="0"/>
          <a:ext cx="259560" cy="216835"/>
        </a:xfrm>
        <a:prstGeom prst="trapezoid">
          <a:avLst>
            <a:gd name="adj" fmla="val 59852"/>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78680" y="0"/>
        <a:ext cx="259560" cy="216835"/>
      </dsp:txXfrm>
    </dsp:sp>
    <dsp:sp modelId="{6C288DB8-DA1F-4ECA-A380-2DB1601620DE}">
      <dsp:nvSpPr>
        <dsp:cNvPr id="0" name=""/>
        <dsp:cNvSpPr/>
      </dsp:nvSpPr>
      <dsp:spPr>
        <a:xfrm>
          <a:off x="648900" y="216835"/>
          <a:ext cx="51912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39746" y="216835"/>
        <a:ext cx="337428" cy="216835"/>
      </dsp:txXfrm>
    </dsp:sp>
    <dsp:sp modelId="{0BDC7049-8858-479D-9695-693540B31377}">
      <dsp:nvSpPr>
        <dsp:cNvPr id="0" name=""/>
        <dsp:cNvSpPr/>
      </dsp:nvSpPr>
      <dsp:spPr>
        <a:xfrm>
          <a:off x="519120" y="433671"/>
          <a:ext cx="77868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655389" y="433671"/>
        <a:ext cx="506142" cy="216835"/>
      </dsp:txXfrm>
    </dsp:sp>
    <dsp:sp modelId="{2C38829B-DBB5-4109-BA12-BF169D68B746}">
      <dsp:nvSpPr>
        <dsp:cNvPr id="0" name=""/>
        <dsp:cNvSpPr/>
      </dsp:nvSpPr>
      <dsp:spPr>
        <a:xfrm>
          <a:off x="389340" y="650507"/>
          <a:ext cx="103824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571032" y="650507"/>
        <a:ext cx="674856" cy="216835"/>
      </dsp:txXfrm>
    </dsp:sp>
    <dsp:sp modelId="{7CB52C73-A8E6-487C-B9BB-70CBEA65B208}">
      <dsp:nvSpPr>
        <dsp:cNvPr id="0" name=""/>
        <dsp:cNvSpPr/>
      </dsp:nvSpPr>
      <dsp:spPr>
        <a:xfrm>
          <a:off x="259560" y="867342"/>
          <a:ext cx="129780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486675" y="867342"/>
        <a:ext cx="843570" cy="216835"/>
      </dsp:txXfrm>
    </dsp:sp>
    <dsp:sp modelId="{58C5B31F-DED6-4E2F-9081-7D63CD92C50E}">
      <dsp:nvSpPr>
        <dsp:cNvPr id="0" name=""/>
        <dsp:cNvSpPr/>
      </dsp:nvSpPr>
      <dsp:spPr>
        <a:xfrm>
          <a:off x="129780" y="1084178"/>
          <a:ext cx="155736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402318" y="1084178"/>
        <a:ext cx="1012285" cy="216835"/>
      </dsp:txXfrm>
    </dsp:sp>
    <dsp:sp modelId="{7898E651-D4A9-49F8-8F9B-631E01C3825B}">
      <dsp:nvSpPr>
        <dsp:cNvPr id="0" name=""/>
        <dsp:cNvSpPr/>
      </dsp:nvSpPr>
      <dsp:spPr>
        <a:xfrm>
          <a:off x="0" y="1301014"/>
          <a:ext cx="1816922"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317961" y="1301014"/>
        <a:ext cx="1180999" cy="216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34097-9D85-4162-9ADB-11762C941590}">
      <dsp:nvSpPr>
        <dsp:cNvPr id="0" name=""/>
        <dsp:cNvSpPr/>
      </dsp:nvSpPr>
      <dsp:spPr>
        <a:xfrm>
          <a:off x="778680" y="0"/>
          <a:ext cx="25956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78680" y="0"/>
        <a:ext cx="259560" cy="216835"/>
      </dsp:txXfrm>
    </dsp:sp>
    <dsp:sp modelId="{6C288DB8-DA1F-4ECA-A380-2DB1601620DE}">
      <dsp:nvSpPr>
        <dsp:cNvPr id="0" name=""/>
        <dsp:cNvSpPr/>
      </dsp:nvSpPr>
      <dsp:spPr>
        <a:xfrm>
          <a:off x="648900" y="216835"/>
          <a:ext cx="519120" cy="216835"/>
        </a:xfrm>
        <a:prstGeom prst="trapezoid">
          <a:avLst>
            <a:gd name="adj" fmla="val 59852"/>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39746" y="216835"/>
        <a:ext cx="337428" cy="216835"/>
      </dsp:txXfrm>
    </dsp:sp>
    <dsp:sp modelId="{0BDC7049-8858-479D-9695-693540B31377}">
      <dsp:nvSpPr>
        <dsp:cNvPr id="0" name=""/>
        <dsp:cNvSpPr/>
      </dsp:nvSpPr>
      <dsp:spPr>
        <a:xfrm>
          <a:off x="519120" y="433671"/>
          <a:ext cx="77868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655389" y="433671"/>
        <a:ext cx="506142" cy="216835"/>
      </dsp:txXfrm>
    </dsp:sp>
    <dsp:sp modelId="{2C38829B-DBB5-4109-BA12-BF169D68B746}">
      <dsp:nvSpPr>
        <dsp:cNvPr id="0" name=""/>
        <dsp:cNvSpPr/>
      </dsp:nvSpPr>
      <dsp:spPr>
        <a:xfrm>
          <a:off x="389340" y="650507"/>
          <a:ext cx="103824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571032" y="650507"/>
        <a:ext cx="674856" cy="216835"/>
      </dsp:txXfrm>
    </dsp:sp>
    <dsp:sp modelId="{7CB52C73-A8E6-487C-B9BB-70CBEA65B208}">
      <dsp:nvSpPr>
        <dsp:cNvPr id="0" name=""/>
        <dsp:cNvSpPr/>
      </dsp:nvSpPr>
      <dsp:spPr>
        <a:xfrm>
          <a:off x="259560" y="867342"/>
          <a:ext cx="129780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486675" y="867342"/>
        <a:ext cx="843570" cy="216835"/>
      </dsp:txXfrm>
    </dsp:sp>
    <dsp:sp modelId="{58C5B31F-DED6-4E2F-9081-7D63CD92C50E}">
      <dsp:nvSpPr>
        <dsp:cNvPr id="0" name=""/>
        <dsp:cNvSpPr/>
      </dsp:nvSpPr>
      <dsp:spPr>
        <a:xfrm>
          <a:off x="129780" y="1084178"/>
          <a:ext cx="155736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402318" y="1084178"/>
        <a:ext cx="1012285" cy="216835"/>
      </dsp:txXfrm>
    </dsp:sp>
    <dsp:sp modelId="{7898E651-D4A9-49F8-8F9B-631E01C3825B}">
      <dsp:nvSpPr>
        <dsp:cNvPr id="0" name=""/>
        <dsp:cNvSpPr/>
      </dsp:nvSpPr>
      <dsp:spPr>
        <a:xfrm>
          <a:off x="0" y="1301014"/>
          <a:ext cx="1816922"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317961" y="1301014"/>
        <a:ext cx="1180999" cy="2168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34097-9D85-4162-9ADB-11762C941590}">
      <dsp:nvSpPr>
        <dsp:cNvPr id="0" name=""/>
        <dsp:cNvSpPr/>
      </dsp:nvSpPr>
      <dsp:spPr>
        <a:xfrm>
          <a:off x="778680" y="0"/>
          <a:ext cx="25956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78680" y="0"/>
        <a:ext cx="259560" cy="216835"/>
      </dsp:txXfrm>
    </dsp:sp>
    <dsp:sp modelId="{6C288DB8-DA1F-4ECA-A380-2DB1601620DE}">
      <dsp:nvSpPr>
        <dsp:cNvPr id="0" name=""/>
        <dsp:cNvSpPr/>
      </dsp:nvSpPr>
      <dsp:spPr>
        <a:xfrm>
          <a:off x="648900" y="216835"/>
          <a:ext cx="51912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39746" y="216835"/>
        <a:ext cx="337428" cy="216835"/>
      </dsp:txXfrm>
    </dsp:sp>
    <dsp:sp modelId="{0BDC7049-8858-479D-9695-693540B31377}">
      <dsp:nvSpPr>
        <dsp:cNvPr id="0" name=""/>
        <dsp:cNvSpPr/>
      </dsp:nvSpPr>
      <dsp:spPr>
        <a:xfrm>
          <a:off x="519120" y="433671"/>
          <a:ext cx="778680" cy="216835"/>
        </a:xfrm>
        <a:prstGeom prst="trapezoid">
          <a:avLst>
            <a:gd name="adj" fmla="val 59852"/>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655389" y="433671"/>
        <a:ext cx="506142" cy="216835"/>
      </dsp:txXfrm>
    </dsp:sp>
    <dsp:sp modelId="{2C38829B-DBB5-4109-BA12-BF169D68B746}">
      <dsp:nvSpPr>
        <dsp:cNvPr id="0" name=""/>
        <dsp:cNvSpPr/>
      </dsp:nvSpPr>
      <dsp:spPr>
        <a:xfrm>
          <a:off x="389340" y="650507"/>
          <a:ext cx="103824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571032" y="650507"/>
        <a:ext cx="674856" cy="216835"/>
      </dsp:txXfrm>
    </dsp:sp>
    <dsp:sp modelId="{7CB52C73-A8E6-487C-B9BB-70CBEA65B208}">
      <dsp:nvSpPr>
        <dsp:cNvPr id="0" name=""/>
        <dsp:cNvSpPr/>
      </dsp:nvSpPr>
      <dsp:spPr>
        <a:xfrm>
          <a:off x="259560" y="867342"/>
          <a:ext cx="129780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486675" y="867342"/>
        <a:ext cx="843570" cy="216835"/>
      </dsp:txXfrm>
    </dsp:sp>
    <dsp:sp modelId="{58C5B31F-DED6-4E2F-9081-7D63CD92C50E}">
      <dsp:nvSpPr>
        <dsp:cNvPr id="0" name=""/>
        <dsp:cNvSpPr/>
      </dsp:nvSpPr>
      <dsp:spPr>
        <a:xfrm>
          <a:off x="129780" y="1084178"/>
          <a:ext cx="155736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402318" y="1084178"/>
        <a:ext cx="1012285" cy="216835"/>
      </dsp:txXfrm>
    </dsp:sp>
    <dsp:sp modelId="{7898E651-D4A9-49F8-8F9B-631E01C3825B}">
      <dsp:nvSpPr>
        <dsp:cNvPr id="0" name=""/>
        <dsp:cNvSpPr/>
      </dsp:nvSpPr>
      <dsp:spPr>
        <a:xfrm>
          <a:off x="0" y="1301014"/>
          <a:ext cx="1816922"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317961" y="1301014"/>
        <a:ext cx="1180999" cy="216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34097-9D85-4162-9ADB-11762C941590}">
      <dsp:nvSpPr>
        <dsp:cNvPr id="0" name=""/>
        <dsp:cNvSpPr/>
      </dsp:nvSpPr>
      <dsp:spPr>
        <a:xfrm>
          <a:off x="778680" y="0"/>
          <a:ext cx="25956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78680" y="0"/>
        <a:ext cx="259560" cy="216835"/>
      </dsp:txXfrm>
    </dsp:sp>
    <dsp:sp modelId="{6C288DB8-DA1F-4ECA-A380-2DB1601620DE}">
      <dsp:nvSpPr>
        <dsp:cNvPr id="0" name=""/>
        <dsp:cNvSpPr/>
      </dsp:nvSpPr>
      <dsp:spPr>
        <a:xfrm>
          <a:off x="648900" y="216835"/>
          <a:ext cx="51912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39746" y="216835"/>
        <a:ext cx="337428" cy="216835"/>
      </dsp:txXfrm>
    </dsp:sp>
    <dsp:sp modelId="{0BDC7049-8858-479D-9695-693540B31377}">
      <dsp:nvSpPr>
        <dsp:cNvPr id="0" name=""/>
        <dsp:cNvSpPr/>
      </dsp:nvSpPr>
      <dsp:spPr>
        <a:xfrm>
          <a:off x="519120" y="433671"/>
          <a:ext cx="77868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655389" y="433671"/>
        <a:ext cx="506142" cy="216835"/>
      </dsp:txXfrm>
    </dsp:sp>
    <dsp:sp modelId="{2C38829B-DBB5-4109-BA12-BF169D68B746}">
      <dsp:nvSpPr>
        <dsp:cNvPr id="0" name=""/>
        <dsp:cNvSpPr/>
      </dsp:nvSpPr>
      <dsp:spPr>
        <a:xfrm>
          <a:off x="389340" y="650507"/>
          <a:ext cx="1038241" cy="216835"/>
        </a:xfrm>
        <a:prstGeom prst="trapezoid">
          <a:avLst>
            <a:gd name="adj" fmla="val 59852"/>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571032" y="650507"/>
        <a:ext cx="674856" cy="216835"/>
      </dsp:txXfrm>
    </dsp:sp>
    <dsp:sp modelId="{7CB52C73-A8E6-487C-B9BB-70CBEA65B208}">
      <dsp:nvSpPr>
        <dsp:cNvPr id="0" name=""/>
        <dsp:cNvSpPr/>
      </dsp:nvSpPr>
      <dsp:spPr>
        <a:xfrm>
          <a:off x="259560" y="867342"/>
          <a:ext cx="129780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486675" y="867342"/>
        <a:ext cx="843570" cy="216835"/>
      </dsp:txXfrm>
    </dsp:sp>
    <dsp:sp modelId="{58C5B31F-DED6-4E2F-9081-7D63CD92C50E}">
      <dsp:nvSpPr>
        <dsp:cNvPr id="0" name=""/>
        <dsp:cNvSpPr/>
      </dsp:nvSpPr>
      <dsp:spPr>
        <a:xfrm>
          <a:off x="129780" y="1084178"/>
          <a:ext cx="155736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402318" y="1084178"/>
        <a:ext cx="1012285" cy="216835"/>
      </dsp:txXfrm>
    </dsp:sp>
    <dsp:sp modelId="{7898E651-D4A9-49F8-8F9B-631E01C3825B}">
      <dsp:nvSpPr>
        <dsp:cNvPr id="0" name=""/>
        <dsp:cNvSpPr/>
      </dsp:nvSpPr>
      <dsp:spPr>
        <a:xfrm>
          <a:off x="0" y="1301014"/>
          <a:ext cx="1816922"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317961" y="1301014"/>
        <a:ext cx="1180999" cy="2168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34097-9D85-4162-9ADB-11762C941590}">
      <dsp:nvSpPr>
        <dsp:cNvPr id="0" name=""/>
        <dsp:cNvSpPr/>
      </dsp:nvSpPr>
      <dsp:spPr>
        <a:xfrm>
          <a:off x="778680" y="0"/>
          <a:ext cx="25956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78680" y="0"/>
        <a:ext cx="259560" cy="216835"/>
      </dsp:txXfrm>
    </dsp:sp>
    <dsp:sp modelId="{6C288DB8-DA1F-4ECA-A380-2DB1601620DE}">
      <dsp:nvSpPr>
        <dsp:cNvPr id="0" name=""/>
        <dsp:cNvSpPr/>
      </dsp:nvSpPr>
      <dsp:spPr>
        <a:xfrm>
          <a:off x="648900" y="216835"/>
          <a:ext cx="51912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39746" y="216835"/>
        <a:ext cx="337428" cy="216835"/>
      </dsp:txXfrm>
    </dsp:sp>
    <dsp:sp modelId="{0BDC7049-8858-479D-9695-693540B31377}">
      <dsp:nvSpPr>
        <dsp:cNvPr id="0" name=""/>
        <dsp:cNvSpPr/>
      </dsp:nvSpPr>
      <dsp:spPr>
        <a:xfrm>
          <a:off x="519120" y="433671"/>
          <a:ext cx="77868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655389" y="433671"/>
        <a:ext cx="506142" cy="216835"/>
      </dsp:txXfrm>
    </dsp:sp>
    <dsp:sp modelId="{2C38829B-DBB5-4109-BA12-BF169D68B746}">
      <dsp:nvSpPr>
        <dsp:cNvPr id="0" name=""/>
        <dsp:cNvSpPr/>
      </dsp:nvSpPr>
      <dsp:spPr>
        <a:xfrm>
          <a:off x="389340" y="650507"/>
          <a:ext cx="103824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571032" y="650507"/>
        <a:ext cx="674856" cy="216835"/>
      </dsp:txXfrm>
    </dsp:sp>
    <dsp:sp modelId="{7CB52C73-A8E6-487C-B9BB-70CBEA65B208}">
      <dsp:nvSpPr>
        <dsp:cNvPr id="0" name=""/>
        <dsp:cNvSpPr/>
      </dsp:nvSpPr>
      <dsp:spPr>
        <a:xfrm>
          <a:off x="259560" y="867342"/>
          <a:ext cx="1297801" cy="216835"/>
        </a:xfrm>
        <a:prstGeom prst="trapezoid">
          <a:avLst>
            <a:gd name="adj" fmla="val 59852"/>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486675" y="867342"/>
        <a:ext cx="843570" cy="216835"/>
      </dsp:txXfrm>
    </dsp:sp>
    <dsp:sp modelId="{58C5B31F-DED6-4E2F-9081-7D63CD92C50E}">
      <dsp:nvSpPr>
        <dsp:cNvPr id="0" name=""/>
        <dsp:cNvSpPr/>
      </dsp:nvSpPr>
      <dsp:spPr>
        <a:xfrm>
          <a:off x="129780" y="1084178"/>
          <a:ext cx="155736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402318" y="1084178"/>
        <a:ext cx="1012285" cy="216835"/>
      </dsp:txXfrm>
    </dsp:sp>
    <dsp:sp modelId="{7898E651-D4A9-49F8-8F9B-631E01C3825B}">
      <dsp:nvSpPr>
        <dsp:cNvPr id="0" name=""/>
        <dsp:cNvSpPr/>
      </dsp:nvSpPr>
      <dsp:spPr>
        <a:xfrm>
          <a:off x="0" y="1301014"/>
          <a:ext cx="1816922"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317961" y="1301014"/>
        <a:ext cx="1180999" cy="2168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34097-9D85-4162-9ADB-11762C941590}">
      <dsp:nvSpPr>
        <dsp:cNvPr id="0" name=""/>
        <dsp:cNvSpPr/>
      </dsp:nvSpPr>
      <dsp:spPr>
        <a:xfrm>
          <a:off x="778680" y="0"/>
          <a:ext cx="25956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78680" y="0"/>
        <a:ext cx="259560" cy="216835"/>
      </dsp:txXfrm>
    </dsp:sp>
    <dsp:sp modelId="{6C288DB8-DA1F-4ECA-A380-2DB1601620DE}">
      <dsp:nvSpPr>
        <dsp:cNvPr id="0" name=""/>
        <dsp:cNvSpPr/>
      </dsp:nvSpPr>
      <dsp:spPr>
        <a:xfrm>
          <a:off x="648900" y="216835"/>
          <a:ext cx="51912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39746" y="216835"/>
        <a:ext cx="337428" cy="216835"/>
      </dsp:txXfrm>
    </dsp:sp>
    <dsp:sp modelId="{0BDC7049-8858-479D-9695-693540B31377}">
      <dsp:nvSpPr>
        <dsp:cNvPr id="0" name=""/>
        <dsp:cNvSpPr/>
      </dsp:nvSpPr>
      <dsp:spPr>
        <a:xfrm>
          <a:off x="519120" y="433671"/>
          <a:ext cx="77868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655389" y="433671"/>
        <a:ext cx="506142" cy="216835"/>
      </dsp:txXfrm>
    </dsp:sp>
    <dsp:sp modelId="{2C38829B-DBB5-4109-BA12-BF169D68B746}">
      <dsp:nvSpPr>
        <dsp:cNvPr id="0" name=""/>
        <dsp:cNvSpPr/>
      </dsp:nvSpPr>
      <dsp:spPr>
        <a:xfrm>
          <a:off x="389340" y="650507"/>
          <a:ext cx="103824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571032" y="650507"/>
        <a:ext cx="674856" cy="216835"/>
      </dsp:txXfrm>
    </dsp:sp>
    <dsp:sp modelId="{7CB52C73-A8E6-487C-B9BB-70CBEA65B208}">
      <dsp:nvSpPr>
        <dsp:cNvPr id="0" name=""/>
        <dsp:cNvSpPr/>
      </dsp:nvSpPr>
      <dsp:spPr>
        <a:xfrm>
          <a:off x="259560" y="867342"/>
          <a:ext cx="129780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486675" y="867342"/>
        <a:ext cx="843570" cy="216835"/>
      </dsp:txXfrm>
    </dsp:sp>
    <dsp:sp modelId="{58C5B31F-DED6-4E2F-9081-7D63CD92C50E}">
      <dsp:nvSpPr>
        <dsp:cNvPr id="0" name=""/>
        <dsp:cNvSpPr/>
      </dsp:nvSpPr>
      <dsp:spPr>
        <a:xfrm>
          <a:off x="129780" y="1084178"/>
          <a:ext cx="1557361" cy="216835"/>
        </a:xfrm>
        <a:prstGeom prst="trapezoid">
          <a:avLst>
            <a:gd name="adj" fmla="val 59852"/>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402318" y="1084178"/>
        <a:ext cx="1012285" cy="216835"/>
      </dsp:txXfrm>
    </dsp:sp>
    <dsp:sp modelId="{7898E651-D4A9-49F8-8F9B-631E01C3825B}">
      <dsp:nvSpPr>
        <dsp:cNvPr id="0" name=""/>
        <dsp:cNvSpPr/>
      </dsp:nvSpPr>
      <dsp:spPr>
        <a:xfrm>
          <a:off x="0" y="1301014"/>
          <a:ext cx="1816922"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317961" y="1301014"/>
        <a:ext cx="1180999" cy="2168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34097-9D85-4162-9ADB-11762C941590}">
      <dsp:nvSpPr>
        <dsp:cNvPr id="0" name=""/>
        <dsp:cNvSpPr/>
      </dsp:nvSpPr>
      <dsp:spPr>
        <a:xfrm>
          <a:off x="778680" y="0"/>
          <a:ext cx="25956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78680" y="0"/>
        <a:ext cx="259560" cy="216835"/>
      </dsp:txXfrm>
    </dsp:sp>
    <dsp:sp modelId="{6C288DB8-DA1F-4ECA-A380-2DB1601620DE}">
      <dsp:nvSpPr>
        <dsp:cNvPr id="0" name=""/>
        <dsp:cNvSpPr/>
      </dsp:nvSpPr>
      <dsp:spPr>
        <a:xfrm>
          <a:off x="648900" y="216835"/>
          <a:ext cx="51912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739746" y="216835"/>
        <a:ext cx="337428" cy="216835"/>
      </dsp:txXfrm>
    </dsp:sp>
    <dsp:sp modelId="{0BDC7049-8858-479D-9695-693540B31377}">
      <dsp:nvSpPr>
        <dsp:cNvPr id="0" name=""/>
        <dsp:cNvSpPr/>
      </dsp:nvSpPr>
      <dsp:spPr>
        <a:xfrm>
          <a:off x="519120" y="433671"/>
          <a:ext cx="778680"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655389" y="433671"/>
        <a:ext cx="506142" cy="216835"/>
      </dsp:txXfrm>
    </dsp:sp>
    <dsp:sp modelId="{2C38829B-DBB5-4109-BA12-BF169D68B746}">
      <dsp:nvSpPr>
        <dsp:cNvPr id="0" name=""/>
        <dsp:cNvSpPr/>
      </dsp:nvSpPr>
      <dsp:spPr>
        <a:xfrm>
          <a:off x="389340" y="650507"/>
          <a:ext cx="103824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571032" y="650507"/>
        <a:ext cx="674856" cy="216835"/>
      </dsp:txXfrm>
    </dsp:sp>
    <dsp:sp modelId="{7CB52C73-A8E6-487C-B9BB-70CBEA65B208}">
      <dsp:nvSpPr>
        <dsp:cNvPr id="0" name=""/>
        <dsp:cNvSpPr/>
      </dsp:nvSpPr>
      <dsp:spPr>
        <a:xfrm>
          <a:off x="259560" y="867342"/>
          <a:ext cx="129780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486675" y="867342"/>
        <a:ext cx="843570" cy="216835"/>
      </dsp:txXfrm>
    </dsp:sp>
    <dsp:sp modelId="{58C5B31F-DED6-4E2F-9081-7D63CD92C50E}">
      <dsp:nvSpPr>
        <dsp:cNvPr id="0" name=""/>
        <dsp:cNvSpPr/>
      </dsp:nvSpPr>
      <dsp:spPr>
        <a:xfrm>
          <a:off x="129780" y="1084178"/>
          <a:ext cx="1557361" cy="216835"/>
        </a:xfrm>
        <a:prstGeom prst="trapezoid">
          <a:avLst>
            <a:gd name="adj" fmla="val 5985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402318" y="1084178"/>
        <a:ext cx="1012285" cy="216835"/>
      </dsp:txXfrm>
    </dsp:sp>
    <dsp:sp modelId="{7898E651-D4A9-49F8-8F9B-631E01C3825B}">
      <dsp:nvSpPr>
        <dsp:cNvPr id="0" name=""/>
        <dsp:cNvSpPr/>
      </dsp:nvSpPr>
      <dsp:spPr>
        <a:xfrm>
          <a:off x="0" y="1301014"/>
          <a:ext cx="1816922" cy="216835"/>
        </a:xfrm>
        <a:prstGeom prst="trapezoid">
          <a:avLst>
            <a:gd name="adj" fmla="val 59852"/>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317961" y="1301014"/>
        <a:ext cx="1180999" cy="21683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dirty="0"/>
              <a:t>Text zápatí (edituje se v menu Vložení / Záhlaví a zápatí)</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1C1AF9-7AFA-4E04-9CFF-2FF94FA0A6BC}" type="datetime1">
              <a:rPr lang="cs-CZ" smtClean="0"/>
              <a:t>17.04.2019</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4EE2E5-390F-4FEF-8359-C6E7CA5D3F0D}" type="slidenum">
              <a:rPr lang="cs-CZ" smtClean="0"/>
              <a:t>‹#›</a:t>
            </a:fld>
            <a:endParaRPr lang="cs-CZ" dirty="0"/>
          </a:p>
        </p:txBody>
      </p:sp>
    </p:spTree>
    <p:extLst>
      <p:ext uri="{BB962C8B-B14F-4D97-AF65-F5344CB8AC3E}">
        <p14:creationId xmlns:p14="http://schemas.microsoft.com/office/powerpoint/2010/main" val="331045323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dirty="0"/>
              <a:t>Text zápatí (edituje se v menu Vložení / Záhlaví a zápatí)</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F4F2B-F137-47BB-B83E-05478F07ACE1}" type="datetime1">
              <a:rPr lang="cs-CZ" smtClean="0"/>
              <a:t>17.04.2019</a:t>
            </a:fld>
            <a:endParaRPr lang="cs-CZ" dirty="0"/>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02CE04-932B-4561-95CF-06BE1B42BE9B}" type="slidenum">
              <a:rPr lang="cs-CZ" smtClean="0"/>
              <a:t>‹#›</a:t>
            </a:fld>
            <a:endParaRPr lang="cs-CZ" dirty="0"/>
          </a:p>
        </p:txBody>
      </p:sp>
    </p:spTree>
    <p:extLst>
      <p:ext uri="{BB962C8B-B14F-4D97-AF65-F5344CB8AC3E}">
        <p14:creationId xmlns:p14="http://schemas.microsoft.com/office/powerpoint/2010/main" val="227111262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E571B68E-7493-4C5E-941C-C28691FC6A1E}" type="slidenum">
              <a:rPr lang="cs-CZ" smtClean="0"/>
              <a:pPr>
                <a:defRPr/>
              </a:pPr>
              <a:t>1</a:t>
            </a:fld>
            <a:endParaRPr lang="cs-CZ" dirty="0"/>
          </a:p>
        </p:txBody>
      </p:sp>
      <p:sp>
        <p:nvSpPr>
          <p:cNvPr id="5" name="Zástupný symbol pro datum 4"/>
          <p:cNvSpPr>
            <a:spLocks noGrp="1"/>
          </p:cNvSpPr>
          <p:nvPr>
            <p:ph type="dt" idx="11"/>
          </p:nvPr>
        </p:nvSpPr>
        <p:spPr/>
        <p:txBody>
          <a:bodyPr/>
          <a:lstStyle/>
          <a:p>
            <a:fld id="{DF16CD61-E4D5-4983-BFEA-218C18755D02}" type="datetime1">
              <a:rPr lang="cs-CZ" smtClean="0"/>
              <a:t>17.04.2019</a:t>
            </a:fld>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záhlaví 6"/>
          <p:cNvSpPr>
            <a:spLocks noGrp="1"/>
          </p:cNvSpPr>
          <p:nvPr>
            <p:ph type="hdr" sz="quarter" idx="13"/>
          </p:nvPr>
        </p:nvSpPr>
        <p:spPr/>
        <p:txBody>
          <a:bodyPr/>
          <a:lstStyle/>
          <a:p>
            <a:r>
              <a:rPr lang="cs-CZ" dirty="0"/>
              <a:t>Text zápatí (edituje se v menu Vložení / Záhlaví a zápatí)</a:t>
            </a:r>
          </a:p>
        </p:txBody>
      </p:sp>
    </p:spTree>
    <p:extLst>
      <p:ext uri="{BB962C8B-B14F-4D97-AF65-F5344CB8AC3E}">
        <p14:creationId xmlns:p14="http://schemas.microsoft.com/office/powerpoint/2010/main" val="143416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1B68E-7493-4C5E-941C-C28691FC6A1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Zástupný symbol pro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427E0-61B4-4CA8-B96F-9E222CEDC0A5}" type="datetime1">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17.04.2019</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Zástupný symbol pro zápatí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Zástupný symbol pro záhlaví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a:ea typeface="+mn-ea"/>
                <a:cs typeface="+mn-cs"/>
              </a:rPr>
              <a:t>Text zápatí (edituje se v menu Vložení / Záhlaví a zápatí)</a:t>
            </a:r>
          </a:p>
        </p:txBody>
      </p:sp>
    </p:spTree>
    <p:extLst>
      <p:ext uri="{BB962C8B-B14F-4D97-AF65-F5344CB8AC3E}">
        <p14:creationId xmlns:p14="http://schemas.microsoft.com/office/powerpoint/2010/main" val="3785891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na střed">
    <p:spTree>
      <p:nvGrpSpPr>
        <p:cNvPr id="1" name=""/>
        <p:cNvGrpSpPr/>
        <p:nvPr/>
      </p:nvGrpSpPr>
      <p:grpSpPr>
        <a:xfrm>
          <a:off x="0" y="0"/>
          <a:ext cx="0" cy="0"/>
          <a:chOff x="0" y="0"/>
          <a:chExt cx="0" cy="0"/>
        </a:xfrm>
      </p:grpSpPr>
      <p:sp>
        <p:nvSpPr>
          <p:cNvPr id="7" name="Nadpis 1"/>
          <p:cNvSpPr>
            <a:spLocks noGrp="1"/>
          </p:cNvSpPr>
          <p:nvPr>
            <p:ph type="ctrTitle"/>
          </p:nvPr>
        </p:nvSpPr>
        <p:spPr>
          <a:xfrm>
            <a:off x="815340" y="421657"/>
            <a:ext cx="10561320" cy="5400691"/>
          </a:xfrm>
          <a:prstGeom prst="rect">
            <a:avLst/>
          </a:prstGeom>
        </p:spPr>
        <p:txBody>
          <a:bodyPr wrap="square" lIns="90000" tIns="46800" rIns="90000" bIns="46800" anchor="ctr" anchorCtr="0">
            <a:normAutofit/>
          </a:bodyPr>
          <a:lstStyle>
            <a:lvl1pPr algn="ctr">
              <a:defRPr sz="5000">
                <a:solidFill>
                  <a:srgbClr val="009FE3"/>
                </a:solidFill>
              </a:defRPr>
            </a:lvl1pPr>
          </a:lstStyle>
          <a:p>
            <a:r>
              <a:rPr lang="cs-CZ"/>
              <a:t>Kliknutím lze upravit styl.</a:t>
            </a:r>
            <a:endParaRPr lang="cs-CZ" dirty="0"/>
          </a:p>
        </p:txBody>
      </p:sp>
      <p:sp>
        <p:nvSpPr>
          <p:cNvPr id="8"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pPr/>
              <a:t>‹#›</a:t>
            </a:fld>
            <a:endParaRPr lang="cs-CZ" dirty="0"/>
          </a:p>
        </p:txBody>
      </p:sp>
      <p:sp>
        <p:nvSpPr>
          <p:cNvPr id="4"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5"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Tree>
    <p:extLst>
      <p:ext uri="{BB962C8B-B14F-4D97-AF65-F5344CB8AC3E}">
        <p14:creationId xmlns:p14="http://schemas.microsoft.com/office/powerpoint/2010/main" val="15726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7" name="Nadpis 1"/>
          <p:cNvSpPr>
            <a:spLocks noGrp="1"/>
          </p:cNvSpPr>
          <p:nvPr>
            <p:ph type="ctrTitle"/>
          </p:nvPr>
        </p:nvSpPr>
        <p:spPr>
          <a:xfrm>
            <a:off x="815340" y="368610"/>
            <a:ext cx="10561320" cy="1181585"/>
          </a:xfrm>
          <a:prstGeom prst="rect">
            <a:avLst/>
          </a:prstGeom>
        </p:spPr>
        <p:txBody>
          <a:bodyPr wrap="square" lIns="90000" tIns="46800" rIns="90000" bIns="46800">
            <a:normAutofit/>
          </a:bodyPr>
          <a:lstStyle>
            <a:lvl1pPr algn="l">
              <a:defRPr sz="4000">
                <a:solidFill>
                  <a:srgbClr val="009FE3"/>
                </a:solidFill>
              </a:defRPr>
            </a:lvl1pPr>
          </a:lstStyle>
          <a:p>
            <a:r>
              <a:rPr lang="cs-CZ" dirty="0"/>
              <a:t>Klepnutím lze upravit styl předlohy nadpisů.</a:t>
            </a:r>
          </a:p>
        </p:txBody>
      </p:sp>
      <p:sp>
        <p:nvSpPr>
          <p:cNvPr id="8"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pPr/>
              <a:t>‹#›</a:t>
            </a:fld>
            <a:endParaRPr lang="cs-CZ" dirty="0"/>
          </a:p>
        </p:txBody>
      </p:sp>
      <p:sp>
        <p:nvSpPr>
          <p:cNvPr id="9" name="Zástupný symbol pro obsah 2"/>
          <p:cNvSpPr>
            <a:spLocks noGrp="1"/>
          </p:cNvSpPr>
          <p:nvPr>
            <p:ph idx="1"/>
          </p:nvPr>
        </p:nvSpPr>
        <p:spPr>
          <a:xfrm>
            <a:off x="815326" y="1548384"/>
            <a:ext cx="10561349" cy="4803648"/>
          </a:xfrm>
          <a:prstGeom prst="rect">
            <a:avLst/>
          </a:prstGeom>
        </p:spPr>
        <p:txBody>
          <a:bodyPr>
            <a:normAutofit/>
          </a:bodyPr>
          <a:lstStyle>
            <a:lvl1pPr marL="341313" indent="-342900">
              <a:buClrTx/>
              <a:buFont typeface="Wingdings" pitchFamily="2" charset="2"/>
              <a:buChar char="§"/>
              <a:defRPr/>
            </a:lvl1pPr>
            <a:lvl2pPr marL="741363" indent="-285750">
              <a:buClr>
                <a:schemeClr val="accent6"/>
              </a:buClr>
              <a:buFont typeface="Wingdings" pitchFamily="2" charset="2"/>
              <a:buChar char="§"/>
              <a:defRPr/>
            </a:lvl2pPr>
            <a:lvl3pPr marL="1141413" indent="-228600">
              <a:buClrTx/>
              <a:buFont typeface="Wingdings" pitchFamily="2" charset="2"/>
              <a:buChar char="§"/>
              <a:defRPr/>
            </a:lvl3pPr>
            <a:lvl4pPr marL="1598613" indent="-228600">
              <a:buClr>
                <a:srgbClr val="00B0F0"/>
              </a:buClr>
              <a:buFont typeface="Wingdings" pitchFamily="2" charset="2"/>
              <a:buChar char="§"/>
              <a:defRPr/>
            </a:lvl4pPr>
            <a:lvl5pPr marL="2055813" indent="-228600">
              <a:buClrTx/>
              <a:buFont typeface="Wingdings" pitchFamily="2" charset="2"/>
              <a:buChar char="§"/>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6"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Tree>
    <p:extLst>
      <p:ext uri="{BB962C8B-B14F-4D97-AF65-F5344CB8AC3E}">
        <p14:creationId xmlns:p14="http://schemas.microsoft.com/office/powerpoint/2010/main" val="140374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9" name="Nadpis 1"/>
          <p:cNvSpPr>
            <a:spLocks noGrp="1"/>
          </p:cNvSpPr>
          <p:nvPr>
            <p:ph type="ctrTitle"/>
          </p:nvPr>
        </p:nvSpPr>
        <p:spPr>
          <a:xfrm>
            <a:off x="815340" y="368609"/>
            <a:ext cx="10561320" cy="1267310"/>
          </a:xfrm>
          <a:prstGeom prst="rect">
            <a:avLst/>
          </a:prstGeom>
        </p:spPr>
        <p:txBody>
          <a:bodyPr wrap="square" lIns="90000" tIns="46800" rIns="90000" bIns="46800">
            <a:normAutofit/>
          </a:bodyPr>
          <a:lstStyle>
            <a:lvl1pPr algn="l">
              <a:defRPr sz="4000">
                <a:solidFill>
                  <a:srgbClr val="009FE3"/>
                </a:solidFill>
              </a:defRPr>
            </a:lvl1pPr>
          </a:lstStyle>
          <a:p>
            <a:r>
              <a:rPr lang="cs-CZ" dirty="0"/>
              <a:t>Klepnutím lze upravit styl předlohy nadpisů.</a:t>
            </a:r>
          </a:p>
        </p:txBody>
      </p:sp>
      <p:sp>
        <p:nvSpPr>
          <p:cNvPr id="11" name="Zástupný symbol pro obsah 2"/>
          <p:cNvSpPr>
            <a:spLocks noGrp="1"/>
          </p:cNvSpPr>
          <p:nvPr>
            <p:ph sz="half" idx="1" hasCustomPrompt="1"/>
          </p:nvPr>
        </p:nvSpPr>
        <p:spPr>
          <a:xfrm>
            <a:off x="815326" y="1645920"/>
            <a:ext cx="5040644" cy="4504849"/>
          </a:xfrm>
          <a:prstGeom prst="rect">
            <a:avLst/>
          </a:prstGeom>
        </p:spPr>
        <p:txBody>
          <a:bodyPr>
            <a:normAutofit/>
          </a:bodyPr>
          <a:lstStyle>
            <a:lvl1pPr marL="341313" indent="-342900">
              <a:buFont typeface="Wingdings" pitchFamily="2" charset="2"/>
              <a:buChar char="§"/>
              <a:defRPr sz="2800"/>
            </a:lvl1pPr>
            <a:lvl2pPr marL="741363" indent="-285750">
              <a:buClr>
                <a:schemeClr val="accent6"/>
              </a:buClr>
              <a:buFont typeface="Wingdings" pitchFamily="2" charset="2"/>
              <a:buChar char="§"/>
              <a:defRPr sz="2400"/>
            </a:lvl2pPr>
            <a:lvl3pPr marL="1141413" indent="-228600">
              <a:buFont typeface="Wingdings" pitchFamily="2" charset="2"/>
              <a:buChar char="§"/>
              <a:defRPr sz="2000"/>
            </a:lvl3pPr>
            <a:lvl4pPr marL="1598613" indent="-228600">
              <a:buClr>
                <a:srgbClr val="00B0F0"/>
              </a:buClr>
              <a:buFont typeface="Wingdings" pitchFamily="2" charset="2"/>
              <a:buChar char="§"/>
              <a:defRPr sz="1800"/>
            </a:lvl4pPr>
            <a:lvl5pPr marL="2055813" indent="-228600">
              <a:buFont typeface="Wingdings" pitchFamily="2" charset="2"/>
              <a:buChar cha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obsah 2"/>
          <p:cNvSpPr>
            <a:spLocks noGrp="1"/>
          </p:cNvSpPr>
          <p:nvPr>
            <p:ph sz="half" idx="11" hasCustomPrompt="1"/>
          </p:nvPr>
        </p:nvSpPr>
        <p:spPr>
          <a:xfrm>
            <a:off x="6336031" y="1645920"/>
            <a:ext cx="5040644" cy="4497705"/>
          </a:xfrm>
          <a:prstGeom prst="rect">
            <a:avLst/>
          </a:prstGeom>
        </p:spPr>
        <p:txBody>
          <a:bodyPr>
            <a:normAutofit/>
          </a:bodyPr>
          <a:lstStyle>
            <a:lvl1pPr marL="341313" indent="-342900">
              <a:buFont typeface="Wingdings" pitchFamily="2" charset="2"/>
              <a:buChar char="§"/>
              <a:defRPr sz="2800"/>
            </a:lvl1pPr>
            <a:lvl2pPr marL="741363" indent="-285750">
              <a:buClr>
                <a:schemeClr val="accent6"/>
              </a:buClr>
              <a:buFont typeface="Wingdings" pitchFamily="2" charset="2"/>
              <a:buChar char="§"/>
              <a:defRPr sz="2400"/>
            </a:lvl2pPr>
            <a:lvl3pPr marL="1141413" indent="-228600">
              <a:buFont typeface="Wingdings" pitchFamily="2" charset="2"/>
              <a:buChar char="§"/>
              <a:defRPr sz="2000"/>
            </a:lvl3pPr>
            <a:lvl4pPr marL="1598613" indent="-228600">
              <a:buClr>
                <a:srgbClr val="00B0F0"/>
              </a:buClr>
              <a:buFont typeface="Wingdings" pitchFamily="2" charset="2"/>
              <a:buChar char="§"/>
              <a:defRPr sz="1800"/>
            </a:lvl4pPr>
            <a:lvl5pPr marL="2055813" indent="-228600">
              <a:buFont typeface="Wingdings" pitchFamily="2" charset="2"/>
              <a:buChar cha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pPr/>
              <a:t>‹#›</a:t>
            </a:fld>
            <a:endParaRPr lang="cs-CZ" dirty="0"/>
          </a:p>
        </p:txBody>
      </p:sp>
      <p:sp>
        <p:nvSpPr>
          <p:cNvPr id="7"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8"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Tree>
    <p:extLst>
      <p:ext uri="{BB962C8B-B14F-4D97-AF65-F5344CB8AC3E}">
        <p14:creationId xmlns:p14="http://schemas.microsoft.com/office/powerpoint/2010/main" val="161436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é">
    <p:spTree>
      <p:nvGrpSpPr>
        <p:cNvPr id="1" name=""/>
        <p:cNvGrpSpPr/>
        <p:nvPr/>
      </p:nvGrpSpPr>
      <p:grpSpPr>
        <a:xfrm>
          <a:off x="0" y="0"/>
          <a:ext cx="0" cy="0"/>
          <a:chOff x="0" y="0"/>
          <a:chExt cx="0" cy="0"/>
        </a:xfrm>
      </p:grpSpPr>
      <p:sp>
        <p:nvSpPr>
          <p:cNvPr id="2"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pPr/>
              <a:t>‹#›</a:t>
            </a:fld>
            <a:endParaRPr lang="cs-CZ" dirty="0"/>
          </a:p>
        </p:txBody>
      </p:sp>
      <p:sp>
        <p:nvSpPr>
          <p:cNvPr id="3"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4"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Tree>
    <p:extLst>
      <p:ext uri="{BB962C8B-B14F-4D97-AF65-F5344CB8AC3E}">
        <p14:creationId xmlns:p14="http://schemas.microsoft.com/office/powerpoint/2010/main" val="24748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dpis na střed">
    <p:spTree>
      <p:nvGrpSpPr>
        <p:cNvPr id="1" name=""/>
        <p:cNvGrpSpPr/>
        <p:nvPr/>
      </p:nvGrpSpPr>
      <p:grpSpPr>
        <a:xfrm>
          <a:off x="0" y="0"/>
          <a:ext cx="0" cy="0"/>
          <a:chOff x="0" y="0"/>
          <a:chExt cx="0" cy="0"/>
        </a:xfrm>
      </p:grpSpPr>
      <p:sp>
        <p:nvSpPr>
          <p:cNvPr id="4" name="Nadpis 1"/>
          <p:cNvSpPr>
            <a:spLocks noGrp="1"/>
          </p:cNvSpPr>
          <p:nvPr>
            <p:ph type="ctrTitle"/>
          </p:nvPr>
        </p:nvSpPr>
        <p:spPr>
          <a:xfrm>
            <a:off x="815340" y="421657"/>
            <a:ext cx="10561320" cy="5019199"/>
          </a:xfrm>
          <a:prstGeom prst="rect">
            <a:avLst/>
          </a:prstGeom>
        </p:spPr>
        <p:txBody>
          <a:bodyPr wrap="square" lIns="90000" tIns="46800" rIns="90000" bIns="46800" anchor="ctr" anchorCtr="0">
            <a:normAutofit/>
          </a:bodyPr>
          <a:lstStyle>
            <a:lvl1pPr algn="ctr">
              <a:defRPr sz="5000">
                <a:solidFill>
                  <a:schemeClr val="bg1"/>
                </a:solidFill>
              </a:defRPr>
            </a:lvl1pPr>
          </a:lstStyle>
          <a:p>
            <a:r>
              <a:rPr lang="cs-CZ" dirty="0"/>
              <a:t>Klepnutím lze upravit styl předlohy nadpisů.</a:t>
            </a:r>
          </a:p>
        </p:txBody>
      </p:sp>
    </p:spTree>
    <p:extLst>
      <p:ext uri="{BB962C8B-B14F-4D97-AF65-F5344CB8AC3E}">
        <p14:creationId xmlns:p14="http://schemas.microsoft.com/office/powerpoint/2010/main" val="1288594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dpis + podnadpis">
    <p:spTree>
      <p:nvGrpSpPr>
        <p:cNvPr id="1" name=""/>
        <p:cNvGrpSpPr/>
        <p:nvPr/>
      </p:nvGrpSpPr>
      <p:grpSpPr>
        <a:xfrm>
          <a:off x="0" y="0"/>
          <a:ext cx="0" cy="0"/>
          <a:chOff x="0" y="0"/>
          <a:chExt cx="0" cy="0"/>
        </a:xfrm>
      </p:grpSpPr>
      <p:sp>
        <p:nvSpPr>
          <p:cNvPr id="7" name="Podnadpis 2"/>
          <p:cNvSpPr>
            <a:spLocks noGrp="1"/>
          </p:cNvSpPr>
          <p:nvPr>
            <p:ph type="subTitle" idx="1"/>
          </p:nvPr>
        </p:nvSpPr>
        <p:spPr>
          <a:xfrm>
            <a:off x="815340" y="1988821"/>
            <a:ext cx="10561320" cy="1554819"/>
          </a:xfrm>
          <a:prstGeom prst="rect">
            <a:avLst/>
          </a:prstGeom>
        </p:spPr>
        <p:txBody>
          <a:bodyPr>
            <a:normAutofit/>
          </a:bodyPr>
          <a:lstStyle>
            <a:lvl1pPr marL="0" indent="0" algn="l">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dirty="0"/>
              <a:t>Klepnutím lze upravit styl předlohy podnadpisů.</a:t>
            </a:r>
          </a:p>
        </p:txBody>
      </p:sp>
      <p:sp>
        <p:nvSpPr>
          <p:cNvPr id="8"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chemeClr val="bg1"/>
                </a:solidFill>
              </a:defRPr>
            </a:lvl1pPr>
          </a:lstStyle>
          <a:p>
            <a:r>
              <a:rPr lang="cs-CZ" dirty="0"/>
              <a:t>Klepnutím lze upravit styl předlohy nadpisů.</a:t>
            </a:r>
          </a:p>
        </p:txBody>
      </p:sp>
    </p:spTree>
    <p:extLst>
      <p:ext uri="{BB962C8B-B14F-4D97-AF65-F5344CB8AC3E}">
        <p14:creationId xmlns:p14="http://schemas.microsoft.com/office/powerpoint/2010/main" val="1794215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dpis na střed">
    <p:spTree>
      <p:nvGrpSpPr>
        <p:cNvPr id="1" name=""/>
        <p:cNvGrpSpPr/>
        <p:nvPr/>
      </p:nvGrpSpPr>
      <p:grpSpPr>
        <a:xfrm>
          <a:off x="0" y="0"/>
          <a:ext cx="0" cy="0"/>
          <a:chOff x="0" y="0"/>
          <a:chExt cx="0" cy="0"/>
        </a:xfrm>
      </p:grpSpPr>
      <p:sp>
        <p:nvSpPr>
          <p:cNvPr id="3" name="Nadpis 1"/>
          <p:cNvSpPr>
            <a:spLocks noGrp="1"/>
          </p:cNvSpPr>
          <p:nvPr>
            <p:ph type="ctrTitle"/>
          </p:nvPr>
        </p:nvSpPr>
        <p:spPr>
          <a:xfrm>
            <a:off x="815340" y="421657"/>
            <a:ext cx="10561320" cy="5019199"/>
          </a:xfrm>
          <a:prstGeom prst="rect">
            <a:avLst/>
          </a:prstGeom>
        </p:spPr>
        <p:txBody>
          <a:bodyPr wrap="square" lIns="90000" tIns="46800" rIns="90000" bIns="46800" anchor="ctr" anchorCtr="0">
            <a:normAutofit/>
          </a:bodyPr>
          <a:lstStyle>
            <a:lvl1pPr algn="ctr">
              <a:defRPr sz="5000">
                <a:solidFill>
                  <a:schemeClr val="bg1"/>
                </a:solidFill>
              </a:defRPr>
            </a:lvl1pPr>
          </a:lstStyle>
          <a:p>
            <a:r>
              <a:rPr lang="cs-CZ" dirty="0"/>
              <a:t>Klepnutím lze upravit styl předlohy nadpisů.</a:t>
            </a:r>
          </a:p>
        </p:txBody>
      </p:sp>
    </p:spTree>
    <p:extLst>
      <p:ext uri="{BB962C8B-B14F-4D97-AF65-F5344CB8AC3E}">
        <p14:creationId xmlns:p14="http://schemas.microsoft.com/office/powerpoint/2010/main" val="4185328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dpis + podnadpis">
    <p:spTree>
      <p:nvGrpSpPr>
        <p:cNvPr id="1" name=""/>
        <p:cNvGrpSpPr/>
        <p:nvPr/>
      </p:nvGrpSpPr>
      <p:grpSpPr>
        <a:xfrm>
          <a:off x="0" y="0"/>
          <a:ext cx="0" cy="0"/>
          <a:chOff x="0" y="0"/>
          <a:chExt cx="0" cy="0"/>
        </a:xfrm>
      </p:grpSpPr>
      <p:sp>
        <p:nvSpPr>
          <p:cNvPr id="9" name="Podnadpis 2"/>
          <p:cNvSpPr>
            <a:spLocks noGrp="1"/>
          </p:cNvSpPr>
          <p:nvPr>
            <p:ph type="subTitle" idx="1"/>
          </p:nvPr>
        </p:nvSpPr>
        <p:spPr>
          <a:xfrm>
            <a:off x="815340" y="1988820"/>
            <a:ext cx="10561320" cy="1704500"/>
          </a:xfrm>
          <a:prstGeom prst="rect">
            <a:avLst/>
          </a:prstGeom>
        </p:spPr>
        <p:txBody>
          <a:bodyPr>
            <a:normAutofit/>
          </a:bodyPr>
          <a:lstStyle>
            <a:lvl1pPr marL="0" indent="0" algn="l">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dirty="0"/>
              <a:t>Klepnutím lze upravit styl předlohy podnadpisů.</a:t>
            </a:r>
          </a:p>
        </p:txBody>
      </p:sp>
      <p:sp>
        <p:nvSpPr>
          <p:cNvPr id="10"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chemeClr val="bg1"/>
                </a:solidFill>
              </a:defRPr>
            </a:lvl1pPr>
          </a:lstStyle>
          <a:p>
            <a:r>
              <a:rPr lang="cs-CZ" dirty="0"/>
              <a:t>Klepnutím lze upravit styl předlohy nadpisů.</a:t>
            </a:r>
          </a:p>
        </p:txBody>
      </p:sp>
    </p:spTree>
    <p:extLst>
      <p:ext uri="{BB962C8B-B14F-4D97-AF65-F5344CB8AC3E}">
        <p14:creationId xmlns:p14="http://schemas.microsoft.com/office/powerpoint/2010/main" val="877303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dpis na střed">
    <p:spTree>
      <p:nvGrpSpPr>
        <p:cNvPr id="1" name=""/>
        <p:cNvGrpSpPr/>
        <p:nvPr/>
      </p:nvGrpSpPr>
      <p:grpSpPr>
        <a:xfrm>
          <a:off x="0" y="0"/>
          <a:ext cx="0" cy="0"/>
          <a:chOff x="0" y="0"/>
          <a:chExt cx="0" cy="0"/>
        </a:xfrm>
      </p:grpSpPr>
      <p:sp>
        <p:nvSpPr>
          <p:cNvPr id="4" name="Nadpis 1"/>
          <p:cNvSpPr>
            <a:spLocks noGrp="1"/>
          </p:cNvSpPr>
          <p:nvPr>
            <p:ph type="ctrTitle"/>
          </p:nvPr>
        </p:nvSpPr>
        <p:spPr>
          <a:xfrm>
            <a:off x="815340" y="421657"/>
            <a:ext cx="10561320" cy="5019199"/>
          </a:xfrm>
          <a:prstGeom prst="rect">
            <a:avLst/>
          </a:prstGeom>
        </p:spPr>
        <p:txBody>
          <a:bodyPr wrap="square" lIns="90000" tIns="46800" rIns="90000" bIns="46800" anchor="ctr" anchorCtr="0">
            <a:normAutofit/>
          </a:bodyPr>
          <a:lstStyle>
            <a:lvl1pPr algn="ctr">
              <a:defRPr sz="5000">
                <a:solidFill>
                  <a:srgbClr val="009FE3"/>
                </a:solidFill>
              </a:defRPr>
            </a:lvl1pPr>
          </a:lstStyle>
          <a:p>
            <a:r>
              <a:rPr lang="cs-CZ" dirty="0"/>
              <a:t>Klepnutím lze upravit styl předlohy nadpisů.</a:t>
            </a:r>
          </a:p>
        </p:txBody>
      </p:sp>
    </p:spTree>
    <p:extLst>
      <p:ext uri="{BB962C8B-B14F-4D97-AF65-F5344CB8AC3E}">
        <p14:creationId xmlns:p14="http://schemas.microsoft.com/office/powerpoint/2010/main" val="426611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dpis + podnadpis">
    <p:spTree>
      <p:nvGrpSpPr>
        <p:cNvPr id="1" name=""/>
        <p:cNvGrpSpPr/>
        <p:nvPr/>
      </p:nvGrpSpPr>
      <p:grpSpPr>
        <a:xfrm>
          <a:off x="0" y="0"/>
          <a:ext cx="0" cy="0"/>
          <a:chOff x="0" y="0"/>
          <a:chExt cx="0" cy="0"/>
        </a:xfrm>
      </p:grpSpPr>
      <p:sp>
        <p:nvSpPr>
          <p:cNvPr id="8" name="Podnadpis 2"/>
          <p:cNvSpPr>
            <a:spLocks noGrp="1"/>
          </p:cNvSpPr>
          <p:nvPr>
            <p:ph type="subTitle" idx="1"/>
          </p:nvPr>
        </p:nvSpPr>
        <p:spPr>
          <a:xfrm>
            <a:off x="815340" y="1988820"/>
            <a:ext cx="10561320" cy="1704500"/>
          </a:xfrm>
          <a:prstGeom prst="rect">
            <a:avLst/>
          </a:prstGeom>
        </p:spPr>
        <p:txBody>
          <a:bodyPr>
            <a:normAutofit/>
          </a:bodyPr>
          <a:lstStyle>
            <a:lvl1pPr marL="0" indent="0" algn="l">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dirty="0"/>
              <a:t>Klepnutím lze upravit styl předlohy podnadpisů.</a:t>
            </a:r>
          </a:p>
        </p:txBody>
      </p:sp>
      <p:sp>
        <p:nvSpPr>
          <p:cNvPr id="9"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rgbClr val="009FE3"/>
                </a:solidFill>
              </a:defRPr>
            </a:lvl1pPr>
          </a:lstStyle>
          <a:p>
            <a:r>
              <a:rPr lang="cs-CZ" dirty="0"/>
              <a:t>Klepnutím lze upravit styl předlohy nadpisů.</a:t>
            </a:r>
          </a:p>
        </p:txBody>
      </p:sp>
    </p:spTree>
    <p:extLst>
      <p:ext uri="{BB962C8B-B14F-4D97-AF65-F5344CB8AC3E}">
        <p14:creationId xmlns:p14="http://schemas.microsoft.com/office/powerpoint/2010/main" val="2619383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dpis na střed">
    <p:spTree>
      <p:nvGrpSpPr>
        <p:cNvPr id="1" name=""/>
        <p:cNvGrpSpPr/>
        <p:nvPr/>
      </p:nvGrpSpPr>
      <p:grpSpPr>
        <a:xfrm>
          <a:off x="0" y="0"/>
          <a:ext cx="0" cy="0"/>
          <a:chOff x="0" y="0"/>
          <a:chExt cx="0" cy="0"/>
        </a:xfrm>
      </p:grpSpPr>
      <p:sp>
        <p:nvSpPr>
          <p:cNvPr id="4" name="Nadpis 1"/>
          <p:cNvSpPr>
            <a:spLocks noGrp="1"/>
          </p:cNvSpPr>
          <p:nvPr>
            <p:ph type="ctrTitle"/>
          </p:nvPr>
        </p:nvSpPr>
        <p:spPr>
          <a:xfrm>
            <a:off x="815340" y="421657"/>
            <a:ext cx="10561320" cy="5019199"/>
          </a:xfrm>
          <a:prstGeom prst="rect">
            <a:avLst/>
          </a:prstGeom>
        </p:spPr>
        <p:txBody>
          <a:bodyPr wrap="square" lIns="90000" tIns="46800" rIns="90000" bIns="46800" anchor="ctr" anchorCtr="0">
            <a:normAutofit/>
          </a:bodyPr>
          <a:lstStyle>
            <a:lvl1pPr algn="ctr">
              <a:defRPr sz="5000">
                <a:solidFill>
                  <a:schemeClr val="bg1"/>
                </a:solidFill>
              </a:defRPr>
            </a:lvl1pPr>
          </a:lstStyle>
          <a:p>
            <a:r>
              <a:rPr lang="cs-CZ" dirty="0"/>
              <a:t>Klepnutím lze upravit styl předlohy nadpisů.</a:t>
            </a:r>
          </a:p>
        </p:txBody>
      </p:sp>
    </p:spTree>
    <p:extLst>
      <p:ext uri="{BB962C8B-B14F-4D97-AF65-F5344CB8AC3E}">
        <p14:creationId xmlns:p14="http://schemas.microsoft.com/office/powerpoint/2010/main" val="369957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 podnadpis">
    <p:spTree>
      <p:nvGrpSpPr>
        <p:cNvPr id="1" name=""/>
        <p:cNvGrpSpPr/>
        <p:nvPr/>
      </p:nvGrpSpPr>
      <p:grpSpPr>
        <a:xfrm>
          <a:off x="0" y="0"/>
          <a:ext cx="0" cy="0"/>
          <a:chOff x="0" y="0"/>
          <a:chExt cx="0" cy="0"/>
        </a:xfrm>
      </p:grpSpPr>
      <p:sp>
        <p:nvSpPr>
          <p:cNvPr id="9"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pPr/>
              <a:t>‹#›</a:t>
            </a:fld>
            <a:endParaRPr lang="cs-CZ" dirty="0"/>
          </a:p>
        </p:txBody>
      </p:sp>
      <p:sp>
        <p:nvSpPr>
          <p:cNvPr id="10" name="Podnadpis 2"/>
          <p:cNvSpPr>
            <a:spLocks noGrp="1"/>
          </p:cNvSpPr>
          <p:nvPr>
            <p:ph type="subTitle" idx="1"/>
          </p:nvPr>
        </p:nvSpPr>
        <p:spPr>
          <a:xfrm>
            <a:off x="815340" y="1988820"/>
            <a:ext cx="10561320" cy="1704500"/>
          </a:xfrm>
          <a:prstGeom prst="rect">
            <a:avLst/>
          </a:prstGeom>
        </p:spPr>
        <p:txBody>
          <a:bodyPr>
            <a:normAutofit/>
          </a:bodyPr>
          <a:lstStyle>
            <a:lvl1pPr marL="0" indent="0" algn="l">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endParaRPr lang="cs-CZ" dirty="0"/>
          </a:p>
        </p:txBody>
      </p:sp>
      <p:sp>
        <p:nvSpPr>
          <p:cNvPr id="11"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rgbClr val="009FE3"/>
                </a:solidFill>
              </a:defRPr>
            </a:lvl1pPr>
          </a:lstStyle>
          <a:p>
            <a:r>
              <a:rPr lang="cs-CZ"/>
              <a:t>Kliknutím lze upravit styl.</a:t>
            </a:r>
            <a:endParaRPr lang="cs-CZ" dirty="0"/>
          </a:p>
        </p:txBody>
      </p:sp>
      <p:sp>
        <p:nvSpPr>
          <p:cNvPr id="5"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6"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Tree>
    <p:extLst>
      <p:ext uri="{BB962C8B-B14F-4D97-AF65-F5344CB8AC3E}">
        <p14:creationId xmlns:p14="http://schemas.microsoft.com/office/powerpoint/2010/main" val="467079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dpis + podnadpis">
    <p:spTree>
      <p:nvGrpSpPr>
        <p:cNvPr id="1" name=""/>
        <p:cNvGrpSpPr/>
        <p:nvPr/>
      </p:nvGrpSpPr>
      <p:grpSpPr>
        <a:xfrm>
          <a:off x="0" y="0"/>
          <a:ext cx="0" cy="0"/>
          <a:chOff x="0" y="0"/>
          <a:chExt cx="0" cy="0"/>
        </a:xfrm>
      </p:grpSpPr>
      <p:sp>
        <p:nvSpPr>
          <p:cNvPr id="7" name="Podnadpis 2"/>
          <p:cNvSpPr>
            <a:spLocks noGrp="1"/>
          </p:cNvSpPr>
          <p:nvPr>
            <p:ph type="subTitle" idx="1"/>
          </p:nvPr>
        </p:nvSpPr>
        <p:spPr>
          <a:xfrm>
            <a:off x="815340" y="1988821"/>
            <a:ext cx="10561320" cy="1554819"/>
          </a:xfrm>
          <a:prstGeom prst="rect">
            <a:avLst/>
          </a:prstGeom>
        </p:spPr>
        <p:txBody>
          <a:bodyPr>
            <a:normAutofit/>
          </a:bodyPr>
          <a:lstStyle>
            <a:lvl1pPr marL="0" indent="0" algn="l">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dirty="0"/>
              <a:t>Klepnutím lze upravit styl předlohy podnadpisů.</a:t>
            </a:r>
          </a:p>
        </p:txBody>
      </p:sp>
      <p:sp>
        <p:nvSpPr>
          <p:cNvPr id="8"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chemeClr val="bg1"/>
                </a:solidFill>
              </a:defRPr>
            </a:lvl1pPr>
          </a:lstStyle>
          <a:p>
            <a:r>
              <a:rPr lang="cs-CZ" dirty="0"/>
              <a:t>Klepnutím lze upravit styl předlohy nadpisů.</a:t>
            </a:r>
          </a:p>
        </p:txBody>
      </p:sp>
    </p:spTree>
    <p:extLst>
      <p:ext uri="{BB962C8B-B14F-4D97-AF65-F5344CB8AC3E}">
        <p14:creationId xmlns:p14="http://schemas.microsoft.com/office/powerpoint/2010/main" val="46773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dpis na střed">
    <p:spTree>
      <p:nvGrpSpPr>
        <p:cNvPr id="1" name=""/>
        <p:cNvGrpSpPr/>
        <p:nvPr/>
      </p:nvGrpSpPr>
      <p:grpSpPr>
        <a:xfrm>
          <a:off x="0" y="0"/>
          <a:ext cx="0" cy="0"/>
          <a:chOff x="0" y="0"/>
          <a:chExt cx="0" cy="0"/>
        </a:xfrm>
      </p:grpSpPr>
      <p:sp>
        <p:nvSpPr>
          <p:cNvPr id="7" name="Nadpis 1"/>
          <p:cNvSpPr>
            <a:spLocks noGrp="1"/>
          </p:cNvSpPr>
          <p:nvPr>
            <p:ph type="ctrTitle"/>
          </p:nvPr>
        </p:nvSpPr>
        <p:spPr>
          <a:xfrm>
            <a:off x="815340" y="421657"/>
            <a:ext cx="10561320" cy="5400691"/>
          </a:xfrm>
          <a:prstGeom prst="rect">
            <a:avLst/>
          </a:prstGeom>
        </p:spPr>
        <p:txBody>
          <a:bodyPr wrap="square" lIns="90000" tIns="46800" rIns="90000" bIns="46800" anchor="ctr" anchorCtr="0">
            <a:normAutofit/>
          </a:bodyPr>
          <a:lstStyle>
            <a:lvl1pPr algn="ctr">
              <a:defRPr sz="5000">
                <a:solidFill>
                  <a:srgbClr val="009FE3"/>
                </a:solidFill>
              </a:defRPr>
            </a:lvl1pPr>
          </a:lstStyle>
          <a:p>
            <a:r>
              <a:rPr lang="cs-CZ"/>
              <a:t>Kliknutím lze upravit styl.</a:t>
            </a:r>
            <a:endParaRPr lang="cs-CZ" dirty="0"/>
          </a:p>
        </p:txBody>
      </p:sp>
      <p:sp>
        <p:nvSpPr>
          <p:cNvPr id="8"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4"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
        <p:nvSpPr>
          <p:cNvPr id="5"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Tree>
    <p:extLst>
      <p:ext uri="{BB962C8B-B14F-4D97-AF65-F5344CB8AC3E}">
        <p14:creationId xmlns:p14="http://schemas.microsoft.com/office/powerpoint/2010/main" val="1710151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dpis + podnadpis">
    <p:spTree>
      <p:nvGrpSpPr>
        <p:cNvPr id="1" name=""/>
        <p:cNvGrpSpPr/>
        <p:nvPr/>
      </p:nvGrpSpPr>
      <p:grpSpPr>
        <a:xfrm>
          <a:off x="0" y="0"/>
          <a:ext cx="0" cy="0"/>
          <a:chOff x="0" y="0"/>
          <a:chExt cx="0" cy="0"/>
        </a:xfrm>
      </p:grpSpPr>
      <p:sp>
        <p:nvSpPr>
          <p:cNvPr id="9"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10" name="Podnadpis 2"/>
          <p:cNvSpPr>
            <a:spLocks noGrp="1"/>
          </p:cNvSpPr>
          <p:nvPr>
            <p:ph type="subTitle" idx="1"/>
          </p:nvPr>
        </p:nvSpPr>
        <p:spPr>
          <a:xfrm>
            <a:off x="815340" y="1988820"/>
            <a:ext cx="10561320" cy="1704500"/>
          </a:xfrm>
          <a:prstGeom prst="rect">
            <a:avLst/>
          </a:prstGeom>
        </p:spPr>
        <p:txBody>
          <a:bodyPr>
            <a:normAutofit/>
          </a:bodyPr>
          <a:lstStyle>
            <a:lvl1pPr marL="0" indent="0" algn="l">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endParaRPr lang="cs-CZ" dirty="0"/>
          </a:p>
        </p:txBody>
      </p:sp>
      <p:sp>
        <p:nvSpPr>
          <p:cNvPr id="11"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rgbClr val="009FE3"/>
                </a:solidFill>
              </a:defRPr>
            </a:lvl1pPr>
          </a:lstStyle>
          <a:p>
            <a:r>
              <a:rPr lang="cs-CZ"/>
              <a:t>Kliknutím lze upravit styl.</a:t>
            </a:r>
            <a:endParaRPr lang="cs-CZ" dirty="0"/>
          </a:p>
        </p:txBody>
      </p:sp>
      <p:sp>
        <p:nvSpPr>
          <p:cNvPr id="5"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
        <p:nvSpPr>
          <p:cNvPr id="6"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Tree>
    <p:extLst>
      <p:ext uri="{BB962C8B-B14F-4D97-AF65-F5344CB8AC3E}">
        <p14:creationId xmlns:p14="http://schemas.microsoft.com/office/powerpoint/2010/main" val="1551826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adpis nahoře">
    <p:spTree>
      <p:nvGrpSpPr>
        <p:cNvPr id="1" name=""/>
        <p:cNvGrpSpPr/>
        <p:nvPr/>
      </p:nvGrpSpPr>
      <p:grpSpPr>
        <a:xfrm>
          <a:off x="0" y="0"/>
          <a:ext cx="0" cy="0"/>
          <a:chOff x="0" y="0"/>
          <a:chExt cx="0" cy="0"/>
        </a:xfrm>
      </p:grpSpPr>
      <p:sp>
        <p:nvSpPr>
          <p:cNvPr id="5"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rgbClr val="009FE3"/>
                </a:solidFill>
              </a:defRPr>
            </a:lvl1pPr>
          </a:lstStyle>
          <a:p>
            <a:r>
              <a:rPr lang="cs-CZ"/>
              <a:t>Kliknutím lze upravit styl.</a:t>
            </a:r>
            <a:endParaRPr lang="cs-CZ" dirty="0"/>
          </a:p>
        </p:txBody>
      </p:sp>
      <p:sp>
        <p:nvSpPr>
          <p:cNvPr id="7"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4"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
        <p:nvSpPr>
          <p:cNvPr id="6"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Tree>
    <p:extLst>
      <p:ext uri="{BB962C8B-B14F-4D97-AF65-F5344CB8AC3E}">
        <p14:creationId xmlns:p14="http://schemas.microsoft.com/office/powerpoint/2010/main" val="745738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15326" y="1548384"/>
            <a:ext cx="10561349" cy="4803648"/>
          </a:xfrm>
          <a:prstGeom prst="rect">
            <a:avLst/>
          </a:prstGeom>
        </p:spPr>
        <p:txBody>
          <a:bodyPr>
            <a:normAutofit/>
          </a:bodyPr>
          <a:lstStyle>
            <a:lvl1pPr marL="341313" indent="-342900">
              <a:buClrTx/>
              <a:buFont typeface="Wingdings" pitchFamily="2" charset="2"/>
              <a:buChar char="§"/>
              <a:defRPr/>
            </a:lvl1pPr>
            <a:lvl2pPr marL="741363" indent="-285750">
              <a:buClr>
                <a:schemeClr val="accent6"/>
              </a:buClr>
              <a:buFont typeface="Wingdings" pitchFamily="2" charset="2"/>
              <a:buChar char="§"/>
              <a:defRPr/>
            </a:lvl2pPr>
            <a:lvl3pPr marL="1141413" indent="-228600">
              <a:buClrTx/>
              <a:buFont typeface="Wingdings" pitchFamily="2" charset="2"/>
              <a:buChar char="§"/>
              <a:defRPr/>
            </a:lvl3pPr>
            <a:lvl4pPr marL="1598613" indent="-228600">
              <a:buClr>
                <a:srgbClr val="00B0F0"/>
              </a:buClr>
              <a:buFont typeface="Wingdings" pitchFamily="2" charset="2"/>
              <a:buChar char="§"/>
              <a:defRPr/>
            </a:lvl4pPr>
            <a:lvl5pPr marL="2055813" indent="-228600">
              <a:buClrTx/>
              <a:buFont typeface="Wingdings" pitchFamily="2"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6" name="Nadpis 1"/>
          <p:cNvSpPr>
            <a:spLocks noGrp="1"/>
          </p:cNvSpPr>
          <p:nvPr>
            <p:ph type="ctrTitle"/>
          </p:nvPr>
        </p:nvSpPr>
        <p:spPr>
          <a:xfrm>
            <a:off x="815340" y="368610"/>
            <a:ext cx="10561320" cy="1174440"/>
          </a:xfrm>
          <a:prstGeom prst="rect">
            <a:avLst/>
          </a:prstGeom>
        </p:spPr>
        <p:txBody>
          <a:bodyPr wrap="square" lIns="90000" tIns="46800" rIns="90000" bIns="46800">
            <a:normAutofit/>
          </a:bodyPr>
          <a:lstStyle>
            <a:lvl1pPr algn="l">
              <a:defRPr sz="4000">
                <a:solidFill>
                  <a:srgbClr val="009FE3"/>
                </a:solidFill>
              </a:defRPr>
            </a:lvl1pPr>
          </a:lstStyle>
          <a:p>
            <a:r>
              <a:rPr lang="cs-CZ"/>
              <a:t>Kliknutím lze upravit styl.</a:t>
            </a:r>
            <a:endParaRPr lang="cs-CZ" dirty="0"/>
          </a:p>
        </p:txBody>
      </p:sp>
      <p:sp>
        <p:nvSpPr>
          <p:cNvPr id="7"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5"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
        <p:nvSpPr>
          <p:cNvPr id="8"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Tree>
    <p:extLst>
      <p:ext uri="{BB962C8B-B14F-4D97-AF65-F5344CB8AC3E}">
        <p14:creationId xmlns:p14="http://schemas.microsoft.com/office/powerpoint/2010/main" val="785344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4" name="Zástupný symbol pro obsah 2"/>
          <p:cNvSpPr>
            <a:spLocks noGrp="1"/>
          </p:cNvSpPr>
          <p:nvPr>
            <p:ph sz="half" idx="1" hasCustomPrompt="1"/>
          </p:nvPr>
        </p:nvSpPr>
        <p:spPr>
          <a:xfrm>
            <a:off x="815326" y="1645920"/>
            <a:ext cx="5040644" cy="4504849"/>
          </a:xfrm>
          <a:prstGeom prst="rect">
            <a:avLst/>
          </a:prstGeom>
        </p:spPr>
        <p:txBody>
          <a:bodyPr>
            <a:normAutofit/>
          </a:bodyPr>
          <a:lstStyle>
            <a:lvl1pPr marL="341313" indent="-342900">
              <a:buFont typeface="Wingdings" pitchFamily="2" charset="2"/>
              <a:buChar char="§"/>
              <a:defRPr sz="2800"/>
            </a:lvl1pPr>
            <a:lvl2pPr marL="741363" indent="-285750">
              <a:buClr>
                <a:schemeClr val="accent6"/>
              </a:buClr>
              <a:buFont typeface="Wingdings" pitchFamily="2" charset="2"/>
              <a:buChar char="§"/>
              <a:defRPr sz="2400"/>
            </a:lvl2pPr>
            <a:lvl3pPr marL="1141413" indent="-228600">
              <a:buFont typeface="Wingdings" pitchFamily="2" charset="2"/>
              <a:buChar char="§"/>
              <a:defRPr sz="2000"/>
            </a:lvl3pPr>
            <a:lvl4pPr marL="1598613" indent="-228600">
              <a:buClr>
                <a:srgbClr val="00B0F0"/>
              </a:buClr>
              <a:buFont typeface="Wingdings" pitchFamily="2" charset="2"/>
              <a:buChar char="§"/>
              <a:defRPr sz="1800"/>
            </a:lvl4pPr>
            <a:lvl5pPr marL="2055813" indent="-228600">
              <a:buFont typeface="Wingdings" pitchFamily="2" charset="2"/>
              <a:buChar cha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obsah 2"/>
          <p:cNvSpPr>
            <a:spLocks noGrp="1"/>
          </p:cNvSpPr>
          <p:nvPr>
            <p:ph sz="half" idx="11" hasCustomPrompt="1"/>
          </p:nvPr>
        </p:nvSpPr>
        <p:spPr>
          <a:xfrm>
            <a:off x="6336031" y="1645920"/>
            <a:ext cx="5040644" cy="4497705"/>
          </a:xfrm>
          <a:prstGeom prst="rect">
            <a:avLst/>
          </a:prstGeom>
        </p:spPr>
        <p:txBody>
          <a:bodyPr>
            <a:normAutofit/>
          </a:bodyPr>
          <a:lstStyle>
            <a:lvl1pPr marL="341313" indent="-342900">
              <a:buFont typeface="Wingdings" pitchFamily="2" charset="2"/>
              <a:buChar char="§"/>
              <a:defRPr sz="2800"/>
            </a:lvl1pPr>
            <a:lvl2pPr marL="741363" indent="-285750">
              <a:buClr>
                <a:schemeClr val="accent6"/>
              </a:buClr>
              <a:buFont typeface="Wingdings" pitchFamily="2" charset="2"/>
              <a:buChar char="§"/>
              <a:defRPr sz="2400"/>
            </a:lvl2pPr>
            <a:lvl3pPr marL="1141413" indent="-228600">
              <a:buFont typeface="Wingdings" pitchFamily="2" charset="2"/>
              <a:buChar char="§"/>
              <a:defRPr sz="2000"/>
            </a:lvl3pPr>
            <a:lvl4pPr marL="1598613" indent="-228600">
              <a:buClr>
                <a:srgbClr val="00B0F0"/>
              </a:buClr>
              <a:buFont typeface="Wingdings" pitchFamily="2" charset="2"/>
              <a:buChar char="§"/>
              <a:defRPr sz="1800"/>
            </a:lvl4pPr>
            <a:lvl5pPr marL="2055813" indent="-228600">
              <a:buFont typeface="Wingdings" pitchFamily="2" charset="2"/>
              <a:buChar cha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1"/>
          <p:cNvSpPr>
            <a:spLocks noGrp="1"/>
          </p:cNvSpPr>
          <p:nvPr>
            <p:ph type="ctrTitle"/>
          </p:nvPr>
        </p:nvSpPr>
        <p:spPr>
          <a:xfrm>
            <a:off x="815340" y="368609"/>
            <a:ext cx="10561320" cy="1267310"/>
          </a:xfrm>
          <a:prstGeom prst="rect">
            <a:avLst/>
          </a:prstGeom>
        </p:spPr>
        <p:txBody>
          <a:bodyPr wrap="square" lIns="90000" tIns="46800" rIns="90000" bIns="46800">
            <a:normAutofit/>
          </a:bodyPr>
          <a:lstStyle>
            <a:lvl1pPr algn="l">
              <a:defRPr sz="4000">
                <a:solidFill>
                  <a:srgbClr val="009FE3"/>
                </a:solidFill>
              </a:defRPr>
            </a:lvl1pPr>
          </a:lstStyle>
          <a:p>
            <a:r>
              <a:rPr lang="cs-CZ"/>
              <a:t>Kliknutím lze upravit styl.</a:t>
            </a:r>
            <a:endParaRPr lang="cs-CZ" dirty="0"/>
          </a:p>
        </p:txBody>
      </p:sp>
      <p:sp>
        <p:nvSpPr>
          <p:cNvPr id="8"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6"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
        <p:nvSpPr>
          <p:cNvPr id="9"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Tree>
    <p:extLst>
      <p:ext uri="{BB962C8B-B14F-4D97-AF65-F5344CB8AC3E}">
        <p14:creationId xmlns:p14="http://schemas.microsoft.com/office/powerpoint/2010/main" val="605374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ázdné">
    <p:spTree>
      <p:nvGrpSpPr>
        <p:cNvPr id="1" name=""/>
        <p:cNvGrpSpPr/>
        <p:nvPr/>
      </p:nvGrpSpPr>
      <p:grpSpPr>
        <a:xfrm>
          <a:off x="0" y="0"/>
          <a:ext cx="0" cy="0"/>
          <a:chOff x="0" y="0"/>
          <a:chExt cx="0" cy="0"/>
        </a:xfrm>
      </p:grpSpPr>
      <p:sp>
        <p:nvSpPr>
          <p:cNvPr id="2"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3"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
        <p:nvSpPr>
          <p:cNvPr id="4"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Tree>
    <p:extLst>
      <p:ext uri="{BB962C8B-B14F-4D97-AF65-F5344CB8AC3E}">
        <p14:creationId xmlns:p14="http://schemas.microsoft.com/office/powerpoint/2010/main" val="1767890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dpis na střed">
    <p:spTree>
      <p:nvGrpSpPr>
        <p:cNvPr id="1" name=""/>
        <p:cNvGrpSpPr/>
        <p:nvPr/>
      </p:nvGrpSpPr>
      <p:grpSpPr>
        <a:xfrm>
          <a:off x="0" y="0"/>
          <a:ext cx="0" cy="0"/>
          <a:chOff x="0" y="0"/>
          <a:chExt cx="0" cy="0"/>
        </a:xfrm>
      </p:grpSpPr>
      <p:sp>
        <p:nvSpPr>
          <p:cNvPr id="7" name="Nadpis 1"/>
          <p:cNvSpPr>
            <a:spLocks noGrp="1"/>
          </p:cNvSpPr>
          <p:nvPr>
            <p:ph type="ctrTitle"/>
          </p:nvPr>
        </p:nvSpPr>
        <p:spPr>
          <a:xfrm>
            <a:off x="815340" y="421657"/>
            <a:ext cx="10561320" cy="5400691"/>
          </a:xfrm>
          <a:prstGeom prst="rect">
            <a:avLst/>
          </a:prstGeom>
        </p:spPr>
        <p:txBody>
          <a:bodyPr wrap="square" lIns="90000" tIns="46800" rIns="90000" bIns="46800" anchor="ctr" anchorCtr="0">
            <a:normAutofit/>
          </a:bodyPr>
          <a:lstStyle>
            <a:lvl1pPr algn="ctr">
              <a:defRPr sz="5000">
                <a:solidFill>
                  <a:srgbClr val="009FE3"/>
                </a:solidFill>
              </a:defRPr>
            </a:lvl1pPr>
          </a:lstStyle>
          <a:p>
            <a:r>
              <a:rPr lang="cs-CZ"/>
              <a:t>Kliknutím lze upravit styl.</a:t>
            </a:r>
            <a:endParaRPr lang="cs-CZ" dirty="0"/>
          </a:p>
        </p:txBody>
      </p:sp>
      <p:sp>
        <p:nvSpPr>
          <p:cNvPr id="8"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4"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
        <p:nvSpPr>
          <p:cNvPr id="5"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Tree>
    <p:extLst>
      <p:ext uri="{BB962C8B-B14F-4D97-AF65-F5344CB8AC3E}">
        <p14:creationId xmlns:p14="http://schemas.microsoft.com/office/powerpoint/2010/main" val="1165276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adpis + podnadpis">
    <p:spTree>
      <p:nvGrpSpPr>
        <p:cNvPr id="1" name=""/>
        <p:cNvGrpSpPr/>
        <p:nvPr/>
      </p:nvGrpSpPr>
      <p:grpSpPr>
        <a:xfrm>
          <a:off x="0" y="0"/>
          <a:ext cx="0" cy="0"/>
          <a:chOff x="0" y="0"/>
          <a:chExt cx="0" cy="0"/>
        </a:xfrm>
      </p:grpSpPr>
      <p:sp>
        <p:nvSpPr>
          <p:cNvPr id="9"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10" name="Podnadpis 2"/>
          <p:cNvSpPr>
            <a:spLocks noGrp="1"/>
          </p:cNvSpPr>
          <p:nvPr>
            <p:ph type="subTitle" idx="1"/>
          </p:nvPr>
        </p:nvSpPr>
        <p:spPr>
          <a:xfrm>
            <a:off x="815340" y="1988820"/>
            <a:ext cx="10561320" cy="1704500"/>
          </a:xfrm>
          <a:prstGeom prst="rect">
            <a:avLst/>
          </a:prstGeom>
        </p:spPr>
        <p:txBody>
          <a:bodyPr>
            <a:normAutofit/>
          </a:bodyPr>
          <a:lstStyle>
            <a:lvl1pPr marL="0" indent="0" algn="l">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endParaRPr lang="cs-CZ" dirty="0"/>
          </a:p>
        </p:txBody>
      </p:sp>
      <p:sp>
        <p:nvSpPr>
          <p:cNvPr id="11"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rgbClr val="009FE3"/>
                </a:solidFill>
              </a:defRPr>
            </a:lvl1pPr>
          </a:lstStyle>
          <a:p>
            <a:r>
              <a:rPr lang="cs-CZ"/>
              <a:t>Kliknutím lze upravit styl.</a:t>
            </a:r>
            <a:endParaRPr lang="cs-CZ" dirty="0"/>
          </a:p>
        </p:txBody>
      </p:sp>
      <p:sp>
        <p:nvSpPr>
          <p:cNvPr id="5"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
        <p:nvSpPr>
          <p:cNvPr id="6"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Tree>
    <p:extLst>
      <p:ext uri="{BB962C8B-B14F-4D97-AF65-F5344CB8AC3E}">
        <p14:creationId xmlns:p14="http://schemas.microsoft.com/office/powerpoint/2010/main" val="2119020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adpis nahoře">
    <p:spTree>
      <p:nvGrpSpPr>
        <p:cNvPr id="1" name=""/>
        <p:cNvGrpSpPr/>
        <p:nvPr/>
      </p:nvGrpSpPr>
      <p:grpSpPr>
        <a:xfrm>
          <a:off x="0" y="0"/>
          <a:ext cx="0" cy="0"/>
          <a:chOff x="0" y="0"/>
          <a:chExt cx="0" cy="0"/>
        </a:xfrm>
      </p:grpSpPr>
      <p:sp>
        <p:nvSpPr>
          <p:cNvPr id="5"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rgbClr val="009FE3"/>
                </a:solidFill>
              </a:defRPr>
            </a:lvl1pPr>
          </a:lstStyle>
          <a:p>
            <a:r>
              <a:rPr lang="cs-CZ"/>
              <a:t>Kliknutím lze upravit styl.</a:t>
            </a:r>
            <a:endParaRPr lang="cs-CZ" dirty="0"/>
          </a:p>
        </p:txBody>
      </p:sp>
      <p:sp>
        <p:nvSpPr>
          <p:cNvPr id="7"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4"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
        <p:nvSpPr>
          <p:cNvPr id="6"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Tree>
    <p:extLst>
      <p:ext uri="{BB962C8B-B14F-4D97-AF65-F5344CB8AC3E}">
        <p14:creationId xmlns:p14="http://schemas.microsoft.com/office/powerpoint/2010/main" val="27773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nahoře">
    <p:spTree>
      <p:nvGrpSpPr>
        <p:cNvPr id="1" name=""/>
        <p:cNvGrpSpPr/>
        <p:nvPr/>
      </p:nvGrpSpPr>
      <p:grpSpPr>
        <a:xfrm>
          <a:off x="0" y="0"/>
          <a:ext cx="0" cy="0"/>
          <a:chOff x="0" y="0"/>
          <a:chExt cx="0" cy="0"/>
        </a:xfrm>
      </p:grpSpPr>
      <p:sp>
        <p:nvSpPr>
          <p:cNvPr id="5"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rgbClr val="009FE3"/>
                </a:solidFill>
              </a:defRPr>
            </a:lvl1pPr>
          </a:lstStyle>
          <a:p>
            <a:r>
              <a:rPr lang="cs-CZ"/>
              <a:t>Kliknutím lze upravit styl.</a:t>
            </a:r>
            <a:endParaRPr lang="cs-CZ" dirty="0"/>
          </a:p>
        </p:txBody>
      </p:sp>
      <p:sp>
        <p:nvSpPr>
          <p:cNvPr id="7"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pPr/>
              <a:t>‹#›</a:t>
            </a:fld>
            <a:endParaRPr lang="cs-CZ" dirty="0"/>
          </a:p>
        </p:txBody>
      </p:sp>
      <p:sp>
        <p:nvSpPr>
          <p:cNvPr id="4"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6"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Tree>
    <p:extLst>
      <p:ext uri="{BB962C8B-B14F-4D97-AF65-F5344CB8AC3E}">
        <p14:creationId xmlns:p14="http://schemas.microsoft.com/office/powerpoint/2010/main" val="1117249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15326" y="1548384"/>
            <a:ext cx="10561349" cy="4803648"/>
          </a:xfrm>
          <a:prstGeom prst="rect">
            <a:avLst/>
          </a:prstGeom>
        </p:spPr>
        <p:txBody>
          <a:bodyPr>
            <a:normAutofit/>
          </a:bodyPr>
          <a:lstStyle>
            <a:lvl1pPr marL="341313" indent="-342900">
              <a:buClrTx/>
              <a:buFont typeface="Wingdings" pitchFamily="2" charset="2"/>
              <a:buChar char="§"/>
              <a:defRPr/>
            </a:lvl1pPr>
            <a:lvl2pPr marL="741363" indent="-285750">
              <a:buClr>
                <a:schemeClr val="accent6"/>
              </a:buClr>
              <a:buFont typeface="Wingdings" pitchFamily="2" charset="2"/>
              <a:buChar char="§"/>
              <a:defRPr/>
            </a:lvl2pPr>
            <a:lvl3pPr marL="1141413" indent="-228600">
              <a:buClrTx/>
              <a:buFont typeface="Wingdings" pitchFamily="2" charset="2"/>
              <a:buChar char="§"/>
              <a:defRPr/>
            </a:lvl3pPr>
            <a:lvl4pPr marL="1598613" indent="-228600">
              <a:buClr>
                <a:srgbClr val="00B0F0"/>
              </a:buClr>
              <a:buFont typeface="Wingdings" pitchFamily="2" charset="2"/>
              <a:buChar char="§"/>
              <a:defRPr/>
            </a:lvl4pPr>
            <a:lvl5pPr marL="2055813" indent="-228600">
              <a:buClrTx/>
              <a:buFont typeface="Wingdings" pitchFamily="2"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6" name="Nadpis 1"/>
          <p:cNvSpPr>
            <a:spLocks noGrp="1"/>
          </p:cNvSpPr>
          <p:nvPr>
            <p:ph type="ctrTitle"/>
          </p:nvPr>
        </p:nvSpPr>
        <p:spPr>
          <a:xfrm>
            <a:off x="815340" y="368610"/>
            <a:ext cx="10561320" cy="1174440"/>
          </a:xfrm>
          <a:prstGeom prst="rect">
            <a:avLst/>
          </a:prstGeom>
        </p:spPr>
        <p:txBody>
          <a:bodyPr wrap="square" lIns="90000" tIns="46800" rIns="90000" bIns="46800">
            <a:normAutofit/>
          </a:bodyPr>
          <a:lstStyle>
            <a:lvl1pPr algn="l">
              <a:defRPr sz="4000">
                <a:solidFill>
                  <a:srgbClr val="009FE3"/>
                </a:solidFill>
              </a:defRPr>
            </a:lvl1pPr>
          </a:lstStyle>
          <a:p>
            <a:r>
              <a:rPr lang="cs-CZ"/>
              <a:t>Kliknutím lze upravit styl.</a:t>
            </a:r>
            <a:endParaRPr lang="cs-CZ" dirty="0"/>
          </a:p>
        </p:txBody>
      </p:sp>
      <p:sp>
        <p:nvSpPr>
          <p:cNvPr id="7"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5"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
        <p:nvSpPr>
          <p:cNvPr id="8"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Tree>
    <p:extLst>
      <p:ext uri="{BB962C8B-B14F-4D97-AF65-F5344CB8AC3E}">
        <p14:creationId xmlns:p14="http://schemas.microsoft.com/office/powerpoint/2010/main" val="3095347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4" name="Zástupný symbol pro obsah 2"/>
          <p:cNvSpPr>
            <a:spLocks noGrp="1"/>
          </p:cNvSpPr>
          <p:nvPr>
            <p:ph sz="half" idx="1" hasCustomPrompt="1"/>
          </p:nvPr>
        </p:nvSpPr>
        <p:spPr>
          <a:xfrm>
            <a:off x="815326" y="1645920"/>
            <a:ext cx="5040644" cy="4504849"/>
          </a:xfrm>
          <a:prstGeom prst="rect">
            <a:avLst/>
          </a:prstGeom>
        </p:spPr>
        <p:txBody>
          <a:bodyPr>
            <a:normAutofit/>
          </a:bodyPr>
          <a:lstStyle>
            <a:lvl1pPr marL="341313" indent="-342900">
              <a:buFont typeface="Wingdings" pitchFamily="2" charset="2"/>
              <a:buChar char="§"/>
              <a:defRPr sz="2800"/>
            </a:lvl1pPr>
            <a:lvl2pPr marL="741363" indent="-285750">
              <a:buClr>
                <a:schemeClr val="accent6"/>
              </a:buClr>
              <a:buFont typeface="Wingdings" pitchFamily="2" charset="2"/>
              <a:buChar char="§"/>
              <a:defRPr sz="2400"/>
            </a:lvl2pPr>
            <a:lvl3pPr marL="1141413" indent="-228600">
              <a:buFont typeface="Wingdings" pitchFamily="2" charset="2"/>
              <a:buChar char="§"/>
              <a:defRPr sz="2000"/>
            </a:lvl3pPr>
            <a:lvl4pPr marL="1598613" indent="-228600">
              <a:buClr>
                <a:srgbClr val="00B0F0"/>
              </a:buClr>
              <a:buFont typeface="Wingdings" pitchFamily="2" charset="2"/>
              <a:buChar char="§"/>
              <a:defRPr sz="1800"/>
            </a:lvl4pPr>
            <a:lvl5pPr marL="2055813" indent="-228600">
              <a:buFont typeface="Wingdings" pitchFamily="2" charset="2"/>
              <a:buChar cha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obsah 2"/>
          <p:cNvSpPr>
            <a:spLocks noGrp="1"/>
          </p:cNvSpPr>
          <p:nvPr>
            <p:ph sz="half" idx="11" hasCustomPrompt="1"/>
          </p:nvPr>
        </p:nvSpPr>
        <p:spPr>
          <a:xfrm>
            <a:off x="6336031" y="1645920"/>
            <a:ext cx="5040644" cy="4497705"/>
          </a:xfrm>
          <a:prstGeom prst="rect">
            <a:avLst/>
          </a:prstGeom>
        </p:spPr>
        <p:txBody>
          <a:bodyPr>
            <a:normAutofit/>
          </a:bodyPr>
          <a:lstStyle>
            <a:lvl1pPr marL="341313" indent="-342900">
              <a:buFont typeface="Wingdings" pitchFamily="2" charset="2"/>
              <a:buChar char="§"/>
              <a:defRPr sz="2800"/>
            </a:lvl1pPr>
            <a:lvl2pPr marL="741363" indent="-285750">
              <a:buClr>
                <a:schemeClr val="accent6"/>
              </a:buClr>
              <a:buFont typeface="Wingdings" pitchFamily="2" charset="2"/>
              <a:buChar char="§"/>
              <a:defRPr sz="2400"/>
            </a:lvl2pPr>
            <a:lvl3pPr marL="1141413" indent="-228600">
              <a:buFont typeface="Wingdings" pitchFamily="2" charset="2"/>
              <a:buChar char="§"/>
              <a:defRPr sz="2000"/>
            </a:lvl3pPr>
            <a:lvl4pPr marL="1598613" indent="-228600">
              <a:buClr>
                <a:srgbClr val="00B0F0"/>
              </a:buClr>
              <a:buFont typeface="Wingdings" pitchFamily="2" charset="2"/>
              <a:buChar char="§"/>
              <a:defRPr sz="1800"/>
            </a:lvl4pPr>
            <a:lvl5pPr marL="2055813" indent="-228600">
              <a:buFont typeface="Wingdings" pitchFamily="2" charset="2"/>
              <a:buChar cha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1"/>
          <p:cNvSpPr>
            <a:spLocks noGrp="1"/>
          </p:cNvSpPr>
          <p:nvPr>
            <p:ph type="ctrTitle"/>
          </p:nvPr>
        </p:nvSpPr>
        <p:spPr>
          <a:xfrm>
            <a:off x="815340" y="368609"/>
            <a:ext cx="10561320" cy="1267310"/>
          </a:xfrm>
          <a:prstGeom prst="rect">
            <a:avLst/>
          </a:prstGeom>
        </p:spPr>
        <p:txBody>
          <a:bodyPr wrap="square" lIns="90000" tIns="46800" rIns="90000" bIns="46800">
            <a:normAutofit/>
          </a:bodyPr>
          <a:lstStyle>
            <a:lvl1pPr algn="l">
              <a:defRPr sz="4000">
                <a:solidFill>
                  <a:srgbClr val="009FE3"/>
                </a:solidFill>
              </a:defRPr>
            </a:lvl1pPr>
          </a:lstStyle>
          <a:p>
            <a:r>
              <a:rPr lang="cs-CZ"/>
              <a:t>Kliknutím lze upravit styl.</a:t>
            </a:r>
            <a:endParaRPr lang="cs-CZ" dirty="0"/>
          </a:p>
        </p:txBody>
      </p:sp>
      <p:sp>
        <p:nvSpPr>
          <p:cNvPr id="8"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6"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
        <p:nvSpPr>
          <p:cNvPr id="9"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Tree>
    <p:extLst>
      <p:ext uri="{BB962C8B-B14F-4D97-AF65-F5344CB8AC3E}">
        <p14:creationId xmlns:p14="http://schemas.microsoft.com/office/powerpoint/2010/main" val="3920140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ázdné">
    <p:spTree>
      <p:nvGrpSpPr>
        <p:cNvPr id="1" name=""/>
        <p:cNvGrpSpPr/>
        <p:nvPr/>
      </p:nvGrpSpPr>
      <p:grpSpPr>
        <a:xfrm>
          <a:off x="0" y="0"/>
          <a:ext cx="0" cy="0"/>
          <a:chOff x="0" y="0"/>
          <a:chExt cx="0" cy="0"/>
        </a:xfrm>
      </p:grpSpPr>
      <p:sp>
        <p:nvSpPr>
          <p:cNvPr id="2"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3"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
        <p:nvSpPr>
          <p:cNvPr id="4"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Tree>
    <p:extLst>
      <p:ext uri="{BB962C8B-B14F-4D97-AF65-F5344CB8AC3E}">
        <p14:creationId xmlns:p14="http://schemas.microsoft.com/office/powerpoint/2010/main" val="422651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adpis na střed">
    <p:spTree>
      <p:nvGrpSpPr>
        <p:cNvPr id="1" name=""/>
        <p:cNvGrpSpPr/>
        <p:nvPr/>
      </p:nvGrpSpPr>
      <p:grpSpPr>
        <a:xfrm>
          <a:off x="0" y="0"/>
          <a:ext cx="0" cy="0"/>
          <a:chOff x="0" y="0"/>
          <a:chExt cx="0" cy="0"/>
        </a:xfrm>
      </p:grpSpPr>
      <p:sp>
        <p:nvSpPr>
          <p:cNvPr id="4" name="Nadpis 1"/>
          <p:cNvSpPr>
            <a:spLocks noGrp="1"/>
          </p:cNvSpPr>
          <p:nvPr>
            <p:ph type="ctrTitle"/>
          </p:nvPr>
        </p:nvSpPr>
        <p:spPr>
          <a:xfrm>
            <a:off x="815340" y="421657"/>
            <a:ext cx="10561320" cy="5400691"/>
          </a:xfrm>
          <a:prstGeom prst="rect">
            <a:avLst/>
          </a:prstGeom>
        </p:spPr>
        <p:txBody>
          <a:bodyPr wrap="square" lIns="90000" tIns="46800" rIns="90000" bIns="46800" anchor="ctr" anchorCtr="0">
            <a:normAutofit/>
          </a:bodyPr>
          <a:lstStyle>
            <a:lvl1pPr algn="ctr">
              <a:defRPr sz="5000">
                <a:solidFill>
                  <a:srgbClr val="009FE3"/>
                </a:solidFill>
              </a:defRPr>
            </a:lvl1pPr>
          </a:lstStyle>
          <a:p>
            <a:r>
              <a:rPr lang="cs-CZ" dirty="0"/>
              <a:t>Klepnutím lze upravit styl předlohy nadpisů.</a:t>
            </a:r>
          </a:p>
        </p:txBody>
      </p:sp>
      <p:sp>
        <p:nvSpPr>
          <p:cNvPr id="5"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6"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dd.mm.rrrr</a:t>
            </a:r>
          </a:p>
        </p:txBody>
      </p:sp>
      <p:sp>
        <p:nvSpPr>
          <p:cNvPr id="7"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Text zápatí a datum se edituje v menu Vložení / Záhlaví a zápatí</a:t>
            </a:r>
          </a:p>
        </p:txBody>
      </p:sp>
    </p:spTree>
    <p:extLst>
      <p:ext uri="{BB962C8B-B14F-4D97-AF65-F5344CB8AC3E}">
        <p14:creationId xmlns:p14="http://schemas.microsoft.com/office/powerpoint/2010/main" val="2758132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adpis + podnadpis">
    <p:spTree>
      <p:nvGrpSpPr>
        <p:cNvPr id="1" name=""/>
        <p:cNvGrpSpPr/>
        <p:nvPr/>
      </p:nvGrpSpPr>
      <p:grpSpPr>
        <a:xfrm>
          <a:off x="0" y="0"/>
          <a:ext cx="0" cy="0"/>
          <a:chOff x="0" y="0"/>
          <a:chExt cx="0" cy="0"/>
        </a:xfrm>
      </p:grpSpPr>
      <p:sp>
        <p:nvSpPr>
          <p:cNvPr id="8"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9" name="Podnadpis 2"/>
          <p:cNvSpPr>
            <a:spLocks noGrp="1"/>
          </p:cNvSpPr>
          <p:nvPr>
            <p:ph type="subTitle" idx="1"/>
          </p:nvPr>
        </p:nvSpPr>
        <p:spPr>
          <a:xfrm>
            <a:off x="815340" y="1988820"/>
            <a:ext cx="10561320" cy="1704500"/>
          </a:xfrm>
          <a:prstGeom prst="rect">
            <a:avLst/>
          </a:prstGeom>
        </p:spPr>
        <p:txBody>
          <a:bodyPr>
            <a:normAutofit/>
          </a:bodyPr>
          <a:lstStyle>
            <a:lvl1pPr marL="0" indent="0" algn="l">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dirty="0"/>
              <a:t>Klepnutím lze upravit styl předlohy podnadpisů.</a:t>
            </a:r>
          </a:p>
        </p:txBody>
      </p:sp>
      <p:sp>
        <p:nvSpPr>
          <p:cNvPr id="10"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rgbClr val="009FE3"/>
                </a:solidFill>
              </a:defRPr>
            </a:lvl1pPr>
          </a:lstStyle>
          <a:p>
            <a:r>
              <a:rPr lang="cs-CZ" dirty="0"/>
              <a:t>Klepnutím lze upravit styl předlohy nadpisů.</a:t>
            </a:r>
          </a:p>
        </p:txBody>
      </p:sp>
      <p:sp>
        <p:nvSpPr>
          <p:cNvPr id="5"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dd.mm.rrrr</a:t>
            </a:r>
          </a:p>
        </p:txBody>
      </p:sp>
      <p:sp>
        <p:nvSpPr>
          <p:cNvPr id="6"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Text zápatí a datum se edituje v menu Vložení / Záhlaví a zápatí</a:t>
            </a:r>
          </a:p>
        </p:txBody>
      </p:sp>
    </p:spTree>
    <p:extLst>
      <p:ext uri="{BB962C8B-B14F-4D97-AF65-F5344CB8AC3E}">
        <p14:creationId xmlns:p14="http://schemas.microsoft.com/office/powerpoint/2010/main" val="263438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adpis nahoře">
    <p:spTree>
      <p:nvGrpSpPr>
        <p:cNvPr id="1" name=""/>
        <p:cNvGrpSpPr/>
        <p:nvPr/>
      </p:nvGrpSpPr>
      <p:grpSpPr>
        <a:xfrm>
          <a:off x="0" y="0"/>
          <a:ext cx="0" cy="0"/>
          <a:chOff x="0" y="0"/>
          <a:chExt cx="0" cy="0"/>
        </a:xfrm>
      </p:grpSpPr>
      <p:sp>
        <p:nvSpPr>
          <p:cNvPr id="4"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75000"/>
                  </a:schemeClr>
                </a:solidFill>
              </a:defRPr>
            </a:lvl1pPr>
          </a:lstStyle>
          <a:p>
            <a:fld id="{D6262B2E-B0CB-4DBB-8C61-F612C05A0A37}" type="slidenum">
              <a:rPr lang="cs-CZ" smtClean="0">
                <a:solidFill>
                  <a:prstClr val="white">
                    <a:lumMod val="75000"/>
                  </a:prstClr>
                </a:solidFill>
              </a:rPr>
              <a:pPr/>
              <a:t>‹#›</a:t>
            </a:fld>
            <a:endParaRPr lang="cs-CZ" dirty="0">
              <a:solidFill>
                <a:prstClr val="white">
                  <a:lumMod val="75000"/>
                </a:prstClr>
              </a:solidFill>
            </a:endParaRPr>
          </a:p>
        </p:txBody>
      </p:sp>
      <p:sp>
        <p:nvSpPr>
          <p:cNvPr id="5"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rgbClr val="009FE3"/>
                </a:solidFill>
              </a:defRPr>
            </a:lvl1pPr>
          </a:lstStyle>
          <a:p>
            <a:r>
              <a:rPr lang="cs-CZ" dirty="0"/>
              <a:t>Klepnutím lze upravit styl předlohy nadpisů.</a:t>
            </a:r>
          </a:p>
        </p:txBody>
      </p:sp>
      <p:sp>
        <p:nvSpPr>
          <p:cNvPr id="6"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dd.mm.rrrr</a:t>
            </a:r>
          </a:p>
        </p:txBody>
      </p:sp>
      <p:sp>
        <p:nvSpPr>
          <p:cNvPr id="7"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Text zápatí a datum se edituje v menu Vložení / Záhlaví a zápatí</a:t>
            </a:r>
          </a:p>
        </p:txBody>
      </p:sp>
    </p:spTree>
    <p:extLst>
      <p:ext uri="{BB962C8B-B14F-4D97-AF65-F5344CB8AC3E}">
        <p14:creationId xmlns:p14="http://schemas.microsoft.com/office/powerpoint/2010/main" val="3964518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7" name="Nadpis 1"/>
          <p:cNvSpPr>
            <a:spLocks noGrp="1"/>
          </p:cNvSpPr>
          <p:nvPr>
            <p:ph type="ctrTitle"/>
          </p:nvPr>
        </p:nvSpPr>
        <p:spPr>
          <a:xfrm>
            <a:off x="815340" y="368610"/>
            <a:ext cx="10561320" cy="1181585"/>
          </a:xfrm>
          <a:prstGeom prst="rect">
            <a:avLst/>
          </a:prstGeom>
        </p:spPr>
        <p:txBody>
          <a:bodyPr wrap="square" lIns="90000" tIns="46800" rIns="90000" bIns="46800">
            <a:normAutofit/>
          </a:bodyPr>
          <a:lstStyle>
            <a:lvl1pPr algn="l">
              <a:defRPr sz="4000">
                <a:solidFill>
                  <a:srgbClr val="009FE3"/>
                </a:solidFill>
              </a:defRPr>
            </a:lvl1pPr>
          </a:lstStyle>
          <a:p>
            <a:r>
              <a:rPr lang="cs-CZ" dirty="0"/>
              <a:t>Klepnutím lze upravit styl předlohy nadpisů.</a:t>
            </a:r>
          </a:p>
        </p:txBody>
      </p:sp>
      <p:sp>
        <p:nvSpPr>
          <p:cNvPr id="8"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9" name="Zástupný symbol pro obsah 2"/>
          <p:cNvSpPr>
            <a:spLocks noGrp="1"/>
          </p:cNvSpPr>
          <p:nvPr>
            <p:ph idx="1"/>
          </p:nvPr>
        </p:nvSpPr>
        <p:spPr>
          <a:xfrm>
            <a:off x="815326" y="1548384"/>
            <a:ext cx="10561349" cy="4803648"/>
          </a:xfrm>
          <a:prstGeom prst="rect">
            <a:avLst/>
          </a:prstGeom>
        </p:spPr>
        <p:txBody>
          <a:bodyPr>
            <a:normAutofit/>
          </a:bodyPr>
          <a:lstStyle>
            <a:lvl1pPr marL="341313" indent="-342900">
              <a:buClrTx/>
              <a:buFont typeface="Wingdings" pitchFamily="2" charset="2"/>
              <a:buChar char="§"/>
              <a:defRPr/>
            </a:lvl1pPr>
            <a:lvl2pPr marL="741363" indent="-285750">
              <a:buClr>
                <a:schemeClr val="accent6"/>
              </a:buClr>
              <a:buFont typeface="Wingdings" pitchFamily="2" charset="2"/>
              <a:buChar char="§"/>
              <a:defRPr/>
            </a:lvl2pPr>
            <a:lvl3pPr marL="1141413" indent="-228600">
              <a:buClrTx/>
              <a:buFont typeface="Wingdings" pitchFamily="2" charset="2"/>
              <a:buChar char="§"/>
              <a:defRPr/>
            </a:lvl3pPr>
            <a:lvl4pPr marL="1598613" indent="-228600">
              <a:buClr>
                <a:srgbClr val="00B0F0"/>
              </a:buClr>
              <a:buFont typeface="Wingdings" pitchFamily="2" charset="2"/>
              <a:buChar char="§"/>
              <a:defRPr/>
            </a:lvl4pPr>
            <a:lvl5pPr marL="2055813" indent="-228600">
              <a:buClrTx/>
              <a:buFont typeface="Wingdings" pitchFamily="2" charset="2"/>
              <a:buChar char="§"/>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dd.mm.rrrr</a:t>
            </a:r>
          </a:p>
        </p:txBody>
      </p:sp>
      <p:sp>
        <p:nvSpPr>
          <p:cNvPr id="6"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Text zápatí a datum se edituje v menu Vložení / Záhlaví a zápatí</a:t>
            </a:r>
          </a:p>
        </p:txBody>
      </p:sp>
    </p:spTree>
    <p:extLst>
      <p:ext uri="{BB962C8B-B14F-4D97-AF65-F5344CB8AC3E}">
        <p14:creationId xmlns:p14="http://schemas.microsoft.com/office/powerpoint/2010/main" val="35514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9" name="Nadpis 1"/>
          <p:cNvSpPr>
            <a:spLocks noGrp="1"/>
          </p:cNvSpPr>
          <p:nvPr>
            <p:ph type="ctrTitle"/>
          </p:nvPr>
        </p:nvSpPr>
        <p:spPr>
          <a:xfrm>
            <a:off x="815340" y="368609"/>
            <a:ext cx="10561320" cy="1267310"/>
          </a:xfrm>
          <a:prstGeom prst="rect">
            <a:avLst/>
          </a:prstGeom>
        </p:spPr>
        <p:txBody>
          <a:bodyPr wrap="square" lIns="90000" tIns="46800" rIns="90000" bIns="46800">
            <a:normAutofit/>
          </a:bodyPr>
          <a:lstStyle>
            <a:lvl1pPr algn="l">
              <a:defRPr sz="4000">
                <a:solidFill>
                  <a:srgbClr val="009FE3"/>
                </a:solidFill>
              </a:defRPr>
            </a:lvl1pPr>
          </a:lstStyle>
          <a:p>
            <a:r>
              <a:rPr lang="cs-CZ" dirty="0"/>
              <a:t>Klepnutím lze upravit styl předlohy nadpisů.</a:t>
            </a:r>
          </a:p>
        </p:txBody>
      </p:sp>
      <p:sp>
        <p:nvSpPr>
          <p:cNvPr id="11" name="Zástupný symbol pro obsah 2"/>
          <p:cNvSpPr>
            <a:spLocks noGrp="1"/>
          </p:cNvSpPr>
          <p:nvPr>
            <p:ph sz="half" idx="1" hasCustomPrompt="1"/>
          </p:nvPr>
        </p:nvSpPr>
        <p:spPr>
          <a:xfrm>
            <a:off x="815326" y="1645920"/>
            <a:ext cx="5040644" cy="4504849"/>
          </a:xfrm>
          <a:prstGeom prst="rect">
            <a:avLst/>
          </a:prstGeom>
        </p:spPr>
        <p:txBody>
          <a:bodyPr>
            <a:normAutofit/>
          </a:bodyPr>
          <a:lstStyle>
            <a:lvl1pPr marL="341313" indent="-342900">
              <a:buFont typeface="Wingdings" pitchFamily="2" charset="2"/>
              <a:buChar char="§"/>
              <a:defRPr sz="2800"/>
            </a:lvl1pPr>
            <a:lvl2pPr marL="741363" indent="-285750">
              <a:buClr>
                <a:schemeClr val="accent6"/>
              </a:buClr>
              <a:buFont typeface="Wingdings" pitchFamily="2" charset="2"/>
              <a:buChar char="§"/>
              <a:defRPr sz="2400"/>
            </a:lvl2pPr>
            <a:lvl3pPr marL="1141413" indent="-228600">
              <a:buFont typeface="Wingdings" pitchFamily="2" charset="2"/>
              <a:buChar char="§"/>
              <a:defRPr sz="2000"/>
            </a:lvl3pPr>
            <a:lvl4pPr marL="1598613" indent="-228600">
              <a:buClr>
                <a:srgbClr val="00B0F0"/>
              </a:buClr>
              <a:buFont typeface="Wingdings" pitchFamily="2" charset="2"/>
              <a:buChar char="§"/>
              <a:defRPr sz="1800"/>
            </a:lvl4pPr>
            <a:lvl5pPr marL="2055813" indent="-228600">
              <a:buFont typeface="Wingdings" pitchFamily="2" charset="2"/>
              <a:buChar cha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obsah 2"/>
          <p:cNvSpPr>
            <a:spLocks noGrp="1"/>
          </p:cNvSpPr>
          <p:nvPr>
            <p:ph sz="half" idx="11" hasCustomPrompt="1"/>
          </p:nvPr>
        </p:nvSpPr>
        <p:spPr>
          <a:xfrm>
            <a:off x="6336031" y="1645920"/>
            <a:ext cx="5040644" cy="4497705"/>
          </a:xfrm>
          <a:prstGeom prst="rect">
            <a:avLst/>
          </a:prstGeom>
        </p:spPr>
        <p:txBody>
          <a:bodyPr>
            <a:normAutofit/>
          </a:bodyPr>
          <a:lstStyle>
            <a:lvl1pPr marL="341313" indent="-342900">
              <a:buFont typeface="Wingdings" pitchFamily="2" charset="2"/>
              <a:buChar char="§"/>
              <a:defRPr sz="2800"/>
            </a:lvl1pPr>
            <a:lvl2pPr marL="741363" indent="-285750">
              <a:buClr>
                <a:schemeClr val="accent6"/>
              </a:buClr>
              <a:buFont typeface="Wingdings" pitchFamily="2" charset="2"/>
              <a:buChar char="§"/>
              <a:defRPr sz="2400"/>
            </a:lvl2pPr>
            <a:lvl3pPr marL="1141413" indent="-228600">
              <a:buFont typeface="Wingdings" pitchFamily="2" charset="2"/>
              <a:buChar char="§"/>
              <a:defRPr sz="2000"/>
            </a:lvl3pPr>
            <a:lvl4pPr marL="1598613" indent="-228600">
              <a:buClr>
                <a:srgbClr val="00B0F0"/>
              </a:buClr>
              <a:buFont typeface="Wingdings" pitchFamily="2" charset="2"/>
              <a:buChar char="§"/>
              <a:defRPr sz="1800"/>
            </a:lvl4pPr>
            <a:lvl5pPr marL="2055813" indent="-228600">
              <a:buFont typeface="Wingdings" pitchFamily="2" charset="2"/>
              <a:buChar cha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7"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dd.mm.rrrr</a:t>
            </a:r>
          </a:p>
        </p:txBody>
      </p:sp>
      <p:sp>
        <p:nvSpPr>
          <p:cNvPr id="8"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Text zápatí a datum se edituje v menu Vložení / Záhlaví a zápatí</a:t>
            </a:r>
          </a:p>
        </p:txBody>
      </p:sp>
    </p:spTree>
    <p:extLst>
      <p:ext uri="{BB962C8B-B14F-4D97-AF65-F5344CB8AC3E}">
        <p14:creationId xmlns:p14="http://schemas.microsoft.com/office/powerpoint/2010/main" val="3842432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ázdné">
    <p:spTree>
      <p:nvGrpSpPr>
        <p:cNvPr id="1" name=""/>
        <p:cNvGrpSpPr/>
        <p:nvPr/>
      </p:nvGrpSpPr>
      <p:grpSpPr>
        <a:xfrm>
          <a:off x="0" y="0"/>
          <a:ext cx="0" cy="0"/>
          <a:chOff x="0" y="0"/>
          <a:chExt cx="0" cy="0"/>
        </a:xfrm>
      </p:grpSpPr>
      <p:sp>
        <p:nvSpPr>
          <p:cNvPr id="2"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3"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dd.mm.rrrr</a:t>
            </a:r>
          </a:p>
        </p:txBody>
      </p:sp>
      <p:sp>
        <p:nvSpPr>
          <p:cNvPr id="4"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Text zápatí a datum se edituje v menu Vložení / Záhlaví a zápatí</a:t>
            </a:r>
          </a:p>
        </p:txBody>
      </p:sp>
    </p:spTree>
    <p:extLst>
      <p:ext uri="{BB962C8B-B14F-4D97-AF65-F5344CB8AC3E}">
        <p14:creationId xmlns:p14="http://schemas.microsoft.com/office/powerpoint/2010/main" val="1453450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adpis na střed">
    <p:spTree>
      <p:nvGrpSpPr>
        <p:cNvPr id="1" name=""/>
        <p:cNvGrpSpPr/>
        <p:nvPr/>
      </p:nvGrpSpPr>
      <p:grpSpPr>
        <a:xfrm>
          <a:off x="0" y="0"/>
          <a:ext cx="0" cy="0"/>
          <a:chOff x="0" y="0"/>
          <a:chExt cx="0" cy="0"/>
        </a:xfrm>
      </p:grpSpPr>
      <p:sp>
        <p:nvSpPr>
          <p:cNvPr id="7" name="Nadpis 1"/>
          <p:cNvSpPr>
            <a:spLocks noGrp="1"/>
          </p:cNvSpPr>
          <p:nvPr>
            <p:ph type="ctrTitle"/>
          </p:nvPr>
        </p:nvSpPr>
        <p:spPr>
          <a:xfrm>
            <a:off x="815340" y="421657"/>
            <a:ext cx="10561320" cy="5400691"/>
          </a:xfrm>
          <a:prstGeom prst="rect">
            <a:avLst/>
          </a:prstGeom>
        </p:spPr>
        <p:txBody>
          <a:bodyPr wrap="square" lIns="90000" tIns="46800" rIns="90000" bIns="46800" anchor="ctr" anchorCtr="0">
            <a:normAutofit/>
          </a:bodyPr>
          <a:lstStyle>
            <a:lvl1pPr algn="ctr">
              <a:defRPr sz="5000">
                <a:solidFill>
                  <a:srgbClr val="009FE3"/>
                </a:solidFill>
              </a:defRPr>
            </a:lvl1pPr>
          </a:lstStyle>
          <a:p>
            <a:r>
              <a:rPr lang="cs-CZ"/>
              <a:t>Kliknutím lze upravit styl.</a:t>
            </a:r>
            <a:endParaRPr lang="cs-CZ" dirty="0"/>
          </a:p>
        </p:txBody>
      </p:sp>
      <p:sp>
        <p:nvSpPr>
          <p:cNvPr id="8"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4"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E61D0-93DC-4FDF-A7CC-00E0DDC46A85}" type="datetime1">
              <a:rPr lang="cs-CZ" smtClean="0">
                <a:solidFill>
                  <a:prstClr val="black">
                    <a:tint val="75000"/>
                  </a:prstClr>
                </a:solidFill>
              </a:rPr>
              <a:pPr/>
              <a:t>17.04.2019</a:t>
            </a:fld>
            <a:endParaRPr lang="cs-CZ" dirty="0">
              <a:solidFill>
                <a:prstClr val="black">
                  <a:tint val="75000"/>
                </a:prstClr>
              </a:solidFill>
            </a:endParaRPr>
          </a:p>
        </p:txBody>
      </p:sp>
      <p:sp>
        <p:nvSpPr>
          <p:cNvPr id="5"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Text zápatí a datum se edituje v menu Vložení / Záhlaví a zápatí</a:t>
            </a:r>
          </a:p>
        </p:txBody>
      </p:sp>
    </p:spTree>
    <p:extLst>
      <p:ext uri="{BB962C8B-B14F-4D97-AF65-F5344CB8AC3E}">
        <p14:creationId xmlns:p14="http://schemas.microsoft.com/office/powerpoint/2010/main" val="399453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15326" y="1548384"/>
            <a:ext cx="10561349" cy="4803648"/>
          </a:xfrm>
          <a:prstGeom prst="rect">
            <a:avLst/>
          </a:prstGeom>
        </p:spPr>
        <p:txBody>
          <a:bodyPr>
            <a:normAutofit/>
          </a:bodyPr>
          <a:lstStyle>
            <a:lvl1pPr marL="341313" indent="-342900">
              <a:buClrTx/>
              <a:buFont typeface="Wingdings" pitchFamily="2" charset="2"/>
              <a:buChar char="§"/>
              <a:defRPr/>
            </a:lvl1pPr>
            <a:lvl2pPr marL="741363" indent="-285750">
              <a:buClr>
                <a:schemeClr val="accent6"/>
              </a:buClr>
              <a:buFont typeface="Wingdings" pitchFamily="2" charset="2"/>
              <a:buChar char="§"/>
              <a:defRPr/>
            </a:lvl2pPr>
            <a:lvl3pPr marL="1141413" indent="-228600">
              <a:buClrTx/>
              <a:buFont typeface="Wingdings" pitchFamily="2" charset="2"/>
              <a:buChar char="§"/>
              <a:defRPr/>
            </a:lvl3pPr>
            <a:lvl4pPr marL="1598613" indent="-228600">
              <a:buClr>
                <a:srgbClr val="00B0F0"/>
              </a:buClr>
              <a:buFont typeface="Wingdings" pitchFamily="2" charset="2"/>
              <a:buChar char="§"/>
              <a:defRPr/>
            </a:lvl4pPr>
            <a:lvl5pPr marL="2055813" indent="-228600">
              <a:buClrTx/>
              <a:buFont typeface="Wingdings" pitchFamily="2"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6" name="Nadpis 1"/>
          <p:cNvSpPr>
            <a:spLocks noGrp="1"/>
          </p:cNvSpPr>
          <p:nvPr>
            <p:ph type="ctrTitle"/>
          </p:nvPr>
        </p:nvSpPr>
        <p:spPr>
          <a:xfrm>
            <a:off x="815340" y="368610"/>
            <a:ext cx="10561320" cy="1174440"/>
          </a:xfrm>
          <a:prstGeom prst="rect">
            <a:avLst/>
          </a:prstGeom>
        </p:spPr>
        <p:txBody>
          <a:bodyPr wrap="square" lIns="90000" tIns="46800" rIns="90000" bIns="46800">
            <a:normAutofit/>
          </a:bodyPr>
          <a:lstStyle>
            <a:lvl1pPr algn="l">
              <a:defRPr sz="4000">
                <a:solidFill>
                  <a:srgbClr val="009FE3"/>
                </a:solidFill>
              </a:defRPr>
            </a:lvl1pPr>
          </a:lstStyle>
          <a:p>
            <a:r>
              <a:rPr lang="cs-CZ"/>
              <a:t>Kliknutím lze upravit styl.</a:t>
            </a:r>
            <a:endParaRPr lang="cs-CZ" dirty="0"/>
          </a:p>
        </p:txBody>
      </p:sp>
      <p:sp>
        <p:nvSpPr>
          <p:cNvPr id="7"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pPr/>
              <a:t>‹#›</a:t>
            </a:fld>
            <a:endParaRPr lang="cs-CZ" dirty="0"/>
          </a:p>
        </p:txBody>
      </p:sp>
      <p:sp>
        <p:nvSpPr>
          <p:cNvPr id="5"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8"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Tree>
    <p:extLst>
      <p:ext uri="{BB962C8B-B14F-4D97-AF65-F5344CB8AC3E}">
        <p14:creationId xmlns:p14="http://schemas.microsoft.com/office/powerpoint/2010/main" val="1750460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adpis + podnadpis">
    <p:spTree>
      <p:nvGrpSpPr>
        <p:cNvPr id="1" name=""/>
        <p:cNvGrpSpPr/>
        <p:nvPr/>
      </p:nvGrpSpPr>
      <p:grpSpPr>
        <a:xfrm>
          <a:off x="0" y="0"/>
          <a:ext cx="0" cy="0"/>
          <a:chOff x="0" y="0"/>
          <a:chExt cx="0" cy="0"/>
        </a:xfrm>
      </p:grpSpPr>
      <p:sp>
        <p:nvSpPr>
          <p:cNvPr id="9"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10" name="Podnadpis 2"/>
          <p:cNvSpPr>
            <a:spLocks noGrp="1"/>
          </p:cNvSpPr>
          <p:nvPr>
            <p:ph type="subTitle" idx="1"/>
          </p:nvPr>
        </p:nvSpPr>
        <p:spPr>
          <a:xfrm>
            <a:off x="815340" y="1988820"/>
            <a:ext cx="10561320" cy="1704500"/>
          </a:xfrm>
          <a:prstGeom prst="rect">
            <a:avLst/>
          </a:prstGeom>
        </p:spPr>
        <p:txBody>
          <a:bodyPr>
            <a:normAutofit/>
          </a:bodyPr>
          <a:lstStyle>
            <a:lvl1pPr marL="0" indent="0" algn="l">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endParaRPr lang="cs-CZ" dirty="0"/>
          </a:p>
        </p:txBody>
      </p:sp>
      <p:sp>
        <p:nvSpPr>
          <p:cNvPr id="11"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rgbClr val="009FE3"/>
                </a:solidFill>
              </a:defRPr>
            </a:lvl1pPr>
          </a:lstStyle>
          <a:p>
            <a:r>
              <a:rPr lang="cs-CZ"/>
              <a:t>Kliknutím lze upravit styl.</a:t>
            </a:r>
            <a:endParaRPr lang="cs-CZ" dirty="0"/>
          </a:p>
        </p:txBody>
      </p:sp>
      <p:sp>
        <p:nvSpPr>
          <p:cNvPr id="5"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059CB-A3F7-4C7A-A1AB-0F6CABF43A35}" type="datetime1">
              <a:rPr lang="cs-CZ" smtClean="0">
                <a:solidFill>
                  <a:prstClr val="black">
                    <a:tint val="75000"/>
                  </a:prstClr>
                </a:solidFill>
              </a:rPr>
              <a:pPr/>
              <a:t>17.04.2019</a:t>
            </a:fld>
            <a:endParaRPr lang="cs-CZ" dirty="0">
              <a:solidFill>
                <a:prstClr val="black">
                  <a:tint val="75000"/>
                </a:prstClr>
              </a:solidFill>
            </a:endParaRPr>
          </a:p>
        </p:txBody>
      </p:sp>
      <p:sp>
        <p:nvSpPr>
          <p:cNvPr id="6"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Text zápatí a datum se edituje v menu Vložení / Záhlaví a zápatí</a:t>
            </a:r>
          </a:p>
        </p:txBody>
      </p:sp>
    </p:spTree>
    <p:extLst>
      <p:ext uri="{BB962C8B-B14F-4D97-AF65-F5344CB8AC3E}">
        <p14:creationId xmlns:p14="http://schemas.microsoft.com/office/powerpoint/2010/main" val="41893206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adpis nahoře">
    <p:spTree>
      <p:nvGrpSpPr>
        <p:cNvPr id="1" name=""/>
        <p:cNvGrpSpPr/>
        <p:nvPr/>
      </p:nvGrpSpPr>
      <p:grpSpPr>
        <a:xfrm>
          <a:off x="0" y="0"/>
          <a:ext cx="0" cy="0"/>
          <a:chOff x="0" y="0"/>
          <a:chExt cx="0" cy="0"/>
        </a:xfrm>
      </p:grpSpPr>
      <p:sp>
        <p:nvSpPr>
          <p:cNvPr id="5"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rgbClr val="009FE3"/>
                </a:solidFill>
              </a:defRPr>
            </a:lvl1pPr>
          </a:lstStyle>
          <a:p>
            <a:r>
              <a:rPr lang="cs-CZ"/>
              <a:t>Kliknutím lze upravit styl.</a:t>
            </a:r>
            <a:endParaRPr lang="cs-CZ" dirty="0"/>
          </a:p>
        </p:txBody>
      </p:sp>
      <p:sp>
        <p:nvSpPr>
          <p:cNvPr id="7"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4"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C01C8-EDCF-44F2-BA49-2BF36962139F}" type="datetime1">
              <a:rPr lang="cs-CZ" smtClean="0">
                <a:solidFill>
                  <a:prstClr val="black">
                    <a:tint val="75000"/>
                  </a:prstClr>
                </a:solidFill>
              </a:rPr>
              <a:pPr/>
              <a:t>17.04.2019</a:t>
            </a:fld>
            <a:endParaRPr lang="cs-CZ" dirty="0">
              <a:solidFill>
                <a:prstClr val="black">
                  <a:tint val="75000"/>
                </a:prstClr>
              </a:solidFill>
            </a:endParaRPr>
          </a:p>
        </p:txBody>
      </p:sp>
      <p:sp>
        <p:nvSpPr>
          <p:cNvPr id="6"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Text zápatí a datum se edituje v menu Vložení / Záhlaví a zápatí</a:t>
            </a:r>
          </a:p>
        </p:txBody>
      </p:sp>
    </p:spTree>
    <p:extLst>
      <p:ext uri="{BB962C8B-B14F-4D97-AF65-F5344CB8AC3E}">
        <p14:creationId xmlns:p14="http://schemas.microsoft.com/office/powerpoint/2010/main" val="21244766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15326" y="1548384"/>
            <a:ext cx="10561349" cy="4803648"/>
          </a:xfrm>
          <a:prstGeom prst="rect">
            <a:avLst/>
          </a:prstGeom>
        </p:spPr>
        <p:txBody>
          <a:bodyPr>
            <a:normAutofit/>
          </a:bodyPr>
          <a:lstStyle>
            <a:lvl1pPr marL="341313" indent="-342900">
              <a:buClrTx/>
              <a:buFont typeface="Wingdings" pitchFamily="2" charset="2"/>
              <a:buChar char="§"/>
              <a:defRPr/>
            </a:lvl1pPr>
            <a:lvl2pPr marL="741363" indent="-285750">
              <a:buClr>
                <a:schemeClr val="accent6"/>
              </a:buClr>
              <a:buFont typeface="Wingdings" pitchFamily="2" charset="2"/>
              <a:buChar char="§"/>
              <a:defRPr/>
            </a:lvl2pPr>
            <a:lvl3pPr marL="1141413" indent="-228600">
              <a:buClrTx/>
              <a:buFont typeface="Wingdings" pitchFamily="2" charset="2"/>
              <a:buChar char="§"/>
              <a:defRPr/>
            </a:lvl3pPr>
            <a:lvl4pPr marL="1598613" indent="-228600">
              <a:buClr>
                <a:srgbClr val="00B0F0"/>
              </a:buClr>
              <a:buFont typeface="Wingdings" pitchFamily="2" charset="2"/>
              <a:buChar char="§"/>
              <a:defRPr/>
            </a:lvl4pPr>
            <a:lvl5pPr marL="2055813" indent="-228600">
              <a:buClrTx/>
              <a:buFont typeface="Wingdings" pitchFamily="2"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6" name="Nadpis 1"/>
          <p:cNvSpPr>
            <a:spLocks noGrp="1"/>
          </p:cNvSpPr>
          <p:nvPr>
            <p:ph type="ctrTitle"/>
          </p:nvPr>
        </p:nvSpPr>
        <p:spPr>
          <a:xfrm>
            <a:off x="815340" y="368610"/>
            <a:ext cx="10561320" cy="1174440"/>
          </a:xfrm>
          <a:prstGeom prst="rect">
            <a:avLst/>
          </a:prstGeom>
        </p:spPr>
        <p:txBody>
          <a:bodyPr wrap="square" lIns="90000" tIns="46800" rIns="90000" bIns="46800">
            <a:normAutofit/>
          </a:bodyPr>
          <a:lstStyle>
            <a:lvl1pPr algn="l">
              <a:defRPr sz="4000">
                <a:solidFill>
                  <a:srgbClr val="009FE3"/>
                </a:solidFill>
              </a:defRPr>
            </a:lvl1pPr>
          </a:lstStyle>
          <a:p>
            <a:r>
              <a:rPr lang="cs-CZ"/>
              <a:t>Kliknutím lze upravit styl.</a:t>
            </a:r>
            <a:endParaRPr lang="cs-CZ" dirty="0"/>
          </a:p>
        </p:txBody>
      </p:sp>
      <p:sp>
        <p:nvSpPr>
          <p:cNvPr id="7"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5"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BF261-FB2F-4731-9E40-8AAD1EF4495A}" type="datetime1">
              <a:rPr lang="cs-CZ" smtClean="0">
                <a:solidFill>
                  <a:prstClr val="black">
                    <a:tint val="75000"/>
                  </a:prstClr>
                </a:solidFill>
              </a:rPr>
              <a:pPr/>
              <a:t>17.04.2019</a:t>
            </a:fld>
            <a:endParaRPr lang="cs-CZ" dirty="0">
              <a:solidFill>
                <a:prstClr val="black">
                  <a:tint val="75000"/>
                </a:prstClr>
              </a:solidFill>
            </a:endParaRPr>
          </a:p>
        </p:txBody>
      </p:sp>
      <p:sp>
        <p:nvSpPr>
          <p:cNvPr id="8"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Text zápatí a datum se edituje v menu Vložení / Záhlaví a zápatí</a:t>
            </a:r>
          </a:p>
        </p:txBody>
      </p:sp>
    </p:spTree>
    <p:extLst>
      <p:ext uri="{BB962C8B-B14F-4D97-AF65-F5344CB8AC3E}">
        <p14:creationId xmlns:p14="http://schemas.microsoft.com/office/powerpoint/2010/main" val="2653300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4" name="Zástupný symbol pro obsah 2"/>
          <p:cNvSpPr>
            <a:spLocks noGrp="1"/>
          </p:cNvSpPr>
          <p:nvPr>
            <p:ph sz="half" idx="1" hasCustomPrompt="1"/>
          </p:nvPr>
        </p:nvSpPr>
        <p:spPr>
          <a:xfrm>
            <a:off x="815326" y="1645920"/>
            <a:ext cx="5040644" cy="4504849"/>
          </a:xfrm>
          <a:prstGeom prst="rect">
            <a:avLst/>
          </a:prstGeom>
        </p:spPr>
        <p:txBody>
          <a:bodyPr>
            <a:normAutofit/>
          </a:bodyPr>
          <a:lstStyle>
            <a:lvl1pPr marL="341313" indent="-342900">
              <a:buFont typeface="Wingdings" pitchFamily="2" charset="2"/>
              <a:buChar char="§"/>
              <a:defRPr sz="2800"/>
            </a:lvl1pPr>
            <a:lvl2pPr marL="741363" indent="-285750">
              <a:buClr>
                <a:schemeClr val="accent6"/>
              </a:buClr>
              <a:buFont typeface="Wingdings" pitchFamily="2" charset="2"/>
              <a:buChar char="§"/>
              <a:defRPr sz="2400"/>
            </a:lvl2pPr>
            <a:lvl3pPr marL="1141413" indent="-228600">
              <a:buFont typeface="Wingdings" pitchFamily="2" charset="2"/>
              <a:buChar char="§"/>
              <a:defRPr sz="2000"/>
            </a:lvl3pPr>
            <a:lvl4pPr marL="1598613" indent="-228600">
              <a:buClr>
                <a:srgbClr val="00B0F0"/>
              </a:buClr>
              <a:buFont typeface="Wingdings" pitchFamily="2" charset="2"/>
              <a:buChar char="§"/>
              <a:defRPr sz="1800"/>
            </a:lvl4pPr>
            <a:lvl5pPr marL="2055813" indent="-228600">
              <a:buFont typeface="Wingdings" pitchFamily="2" charset="2"/>
              <a:buChar cha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obsah 2"/>
          <p:cNvSpPr>
            <a:spLocks noGrp="1"/>
          </p:cNvSpPr>
          <p:nvPr>
            <p:ph sz="half" idx="11" hasCustomPrompt="1"/>
          </p:nvPr>
        </p:nvSpPr>
        <p:spPr>
          <a:xfrm>
            <a:off x="6336031" y="1645920"/>
            <a:ext cx="5040644" cy="4497705"/>
          </a:xfrm>
          <a:prstGeom prst="rect">
            <a:avLst/>
          </a:prstGeom>
        </p:spPr>
        <p:txBody>
          <a:bodyPr>
            <a:normAutofit/>
          </a:bodyPr>
          <a:lstStyle>
            <a:lvl1pPr marL="341313" indent="-342900">
              <a:buFont typeface="Wingdings" pitchFamily="2" charset="2"/>
              <a:buChar char="§"/>
              <a:defRPr sz="2800"/>
            </a:lvl1pPr>
            <a:lvl2pPr marL="741363" indent="-285750">
              <a:buClr>
                <a:schemeClr val="accent6"/>
              </a:buClr>
              <a:buFont typeface="Wingdings" pitchFamily="2" charset="2"/>
              <a:buChar char="§"/>
              <a:defRPr sz="2400"/>
            </a:lvl2pPr>
            <a:lvl3pPr marL="1141413" indent="-228600">
              <a:buFont typeface="Wingdings" pitchFamily="2" charset="2"/>
              <a:buChar char="§"/>
              <a:defRPr sz="2000"/>
            </a:lvl3pPr>
            <a:lvl4pPr marL="1598613" indent="-228600">
              <a:buClr>
                <a:srgbClr val="00B0F0"/>
              </a:buClr>
              <a:buFont typeface="Wingdings" pitchFamily="2" charset="2"/>
              <a:buChar char="§"/>
              <a:defRPr sz="1800"/>
            </a:lvl4pPr>
            <a:lvl5pPr marL="2055813" indent="-228600">
              <a:buFont typeface="Wingdings" pitchFamily="2" charset="2"/>
              <a:buChar cha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1"/>
          <p:cNvSpPr>
            <a:spLocks noGrp="1"/>
          </p:cNvSpPr>
          <p:nvPr>
            <p:ph type="ctrTitle"/>
          </p:nvPr>
        </p:nvSpPr>
        <p:spPr>
          <a:xfrm>
            <a:off x="815340" y="368609"/>
            <a:ext cx="10561320" cy="1267310"/>
          </a:xfrm>
          <a:prstGeom prst="rect">
            <a:avLst/>
          </a:prstGeom>
        </p:spPr>
        <p:txBody>
          <a:bodyPr wrap="square" lIns="90000" tIns="46800" rIns="90000" bIns="46800">
            <a:normAutofit/>
          </a:bodyPr>
          <a:lstStyle>
            <a:lvl1pPr algn="l">
              <a:defRPr sz="4000">
                <a:solidFill>
                  <a:srgbClr val="009FE3"/>
                </a:solidFill>
              </a:defRPr>
            </a:lvl1pPr>
          </a:lstStyle>
          <a:p>
            <a:r>
              <a:rPr lang="cs-CZ"/>
              <a:t>Kliknutím lze upravit styl.</a:t>
            </a:r>
            <a:endParaRPr lang="cs-CZ" dirty="0"/>
          </a:p>
        </p:txBody>
      </p:sp>
      <p:sp>
        <p:nvSpPr>
          <p:cNvPr id="8"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6"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55885-5CBA-41AB-9387-17E8EF61BFF8}" type="datetime1">
              <a:rPr lang="cs-CZ" smtClean="0">
                <a:solidFill>
                  <a:prstClr val="black">
                    <a:tint val="75000"/>
                  </a:prstClr>
                </a:solidFill>
              </a:rPr>
              <a:pPr/>
              <a:t>17.04.2019</a:t>
            </a:fld>
            <a:endParaRPr lang="cs-CZ" dirty="0">
              <a:solidFill>
                <a:prstClr val="black">
                  <a:tint val="75000"/>
                </a:prstClr>
              </a:solidFill>
            </a:endParaRPr>
          </a:p>
        </p:txBody>
      </p:sp>
      <p:sp>
        <p:nvSpPr>
          <p:cNvPr id="9"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Text zápatí a datum se edituje v menu Vložení / Záhlaví a zápatí</a:t>
            </a:r>
          </a:p>
        </p:txBody>
      </p:sp>
    </p:spTree>
    <p:extLst>
      <p:ext uri="{BB962C8B-B14F-4D97-AF65-F5344CB8AC3E}">
        <p14:creationId xmlns:p14="http://schemas.microsoft.com/office/powerpoint/2010/main" val="98056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ázdné">
    <p:spTree>
      <p:nvGrpSpPr>
        <p:cNvPr id="1" name=""/>
        <p:cNvGrpSpPr/>
        <p:nvPr/>
      </p:nvGrpSpPr>
      <p:grpSpPr>
        <a:xfrm>
          <a:off x="0" y="0"/>
          <a:ext cx="0" cy="0"/>
          <a:chOff x="0" y="0"/>
          <a:chExt cx="0" cy="0"/>
        </a:xfrm>
      </p:grpSpPr>
      <p:sp>
        <p:nvSpPr>
          <p:cNvPr id="2"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3"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A5E90-EC47-4072-BDB7-DB4A6631B8F9}" type="datetime1">
              <a:rPr lang="cs-CZ" smtClean="0">
                <a:solidFill>
                  <a:prstClr val="black">
                    <a:tint val="75000"/>
                  </a:prstClr>
                </a:solidFill>
              </a:rPr>
              <a:pPr/>
              <a:t>17.04.2019</a:t>
            </a:fld>
            <a:endParaRPr lang="cs-CZ" dirty="0">
              <a:solidFill>
                <a:prstClr val="black">
                  <a:tint val="75000"/>
                </a:prstClr>
              </a:solidFill>
            </a:endParaRPr>
          </a:p>
        </p:txBody>
      </p:sp>
      <p:sp>
        <p:nvSpPr>
          <p:cNvPr id="4"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Text zápatí a datum se edituje v menu Vložení / Záhlaví a zápatí</a:t>
            </a:r>
          </a:p>
        </p:txBody>
      </p:sp>
    </p:spTree>
    <p:extLst>
      <p:ext uri="{BB962C8B-B14F-4D97-AF65-F5344CB8AC3E}">
        <p14:creationId xmlns:p14="http://schemas.microsoft.com/office/powerpoint/2010/main" val="198556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4" name="Zástupný symbol pro obsah 2"/>
          <p:cNvSpPr>
            <a:spLocks noGrp="1"/>
          </p:cNvSpPr>
          <p:nvPr>
            <p:ph sz="half" idx="1" hasCustomPrompt="1"/>
          </p:nvPr>
        </p:nvSpPr>
        <p:spPr>
          <a:xfrm>
            <a:off x="815326" y="1645920"/>
            <a:ext cx="5040644" cy="4504849"/>
          </a:xfrm>
          <a:prstGeom prst="rect">
            <a:avLst/>
          </a:prstGeom>
        </p:spPr>
        <p:txBody>
          <a:bodyPr>
            <a:normAutofit/>
          </a:bodyPr>
          <a:lstStyle>
            <a:lvl1pPr marL="341313" indent="-342900">
              <a:buFont typeface="Wingdings" pitchFamily="2" charset="2"/>
              <a:buChar char="§"/>
              <a:defRPr sz="2800"/>
            </a:lvl1pPr>
            <a:lvl2pPr marL="741363" indent="-285750">
              <a:buClr>
                <a:schemeClr val="accent6"/>
              </a:buClr>
              <a:buFont typeface="Wingdings" pitchFamily="2" charset="2"/>
              <a:buChar char="§"/>
              <a:defRPr sz="2400"/>
            </a:lvl2pPr>
            <a:lvl3pPr marL="1141413" indent="-228600">
              <a:buFont typeface="Wingdings" pitchFamily="2" charset="2"/>
              <a:buChar char="§"/>
              <a:defRPr sz="2000"/>
            </a:lvl3pPr>
            <a:lvl4pPr marL="1598613" indent="-228600">
              <a:buClr>
                <a:srgbClr val="00B0F0"/>
              </a:buClr>
              <a:buFont typeface="Wingdings" pitchFamily="2" charset="2"/>
              <a:buChar char="§"/>
              <a:defRPr sz="1800"/>
            </a:lvl4pPr>
            <a:lvl5pPr marL="2055813" indent="-228600">
              <a:buFont typeface="Wingdings" pitchFamily="2" charset="2"/>
              <a:buChar cha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obsah 2"/>
          <p:cNvSpPr>
            <a:spLocks noGrp="1"/>
          </p:cNvSpPr>
          <p:nvPr>
            <p:ph sz="half" idx="11" hasCustomPrompt="1"/>
          </p:nvPr>
        </p:nvSpPr>
        <p:spPr>
          <a:xfrm>
            <a:off x="6336031" y="1645920"/>
            <a:ext cx="5040644" cy="4497705"/>
          </a:xfrm>
          <a:prstGeom prst="rect">
            <a:avLst/>
          </a:prstGeom>
        </p:spPr>
        <p:txBody>
          <a:bodyPr>
            <a:normAutofit/>
          </a:bodyPr>
          <a:lstStyle>
            <a:lvl1pPr marL="341313" indent="-342900">
              <a:buFont typeface="Wingdings" pitchFamily="2" charset="2"/>
              <a:buChar char="§"/>
              <a:defRPr sz="2800"/>
            </a:lvl1pPr>
            <a:lvl2pPr marL="741363" indent="-285750">
              <a:buClr>
                <a:schemeClr val="accent6"/>
              </a:buClr>
              <a:buFont typeface="Wingdings" pitchFamily="2" charset="2"/>
              <a:buChar char="§"/>
              <a:defRPr sz="2400"/>
            </a:lvl2pPr>
            <a:lvl3pPr marL="1141413" indent="-228600">
              <a:buFont typeface="Wingdings" pitchFamily="2" charset="2"/>
              <a:buChar char="§"/>
              <a:defRPr sz="2000"/>
            </a:lvl3pPr>
            <a:lvl4pPr marL="1598613" indent="-228600">
              <a:buClr>
                <a:srgbClr val="00B0F0"/>
              </a:buClr>
              <a:buFont typeface="Wingdings" pitchFamily="2" charset="2"/>
              <a:buChar char="§"/>
              <a:defRPr sz="1800"/>
            </a:lvl4pPr>
            <a:lvl5pPr marL="2055813" indent="-228600">
              <a:buFont typeface="Wingdings" pitchFamily="2" charset="2"/>
              <a:buChar cha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1"/>
          <p:cNvSpPr>
            <a:spLocks noGrp="1"/>
          </p:cNvSpPr>
          <p:nvPr>
            <p:ph type="ctrTitle"/>
          </p:nvPr>
        </p:nvSpPr>
        <p:spPr>
          <a:xfrm>
            <a:off x="815340" y="368609"/>
            <a:ext cx="10561320" cy="1267310"/>
          </a:xfrm>
          <a:prstGeom prst="rect">
            <a:avLst/>
          </a:prstGeom>
        </p:spPr>
        <p:txBody>
          <a:bodyPr wrap="square" lIns="90000" tIns="46800" rIns="90000" bIns="46800">
            <a:normAutofit/>
          </a:bodyPr>
          <a:lstStyle>
            <a:lvl1pPr algn="l">
              <a:defRPr sz="4000">
                <a:solidFill>
                  <a:srgbClr val="009FE3"/>
                </a:solidFill>
              </a:defRPr>
            </a:lvl1pPr>
          </a:lstStyle>
          <a:p>
            <a:r>
              <a:rPr lang="cs-CZ"/>
              <a:t>Kliknutím lze upravit styl.</a:t>
            </a:r>
            <a:endParaRPr lang="cs-CZ" dirty="0"/>
          </a:p>
        </p:txBody>
      </p:sp>
      <p:sp>
        <p:nvSpPr>
          <p:cNvPr id="8"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pPr/>
              <a:t>‹#›</a:t>
            </a:fld>
            <a:endParaRPr lang="cs-CZ" dirty="0"/>
          </a:p>
        </p:txBody>
      </p:sp>
      <p:sp>
        <p:nvSpPr>
          <p:cNvPr id="6"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9"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Tree>
    <p:extLst>
      <p:ext uri="{BB962C8B-B14F-4D97-AF65-F5344CB8AC3E}">
        <p14:creationId xmlns:p14="http://schemas.microsoft.com/office/powerpoint/2010/main" val="226509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ázdné">
    <p:spTree>
      <p:nvGrpSpPr>
        <p:cNvPr id="1" name=""/>
        <p:cNvGrpSpPr/>
        <p:nvPr/>
      </p:nvGrpSpPr>
      <p:grpSpPr>
        <a:xfrm>
          <a:off x="0" y="0"/>
          <a:ext cx="0" cy="0"/>
          <a:chOff x="0" y="0"/>
          <a:chExt cx="0" cy="0"/>
        </a:xfrm>
      </p:grpSpPr>
      <p:sp>
        <p:nvSpPr>
          <p:cNvPr id="2"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pPr/>
              <a:t>‹#›</a:t>
            </a:fld>
            <a:endParaRPr lang="cs-CZ" dirty="0"/>
          </a:p>
        </p:txBody>
      </p:sp>
      <p:sp>
        <p:nvSpPr>
          <p:cNvPr id="3"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4"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Tree>
    <p:extLst>
      <p:ext uri="{BB962C8B-B14F-4D97-AF65-F5344CB8AC3E}">
        <p14:creationId xmlns:p14="http://schemas.microsoft.com/office/powerpoint/2010/main" val="372468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na střed">
    <p:spTree>
      <p:nvGrpSpPr>
        <p:cNvPr id="1" name=""/>
        <p:cNvGrpSpPr/>
        <p:nvPr/>
      </p:nvGrpSpPr>
      <p:grpSpPr>
        <a:xfrm>
          <a:off x="0" y="0"/>
          <a:ext cx="0" cy="0"/>
          <a:chOff x="0" y="0"/>
          <a:chExt cx="0" cy="0"/>
        </a:xfrm>
      </p:grpSpPr>
      <p:sp>
        <p:nvSpPr>
          <p:cNvPr id="4" name="Nadpis 1"/>
          <p:cNvSpPr>
            <a:spLocks noGrp="1"/>
          </p:cNvSpPr>
          <p:nvPr>
            <p:ph type="ctrTitle"/>
          </p:nvPr>
        </p:nvSpPr>
        <p:spPr>
          <a:xfrm>
            <a:off x="815340" y="421657"/>
            <a:ext cx="10561320" cy="5400691"/>
          </a:xfrm>
          <a:prstGeom prst="rect">
            <a:avLst/>
          </a:prstGeom>
        </p:spPr>
        <p:txBody>
          <a:bodyPr wrap="square" lIns="90000" tIns="46800" rIns="90000" bIns="46800" anchor="ctr" anchorCtr="0">
            <a:normAutofit/>
          </a:bodyPr>
          <a:lstStyle>
            <a:lvl1pPr algn="ctr">
              <a:defRPr sz="5000">
                <a:solidFill>
                  <a:srgbClr val="009FE3"/>
                </a:solidFill>
              </a:defRPr>
            </a:lvl1pPr>
          </a:lstStyle>
          <a:p>
            <a:r>
              <a:rPr lang="cs-CZ" dirty="0"/>
              <a:t>Klepnutím lze upravit styl předlohy nadpisů.</a:t>
            </a:r>
          </a:p>
        </p:txBody>
      </p:sp>
      <p:sp>
        <p:nvSpPr>
          <p:cNvPr id="5"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pPr/>
              <a:t>‹#›</a:t>
            </a:fld>
            <a:endParaRPr lang="cs-CZ" dirty="0"/>
          </a:p>
        </p:txBody>
      </p:sp>
      <p:sp>
        <p:nvSpPr>
          <p:cNvPr id="6"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7"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Tree>
    <p:extLst>
      <p:ext uri="{BB962C8B-B14F-4D97-AF65-F5344CB8AC3E}">
        <p14:creationId xmlns:p14="http://schemas.microsoft.com/office/powerpoint/2010/main" val="97747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dpis + podnadpis">
    <p:spTree>
      <p:nvGrpSpPr>
        <p:cNvPr id="1" name=""/>
        <p:cNvGrpSpPr/>
        <p:nvPr/>
      </p:nvGrpSpPr>
      <p:grpSpPr>
        <a:xfrm>
          <a:off x="0" y="0"/>
          <a:ext cx="0" cy="0"/>
          <a:chOff x="0" y="0"/>
          <a:chExt cx="0" cy="0"/>
        </a:xfrm>
      </p:grpSpPr>
      <p:sp>
        <p:nvSpPr>
          <p:cNvPr id="8"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pPr/>
              <a:t>‹#›</a:t>
            </a:fld>
            <a:endParaRPr lang="cs-CZ" dirty="0"/>
          </a:p>
        </p:txBody>
      </p:sp>
      <p:sp>
        <p:nvSpPr>
          <p:cNvPr id="9" name="Podnadpis 2"/>
          <p:cNvSpPr>
            <a:spLocks noGrp="1"/>
          </p:cNvSpPr>
          <p:nvPr>
            <p:ph type="subTitle" idx="1"/>
          </p:nvPr>
        </p:nvSpPr>
        <p:spPr>
          <a:xfrm>
            <a:off x="815340" y="1988820"/>
            <a:ext cx="10561320" cy="1704500"/>
          </a:xfrm>
          <a:prstGeom prst="rect">
            <a:avLst/>
          </a:prstGeom>
        </p:spPr>
        <p:txBody>
          <a:bodyPr>
            <a:normAutofit/>
          </a:bodyPr>
          <a:lstStyle>
            <a:lvl1pPr marL="0" indent="0" algn="l">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dirty="0"/>
              <a:t>Klepnutím lze upravit styl předlohy podnadpisů.</a:t>
            </a:r>
          </a:p>
        </p:txBody>
      </p:sp>
      <p:sp>
        <p:nvSpPr>
          <p:cNvPr id="10"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rgbClr val="009FE3"/>
                </a:solidFill>
              </a:defRPr>
            </a:lvl1pPr>
          </a:lstStyle>
          <a:p>
            <a:r>
              <a:rPr lang="cs-CZ" dirty="0"/>
              <a:t>Klepnutím lze upravit styl předlohy nadpisů.</a:t>
            </a:r>
          </a:p>
        </p:txBody>
      </p:sp>
      <p:sp>
        <p:nvSpPr>
          <p:cNvPr id="5"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6"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Tree>
    <p:extLst>
      <p:ext uri="{BB962C8B-B14F-4D97-AF65-F5344CB8AC3E}">
        <p14:creationId xmlns:p14="http://schemas.microsoft.com/office/powerpoint/2010/main" val="246799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dpis nahoře">
    <p:spTree>
      <p:nvGrpSpPr>
        <p:cNvPr id="1" name=""/>
        <p:cNvGrpSpPr/>
        <p:nvPr/>
      </p:nvGrpSpPr>
      <p:grpSpPr>
        <a:xfrm>
          <a:off x="0" y="0"/>
          <a:ext cx="0" cy="0"/>
          <a:chOff x="0" y="0"/>
          <a:chExt cx="0" cy="0"/>
        </a:xfrm>
      </p:grpSpPr>
      <p:sp>
        <p:nvSpPr>
          <p:cNvPr id="4"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75000"/>
                  </a:schemeClr>
                </a:solidFill>
              </a:defRPr>
            </a:lvl1pPr>
          </a:lstStyle>
          <a:p>
            <a:fld id="{D6262B2E-B0CB-4DBB-8C61-F612C05A0A37}" type="slidenum">
              <a:rPr lang="cs-CZ" smtClean="0"/>
              <a:pPr/>
              <a:t>‹#›</a:t>
            </a:fld>
            <a:endParaRPr lang="cs-CZ" dirty="0"/>
          </a:p>
        </p:txBody>
      </p:sp>
      <p:sp>
        <p:nvSpPr>
          <p:cNvPr id="5" name="Nadpis 1"/>
          <p:cNvSpPr>
            <a:spLocks noGrp="1"/>
          </p:cNvSpPr>
          <p:nvPr>
            <p:ph type="ctrTitle"/>
          </p:nvPr>
        </p:nvSpPr>
        <p:spPr>
          <a:xfrm>
            <a:off x="815340" y="368609"/>
            <a:ext cx="10561320" cy="1440180"/>
          </a:xfrm>
          <a:prstGeom prst="rect">
            <a:avLst/>
          </a:prstGeom>
        </p:spPr>
        <p:txBody>
          <a:bodyPr wrap="square" lIns="90000" tIns="46800" rIns="90000" bIns="46800">
            <a:normAutofit/>
          </a:bodyPr>
          <a:lstStyle>
            <a:lvl1pPr algn="l">
              <a:defRPr sz="5000">
                <a:solidFill>
                  <a:srgbClr val="009FE3"/>
                </a:solidFill>
              </a:defRPr>
            </a:lvl1pPr>
          </a:lstStyle>
          <a:p>
            <a:r>
              <a:rPr lang="cs-CZ" dirty="0"/>
              <a:t>Klepnutím lze upravit styl předlohy nadpisů.</a:t>
            </a:r>
          </a:p>
        </p:txBody>
      </p:sp>
      <p:sp>
        <p:nvSpPr>
          <p:cNvPr id="6"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7"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Tree>
    <p:extLst>
      <p:ext uri="{BB962C8B-B14F-4D97-AF65-F5344CB8AC3E}">
        <p14:creationId xmlns:p14="http://schemas.microsoft.com/office/powerpoint/2010/main" val="382710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theme" Target="../theme/theme1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theme" Target="../theme/theme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délník 7"/>
          <p:cNvSpPr/>
          <p:nvPr userDrawn="1"/>
        </p:nvSpPr>
        <p:spPr bwMode="auto">
          <a:xfrm>
            <a:off x="0" y="0"/>
            <a:ext cx="12192000" cy="72000"/>
          </a:xfrm>
          <a:prstGeom prst="rect">
            <a:avLst/>
          </a:prstGeom>
          <a:solidFill>
            <a:srgbClr val="1964AA"/>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p:txBody>
      </p:sp>
      <p:sp>
        <p:nvSpPr>
          <p:cNvPr id="4"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pPr/>
              <a:t>‹#›</a:t>
            </a:fld>
            <a:endParaRPr lang="cs-CZ" dirty="0"/>
          </a:p>
        </p:txBody>
      </p:sp>
      <p:sp>
        <p:nvSpPr>
          <p:cNvPr id="9"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10"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pic>
        <p:nvPicPr>
          <p:cNvPr id="11" name="Picture 2" descr="\\psf\Home\Dropbox\nms - vizualni styl 2014\loga\NMS_logo01_RGB.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361210" y="6373929"/>
            <a:ext cx="1002993" cy="48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21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délník 7"/>
          <p:cNvSpPr/>
          <p:nvPr/>
        </p:nvSpPr>
        <p:spPr bwMode="auto">
          <a:xfrm>
            <a:off x="0" y="0"/>
            <a:ext cx="12192000" cy="72000"/>
          </a:xfrm>
          <a:prstGeom prst="rect">
            <a:avLst/>
          </a:prstGeom>
          <a:solidFill>
            <a:srgbClr val="1964AA"/>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endParaRPr>
          </a:p>
        </p:txBody>
      </p:sp>
      <p:sp>
        <p:nvSpPr>
          <p:cNvPr id="4"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9"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B0D9E-FF37-4A91-ACDF-81394C1EF898}" type="datetime1">
              <a:rPr lang="cs-CZ" smtClean="0">
                <a:solidFill>
                  <a:prstClr val="black">
                    <a:tint val="75000"/>
                  </a:prstClr>
                </a:solidFill>
              </a:rPr>
              <a:pPr/>
              <a:t>17.04.2019</a:t>
            </a:fld>
            <a:endParaRPr lang="cs-CZ" dirty="0">
              <a:solidFill>
                <a:prstClr val="black">
                  <a:tint val="75000"/>
                </a:prstClr>
              </a:solidFill>
            </a:endParaRPr>
          </a:p>
        </p:txBody>
      </p:sp>
      <p:sp>
        <p:nvSpPr>
          <p:cNvPr id="10"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Text zápatí a datum se edituje v menu Vložení / Záhlaví a zápatí</a:t>
            </a:r>
          </a:p>
        </p:txBody>
      </p:sp>
      <p:pic>
        <p:nvPicPr>
          <p:cNvPr id="11" name="Picture 2" descr="\\psf\Home\Dropbox\nms - vizualni styl 2014\loga\NMS_logo01_RG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61210" y="6373929"/>
            <a:ext cx="1002993" cy="48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2702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délník 7"/>
          <p:cNvSpPr/>
          <p:nvPr userDrawn="1"/>
        </p:nvSpPr>
        <p:spPr bwMode="auto">
          <a:xfrm>
            <a:off x="0" y="0"/>
            <a:ext cx="12192000" cy="72000"/>
          </a:xfrm>
          <a:prstGeom prst="rect">
            <a:avLst/>
          </a:prstGeom>
          <a:solidFill>
            <a:srgbClr val="1964AA"/>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p:txBody>
      </p:sp>
      <p:sp>
        <p:nvSpPr>
          <p:cNvPr id="3"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pPr/>
              <a:t>‹#›</a:t>
            </a:fld>
            <a:endParaRPr lang="cs-CZ" dirty="0"/>
          </a:p>
        </p:txBody>
      </p:sp>
      <p:sp>
        <p:nvSpPr>
          <p:cNvPr id="4"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
        <p:nvSpPr>
          <p:cNvPr id="5"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p>
        </p:txBody>
      </p:sp>
    </p:spTree>
    <p:extLst>
      <p:ext uri="{BB962C8B-B14F-4D97-AF65-F5344CB8AC3E}">
        <p14:creationId xmlns:p14="http://schemas.microsoft.com/office/powerpoint/2010/main" val="132151087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pic>
        <p:nvPicPr>
          <p:cNvPr id="1026" name="Picture 2" descr="\\psf\Home\Dropbox\nms\_layout images\polygon-background10_BLUE_w2048px.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userDrawn="1"/>
        </p:nvSpPr>
        <p:spPr bwMode="auto">
          <a:xfrm>
            <a:off x="0" y="0"/>
            <a:ext cx="12192000" cy="72000"/>
          </a:xfrm>
          <a:prstGeom prst="rect">
            <a:avLst/>
          </a:prstGeom>
          <a:solidFill>
            <a:srgbClr val="009FE3"/>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p:txBody>
      </p:sp>
      <p:pic>
        <p:nvPicPr>
          <p:cNvPr id="5" name="Picture 2" descr="\\psf\Home\Dropbox\nms\dopisni papiry (sablona DOC)\pomocne\NMS_logo01_WeMakeSense-RGB.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204613" y="5717380"/>
            <a:ext cx="1254036" cy="76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337918"/>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9FE3"/>
        </a:solidFill>
        <a:effectLst/>
      </p:bgPr>
    </p:bg>
    <p:spTree>
      <p:nvGrpSpPr>
        <p:cNvPr id="1" name=""/>
        <p:cNvGrpSpPr/>
        <p:nvPr/>
      </p:nvGrpSpPr>
      <p:grpSpPr>
        <a:xfrm>
          <a:off x="0" y="0"/>
          <a:ext cx="0" cy="0"/>
          <a:chOff x="0" y="0"/>
          <a:chExt cx="0" cy="0"/>
        </a:xfrm>
      </p:grpSpPr>
      <p:pic>
        <p:nvPicPr>
          <p:cNvPr id="2050" name="Picture 2" descr="\\psf\Home\Dropbox\nms\_layout images\polygon-background10_BLUE-LIGHT_w2048px.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userDrawn="1"/>
        </p:nvSpPr>
        <p:spPr bwMode="auto">
          <a:xfrm>
            <a:off x="0" y="0"/>
            <a:ext cx="12192000" cy="72000"/>
          </a:xfrm>
          <a:prstGeom prst="rect">
            <a:avLst/>
          </a:prstGeom>
          <a:solidFill>
            <a:srgbClr val="1964AA"/>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p:txBody>
      </p:sp>
      <p:pic>
        <p:nvPicPr>
          <p:cNvPr id="7" name="Picture 2" descr="\\psf\Home\Dropbox\nms\dopisni papiry (sablona DOC)\pomocne\NMS_logo01_WeMakeSense-RGB.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204613" y="5717380"/>
            <a:ext cx="1254036" cy="76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43221"/>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pic>
        <p:nvPicPr>
          <p:cNvPr id="2050" name="Picture 2" descr="\\psf\Home\Dropbox\nms\_layout images\polygon-background10_GREY_w2048px.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userDrawn="1"/>
        </p:nvSpPr>
        <p:spPr bwMode="auto">
          <a:xfrm>
            <a:off x="0" y="0"/>
            <a:ext cx="12192000" cy="72000"/>
          </a:xfrm>
          <a:prstGeom prst="rect">
            <a:avLst/>
          </a:prstGeom>
          <a:solidFill>
            <a:srgbClr val="1964AA"/>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p:txBody>
      </p:sp>
      <p:pic>
        <p:nvPicPr>
          <p:cNvPr id="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0194782" y="5699173"/>
            <a:ext cx="1254036" cy="76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773478"/>
      </p:ext>
    </p:extLst>
  </p:cSld>
  <p:clrMap bg1="lt1" tx1="dk1" bg2="lt2" tx2="dk2" accent1="accent1" accent2="accent2" accent3="accent3" accent4="accent4" accent5="accent5" accent6="accent6" hlink="hlink" folHlink="folHlink"/>
  <p:sldLayoutIdLst>
    <p:sldLayoutId id="2147483669" r:id="rId1"/>
    <p:sldLayoutId id="2147483670"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pic>
        <p:nvPicPr>
          <p:cNvPr id="1026" name="Picture 2" descr="\\psf\Home\Dropbox\nms\_layout images\polygon-background10_BLUE_w2048px.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userDrawn="1"/>
        </p:nvSpPr>
        <p:spPr bwMode="auto">
          <a:xfrm>
            <a:off x="0" y="0"/>
            <a:ext cx="12192000" cy="72000"/>
          </a:xfrm>
          <a:prstGeom prst="rect">
            <a:avLst/>
          </a:prstGeom>
          <a:solidFill>
            <a:srgbClr val="009FE3"/>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endParaRPr>
          </a:p>
        </p:txBody>
      </p:sp>
      <p:pic>
        <p:nvPicPr>
          <p:cNvPr id="5" name="Picture 2" descr="\\psf\Home\Dropbox\nms\dopisni papiry (sablona DOC)\pomocne\NMS_logo01_WeMakeSense-RGB.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204613" y="5717380"/>
            <a:ext cx="1254036" cy="76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911615"/>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délník 7"/>
          <p:cNvSpPr/>
          <p:nvPr userDrawn="1"/>
        </p:nvSpPr>
        <p:spPr bwMode="auto">
          <a:xfrm>
            <a:off x="0" y="0"/>
            <a:ext cx="12192000" cy="72000"/>
          </a:xfrm>
          <a:prstGeom prst="rect">
            <a:avLst/>
          </a:prstGeom>
          <a:solidFill>
            <a:srgbClr val="1964AA"/>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endParaRPr>
          </a:p>
        </p:txBody>
      </p:sp>
      <p:sp>
        <p:nvSpPr>
          <p:cNvPr id="4"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9"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
        <p:nvSpPr>
          <p:cNvPr id="10"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pic>
        <p:nvPicPr>
          <p:cNvPr id="11" name="Picture 2" descr="\\psf\Home\Dropbox\nms - vizualni styl 2014\loga\NMS_logo01_RGB.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361210" y="6373929"/>
            <a:ext cx="1002993" cy="48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696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délník 7"/>
          <p:cNvSpPr/>
          <p:nvPr userDrawn="1"/>
        </p:nvSpPr>
        <p:spPr bwMode="auto">
          <a:xfrm>
            <a:off x="0" y="0"/>
            <a:ext cx="12192000" cy="72000"/>
          </a:xfrm>
          <a:prstGeom prst="rect">
            <a:avLst/>
          </a:prstGeom>
          <a:solidFill>
            <a:srgbClr val="1964AA"/>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endParaRPr>
          </a:p>
        </p:txBody>
      </p:sp>
      <p:sp>
        <p:nvSpPr>
          <p:cNvPr id="4"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9"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sp>
        <p:nvSpPr>
          <p:cNvPr id="10"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dirty="0">
              <a:solidFill>
                <a:prstClr val="black">
                  <a:tint val="75000"/>
                </a:prstClr>
              </a:solidFill>
            </a:endParaRPr>
          </a:p>
        </p:txBody>
      </p:sp>
      <p:pic>
        <p:nvPicPr>
          <p:cNvPr id="11" name="Picture 2" descr="\\psf\Home\Dropbox\nms - vizualni styl 2014\loga\NMS_logo01_RGB.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361210" y="6373929"/>
            <a:ext cx="1002993" cy="48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66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délník 7"/>
          <p:cNvSpPr/>
          <p:nvPr userDrawn="1"/>
        </p:nvSpPr>
        <p:spPr bwMode="auto">
          <a:xfrm>
            <a:off x="0" y="0"/>
            <a:ext cx="12192000" cy="72000"/>
          </a:xfrm>
          <a:prstGeom prst="rect">
            <a:avLst/>
          </a:prstGeom>
          <a:solidFill>
            <a:srgbClr val="1964AA"/>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endParaRPr>
          </a:p>
        </p:txBody>
      </p:sp>
      <p:sp>
        <p:nvSpPr>
          <p:cNvPr id="3"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lvl1pPr algn="ctr">
              <a:defRPr sz="1400" b="0">
                <a:solidFill>
                  <a:schemeClr val="bg1">
                    <a:lumMod val="65000"/>
                  </a:schemeClr>
                </a:solidFill>
              </a:defRPr>
            </a:lvl1pPr>
          </a:lstStyle>
          <a:p>
            <a:fld id="{D6262B2E-B0CB-4DBB-8C61-F612C05A0A37}" type="slidenum">
              <a:rPr lang="cs-CZ" smtClean="0">
                <a:solidFill>
                  <a:prstClr val="white">
                    <a:lumMod val="65000"/>
                  </a:prstClr>
                </a:solidFill>
              </a:rPr>
              <a:pPr/>
              <a:t>‹#›</a:t>
            </a:fld>
            <a:endParaRPr lang="cs-CZ" dirty="0">
              <a:solidFill>
                <a:prstClr val="white">
                  <a:lumMod val="65000"/>
                </a:prstClr>
              </a:solidFill>
            </a:endParaRPr>
          </a:p>
        </p:txBody>
      </p:sp>
      <p:sp>
        <p:nvSpPr>
          <p:cNvPr id="4" name="Zástupný symbol pro datum 1"/>
          <p:cNvSpPr>
            <a:spLocks noGrp="1"/>
          </p:cNvSpPr>
          <p:nvPr>
            <p:ph type="dt" sz="half" idx="2"/>
          </p:nvPr>
        </p:nvSpPr>
        <p:spPr>
          <a:xfrm>
            <a:off x="824452" y="6390538"/>
            <a:ext cx="121219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dd.mm.rrrr</a:t>
            </a:r>
          </a:p>
        </p:txBody>
      </p:sp>
      <p:sp>
        <p:nvSpPr>
          <p:cNvPr id="5" name="Zástupný symbol pro zápatí 2"/>
          <p:cNvSpPr>
            <a:spLocks noGrp="1"/>
          </p:cNvSpPr>
          <p:nvPr>
            <p:ph type="ftr" sz="quarter" idx="3"/>
          </p:nvPr>
        </p:nvSpPr>
        <p:spPr>
          <a:xfrm>
            <a:off x="2036644" y="6390538"/>
            <a:ext cx="767024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a:solidFill>
                  <a:prstClr val="black">
                    <a:tint val="75000"/>
                  </a:prstClr>
                </a:solidFill>
              </a:rPr>
              <a:t>Text zápatí a datum se edituje v menu Vložení / Záhlaví a zápatí</a:t>
            </a:r>
          </a:p>
        </p:txBody>
      </p:sp>
    </p:spTree>
    <p:extLst>
      <p:ext uri="{BB962C8B-B14F-4D97-AF65-F5344CB8AC3E}">
        <p14:creationId xmlns:p14="http://schemas.microsoft.com/office/powerpoint/2010/main" val="24832630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chart" Target="../charts/chart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chart" Target="../charts/chart7.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chart" Target="../charts/chart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chart" Target="../charts/chart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chart" Target="../charts/chart1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chart" Target="../charts/chart13.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chart" Target="../charts/chart14.xml"/><Relationship Id="rId4" Type="http://schemas.openxmlformats.org/officeDocument/2006/relationships/image" Target="../media/image22.gif"/><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5.xml"/><Relationship Id="rId1" Type="http://schemas.openxmlformats.org/officeDocument/2006/relationships/slideLayout" Target="../slideLayouts/slideLayout4.xml"/><Relationship Id="rId5" Type="http://schemas.openxmlformats.org/officeDocument/2006/relationships/chart" Target="../charts/chart17.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hart" Target="../charts/chart20.xml"/><Relationship Id="rId7"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5.jpeg"/><Relationship Id="rId4" Type="http://schemas.openxmlformats.org/officeDocument/2006/relationships/image" Target="../media/image22.gif"/><Relationship Id="rId9" Type="http://schemas.openxmlformats.org/officeDocument/2006/relationships/chart" Target="../charts/chart21.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chart" Target="../charts/chart27.xml"/><Relationship Id="rId7" Type="http://schemas.openxmlformats.org/officeDocument/2006/relationships/image" Target="../media/image22.gif"/><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8.png"/><Relationship Id="rId10" Type="http://schemas.openxmlformats.org/officeDocument/2006/relationships/chart" Target="../charts/chart28.xml"/><Relationship Id="rId4" Type="http://schemas.openxmlformats.org/officeDocument/2006/relationships/image" Target="../media/image27.png"/><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chart" Target="../charts/chart31.xml"/><Relationship Id="rId4" Type="http://schemas.openxmlformats.org/officeDocument/2006/relationships/chart" Target="../charts/chart30.xml"/></Relationships>
</file>

<file path=ppt/slides/_rels/slide3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chart" Target="../charts/chart34.xml"/><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gif"/><Relationship Id="rId10" Type="http://schemas.openxmlformats.org/officeDocument/2006/relationships/chart" Target="../charts/chart35.xml"/><Relationship Id="rId4" Type="http://schemas.openxmlformats.org/officeDocument/2006/relationships/image" Target="../media/image27.png"/><Relationship Id="rId9"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chart" Target="../charts/chart38.xml"/><Relationship Id="rId4" Type="http://schemas.openxmlformats.org/officeDocument/2006/relationships/chart" Target="../charts/chart37.xml"/></Relationships>
</file>

<file path=ppt/slides/_rels/slide3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chart" Target="../charts/chart41.xml"/><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gif"/><Relationship Id="rId4" Type="http://schemas.openxmlformats.org/officeDocument/2006/relationships/image" Target="../media/image24.png"/><Relationship Id="rId9" Type="http://schemas.openxmlformats.org/officeDocument/2006/relationships/chart" Target="../charts/chart42.xml"/></Relationships>
</file>

<file path=ppt/slides/_rels/slide3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chart" Target="../charts/chart45.xml"/><Relationship Id="rId4" Type="http://schemas.openxmlformats.org/officeDocument/2006/relationships/chart" Target="../charts/chart44.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chart" Target="../charts/chart48.xml"/><Relationship Id="rId7"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7.png"/><Relationship Id="rId4" Type="http://schemas.openxmlformats.org/officeDocument/2006/relationships/image" Target="../media/image22.gif"/><Relationship Id="rId9" Type="http://schemas.openxmlformats.org/officeDocument/2006/relationships/chart" Target="../charts/chart49.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0.xml"/><Relationship Id="rId1" Type="http://schemas.openxmlformats.org/officeDocument/2006/relationships/slideLayout" Target="../slideLayouts/slideLayout4.xml"/><Relationship Id="rId5" Type="http://schemas.openxmlformats.org/officeDocument/2006/relationships/chart" Target="../charts/chart52.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54.xml"/><Relationship Id="rId7" Type="http://schemas.openxmlformats.org/officeDocument/2006/relationships/image" Target="../media/image18.png"/><Relationship Id="rId2" Type="http://schemas.openxmlformats.org/officeDocument/2006/relationships/chart" Target="../charts/chart53.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34.png"/><Relationship Id="rId5" Type="http://schemas.openxmlformats.org/officeDocument/2006/relationships/image" Target="../media/image16.png"/><Relationship Id="rId10" Type="http://schemas.openxmlformats.org/officeDocument/2006/relationships/image" Target="../media/image33.png"/><Relationship Id="rId4" Type="http://schemas.openxmlformats.org/officeDocument/2006/relationships/image" Target="../media/image15.png"/><Relationship Id="rId9" Type="http://schemas.openxmlformats.org/officeDocument/2006/relationships/image" Target="../media/image20.png"/></Relationships>
</file>

<file path=ppt/slides/_rels/slide4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56.xml"/><Relationship Id="rId7" Type="http://schemas.openxmlformats.org/officeDocument/2006/relationships/image" Target="../media/image18.png"/><Relationship Id="rId2" Type="http://schemas.openxmlformats.org/officeDocument/2006/relationships/chart" Target="../charts/chart55.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34.png"/><Relationship Id="rId5" Type="http://schemas.openxmlformats.org/officeDocument/2006/relationships/image" Target="../media/image16.png"/><Relationship Id="rId10" Type="http://schemas.openxmlformats.org/officeDocument/2006/relationships/image" Target="../media/image33.png"/><Relationship Id="rId4" Type="http://schemas.openxmlformats.org/officeDocument/2006/relationships/image" Target="../media/image15.png"/><Relationship Id="rId9" Type="http://schemas.openxmlformats.org/officeDocument/2006/relationships/image" Target="../media/image20.png"/></Relationships>
</file>

<file path=ppt/slides/_rels/slide4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58.xml"/><Relationship Id="rId7" Type="http://schemas.openxmlformats.org/officeDocument/2006/relationships/image" Target="../media/image18.png"/><Relationship Id="rId2" Type="http://schemas.openxmlformats.org/officeDocument/2006/relationships/chart" Target="../charts/chart57.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34.png"/><Relationship Id="rId5" Type="http://schemas.openxmlformats.org/officeDocument/2006/relationships/image" Target="../media/image16.png"/><Relationship Id="rId10" Type="http://schemas.openxmlformats.org/officeDocument/2006/relationships/image" Target="../media/image33.png"/><Relationship Id="rId4" Type="http://schemas.openxmlformats.org/officeDocument/2006/relationships/image" Target="../media/image15.png"/><Relationship Id="rId9" Type="http://schemas.openxmlformats.org/officeDocument/2006/relationships/image" Target="../media/image20.png"/></Relationships>
</file>

<file path=ppt/slides/_rels/slide4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chart" Target="../charts/chart5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chart" Target="../charts/chart6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hyperlink" Target="https://cran.r-project.org/web/packages/poLCA/poLCA.pdf" TargetMode="External"/><Relationship Id="rId2" Type="http://schemas.openxmlformats.org/officeDocument/2006/relationships/hyperlink" Target="https://journals.sagepub.com/doi/pdf/10.1177/0038038513481128"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image" Target="../media/image49.png"/><Relationship Id="rId16" Type="http://schemas.openxmlformats.org/officeDocument/2006/relationships/chart" Target="../charts/chart65.xml"/><Relationship Id="rId1" Type="http://schemas.openxmlformats.org/officeDocument/2006/relationships/slideLayout" Target="../slideLayouts/slideLayout4.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6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image" Target="../media/image49.png"/><Relationship Id="rId16" Type="http://schemas.openxmlformats.org/officeDocument/2006/relationships/chart" Target="../charts/chart66.xml"/><Relationship Id="rId1" Type="http://schemas.openxmlformats.org/officeDocument/2006/relationships/slideLayout" Target="../slideLayouts/slideLayout4.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0.svg"/><Relationship Id="rId7" Type="http://schemas.openxmlformats.org/officeDocument/2006/relationships/diagramColors" Target="../diagrams/colors1.xml"/><Relationship Id="rId2"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diagramLayout" Target="../diagrams/layout2.xml"/><Relationship Id="rId7" Type="http://schemas.openxmlformats.org/officeDocument/2006/relationships/image" Target="../media/image64.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diagramLayout" Target="../diagrams/layout3.xml"/><Relationship Id="rId7" Type="http://schemas.openxmlformats.org/officeDocument/2006/relationships/image" Target="../media/image65.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diagramLayout" Target="../diagrams/layout4.xml"/><Relationship Id="rId7" Type="http://schemas.openxmlformats.org/officeDocument/2006/relationships/image" Target="../media/image66.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diagramLayout" Target="../diagrams/layout5.xml"/><Relationship Id="rId7" Type="http://schemas.openxmlformats.org/officeDocument/2006/relationships/image" Target="../media/image67.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diagramLayout" Target="../diagrams/layout6.xml"/><Relationship Id="rId7" Type="http://schemas.openxmlformats.org/officeDocument/2006/relationships/image" Target="../media/image68.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2.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diagramLayout" Target="../diagrams/layout7.xml"/><Relationship Id="rId7" Type="http://schemas.openxmlformats.org/officeDocument/2006/relationships/image" Target="../media/image69.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7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7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7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69.xml"/><Relationship Id="rId1" Type="http://schemas.openxmlformats.org/officeDocument/2006/relationships/slideLayout" Target="../slideLayouts/slideLayout4.xml"/><Relationship Id="rId5" Type="http://schemas.openxmlformats.org/officeDocument/2006/relationships/chart" Target="../charts/chart70.xml"/><Relationship Id="rId4" Type="http://schemas.openxmlformats.org/officeDocument/2006/relationships/image" Target="../media/image34.png"/></Relationships>
</file>

<file path=ppt/slides/_rels/slide8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8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8" Type="http://schemas.openxmlformats.org/officeDocument/2006/relationships/chart" Target="../charts/chart81.xml"/><Relationship Id="rId3" Type="http://schemas.openxmlformats.org/officeDocument/2006/relationships/image" Target="../media/image70.png"/><Relationship Id="rId7" Type="http://schemas.openxmlformats.org/officeDocument/2006/relationships/image" Target="../media/image71.png"/><Relationship Id="rId2" Type="http://schemas.openxmlformats.org/officeDocument/2006/relationships/chart" Target="../charts/chart77.xml"/><Relationship Id="rId1" Type="http://schemas.openxmlformats.org/officeDocument/2006/relationships/slideLayout" Target="../slideLayouts/slideLayout24.xml"/><Relationship Id="rId6" Type="http://schemas.openxmlformats.org/officeDocument/2006/relationships/chart" Target="../charts/chart80.xml"/><Relationship Id="rId11" Type="http://schemas.openxmlformats.org/officeDocument/2006/relationships/image" Target="../media/image74.png"/><Relationship Id="rId5" Type="http://schemas.openxmlformats.org/officeDocument/2006/relationships/chart" Target="../charts/chart79.xml"/><Relationship Id="rId10" Type="http://schemas.openxmlformats.org/officeDocument/2006/relationships/image" Target="../media/image73.png"/><Relationship Id="rId4" Type="http://schemas.openxmlformats.org/officeDocument/2006/relationships/chart" Target="../charts/chart78.xml"/><Relationship Id="rId9" Type="http://schemas.openxmlformats.org/officeDocument/2006/relationships/image" Target="../media/image72.png"/></Relationships>
</file>

<file path=ppt/slides/_rels/slide8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81.png"/><Relationship Id="rId18" Type="http://schemas.openxmlformats.org/officeDocument/2006/relationships/image" Target="../media/image84.svg"/><Relationship Id="rId3" Type="http://schemas.openxmlformats.org/officeDocument/2006/relationships/image" Target="../media/image15.png"/><Relationship Id="rId21" Type="http://schemas.openxmlformats.org/officeDocument/2006/relationships/image" Target="../media/image86.png"/><Relationship Id="rId7" Type="http://schemas.openxmlformats.org/officeDocument/2006/relationships/image" Target="../media/image19.png"/><Relationship Id="rId12" Type="http://schemas.openxmlformats.org/officeDocument/2006/relationships/image" Target="../media/image38.svg"/><Relationship Id="rId17" Type="http://schemas.openxmlformats.org/officeDocument/2006/relationships/image" Target="../media/image83.png"/><Relationship Id="rId2" Type="http://schemas.openxmlformats.org/officeDocument/2006/relationships/chart" Target="../charts/chart82.xml"/><Relationship Id="rId16" Type="http://schemas.openxmlformats.org/officeDocument/2006/relationships/image" Target="../media/image46.svg"/><Relationship Id="rId20" Type="http://schemas.openxmlformats.org/officeDocument/2006/relationships/image" Target="../media/image42.svg"/><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image" Target="../media/image80.png"/><Relationship Id="rId5" Type="http://schemas.openxmlformats.org/officeDocument/2006/relationships/image" Target="../media/image17.png"/><Relationship Id="rId15" Type="http://schemas.openxmlformats.org/officeDocument/2006/relationships/image" Target="../media/image82.png"/><Relationship Id="rId10" Type="http://schemas.openxmlformats.org/officeDocument/2006/relationships/image" Target="../media/image79.svg"/><Relationship Id="rId19" Type="http://schemas.openxmlformats.org/officeDocument/2006/relationships/image" Target="../media/image85.png"/><Relationship Id="rId4" Type="http://schemas.openxmlformats.org/officeDocument/2006/relationships/image" Target="../media/image16.png"/><Relationship Id="rId9" Type="http://schemas.openxmlformats.org/officeDocument/2006/relationships/image" Target="../media/image78.png"/><Relationship Id="rId14" Type="http://schemas.openxmlformats.org/officeDocument/2006/relationships/image" Target="../media/image48.svg"/><Relationship Id="rId22" Type="http://schemas.openxmlformats.org/officeDocument/2006/relationships/image" Target="../media/image8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751582" y="6264068"/>
            <a:ext cx="7655488" cy="276070"/>
          </a:xfrm>
          <a:prstGeom prst="rect">
            <a:avLst/>
          </a:prstGeom>
          <a:noFill/>
        </p:spPr>
        <p:txBody>
          <a:bodyPr wrap="square" rtlCol="0" anchor="t" anchorCtr="0">
            <a:noAutofit/>
          </a:bodyPr>
          <a:lstStyle/>
          <a:p>
            <a:r>
              <a:rPr lang="en-GB" sz="1400" b="1" dirty="0">
                <a:solidFill>
                  <a:srgbClr val="009FE3"/>
                </a:solidFill>
              </a:rPr>
              <a:t>For </a:t>
            </a:r>
            <a:r>
              <a:rPr lang="en-GB" sz="1400" b="1" dirty="0">
                <a:solidFill>
                  <a:schemeClr val="bg1"/>
                </a:solidFill>
              </a:rPr>
              <a:t>TOPAZ </a:t>
            </a:r>
            <a:r>
              <a:rPr lang="en-GB" sz="1400" b="1" dirty="0">
                <a:solidFill>
                  <a:srgbClr val="009FE3"/>
                </a:solidFill>
              </a:rPr>
              <a:t>by </a:t>
            </a:r>
            <a:r>
              <a:rPr lang="en-GB" sz="1400" b="1" dirty="0">
                <a:solidFill>
                  <a:schemeClr val="bg1"/>
                </a:solidFill>
              </a:rPr>
              <a:t>NMS Market Research</a:t>
            </a:r>
            <a:r>
              <a:rPr lang="en-GB" sz="1400" b="1" dirty="0">
                <a:solidFill>
                  <a:srgbClr val="009FE3"/>
                </a:solidFill>
              </a:rPr>
              <a:t> </a:t>
            </a:r>
            <a:r>
              <a:rPr lang="cs-CZ" sz="1400" b="1" dirty="0">
                <a:solidFill>
                  <a:schemeClr val="bg1"/>
                </a:solidFill>
              </a:rPr>
              <a:t>April</a:t>
            </a:r>
            <a:r>
              <a:rPr lang="en-GB" sz="1400" b="1" dirty="0">
                <a:solidFill>
                  <a:schemeClr val="bg1"/>
                </a:solidFill>
              </a:rPr>
              <a:t>, </a:t>
            </a:r>
            <a:r>
              <a:rPr lang="cs-CZ" sz="1400" b="1" dirty="0">
                <a:solidFill>
                  <a:schemeClr val="bg1"/>
                </a:solidFill>
              </a:rPr>
              <a:t>17</a:t>
            </a:r>
            <a:r>
              <a:rPr lang="en-GB" sz="1400" b="1" dirty="0">
                <a:solidFill>
                  <a:schemeClr val="bg1"/>
                </a:solidFill>
              </a:rPr>
              <a:t>th 2019 </a:t>
            </a:r>
            <a:r>
              <a:rPr lang="en-GB" sz="1400" b="1" dirty="0">
                <a:solidFill>
                  <a:srgbClr val="00B0F0"/>
                </a:solidFill>
              </a:rPr>
              <a:t>in Prague</a:t>
            </a:r>
          </a:p>
        </p:txBody>
      </p:sp>
      <p:sp>
        <p:nvSpPr>
          <p:cNvPr id="3" name="Podnadpis 2"/>
          <p:cNvSpPr>
            <a:spLocks noGrp="1"/>
          </p:cNvSpPr>
          <p:nvPr>
            <p:ph type="subTitle" idx="1"/>
          </p:nvPr>
        </p:nvSpPr>
        <p:spPr/>
        <p:txBody>
          <a:bodyPr>
            <a:noAutofit/>
          </a:bodyPr>
          <a:lstStyle/>
          <a:p>
            <a:r>
              <a:rPr lang="en-AU"/>
              <a:t>Final Report</a:t>
            </a:r>
          </a:p>
        </p:txBody>
      </p:sp>
      <p:sp>
        <p:nvSpPr>
          <p:cNvPr id="2" name="Nadpis 1"/>
          <p:cNvSpPr>
            <a:spLocks noGrp="1"/>
          </p:cNvSpPr>
          <p:nvPr>
            <p:ph type="ctrTitle"/>
          </p:nvPr>
        </p:nvSpPr>
        <p:spPr>
          <a:xfrm>
            <a:off x="815340" y="368609"/>
            <a:ext cx="10976066" cy="1440180"/>
          </a:xfrm>
        </p:spPr>
        <p:txBody>
          <a:bodyPr>
            <a:noAutofit/>
          </a:bodyPr>
          <a:lstStyle/>
          <a:p>
            <a:r>
              <a:rPr lang="en-GB" sz="4800" dirty="0"/>
              <a:t>Study of mid-class</a:t>
            </a:r>
            <a:r>
              <a:rPr lang="en-GB" sz="4800" dirty="0">
                <a:latin typeface="Calibri" panose="020F0502020204030204" pitchFamily="34" charset="0"/>
                <a:cs typeface="Calibri" panose="020F0502020204030204" pitchFamily="34" charset="0"/>
              </a:rPr>
              <a:t>'</a:t>
            </a:r>
            <a:r>
              <a:rPr lang="en-GB" sz="4800" dirty="0"/>
              <a:t> attitudes towards </a:t>
            </a:r>
            <a:br>
              <a:rPr lang="en-GB" sz="4800" dirty="0"/>
            </a:br>
            <a:r>
              <a:rPr lang="en-GB" sz="4800" dirty="0"/>
              <a:t>the EU and its influence on European issues</a:t>
            </a:r>
          </a:p>
        </p:txBody>
      </p:sp>
      <p:sp>
        <p:nvSpPr>
          <p:cNvPr id="12" name="Ovál 11"/>
          <p:cNvSpPr/>
          <p:nvPr/>
        </p:nvSpPr>
        <p:spPr bwMode="auto">
          <a:xfrm>
            <a:off x="829698" y="3543640"/>
            <a:ext cx="2064269" cy="2061385"/>
          </a:xfrm>
          <a:prstGeom prst="ellipse">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GB" dirty="0">
              <a:latin typeface="Arial" charset="0"/>
            </a:endParaRPr>
          </a:p>
        </p:txBody>
      </p:sp>
      <p:pic>
        <p:nvPicPr>
          <p:cNvPr id="6" name="Obrázek 5">
            <a:extLst>
              <a:ext uri="{FF2B5EF4-FFF2-40B4-BE49-F238E27FC236}">
                <a16:creationId xmlns:a16="http://schemas.microsoft.com/office/drawing/2014/main" id="{DFBF6169-E049-41FC-9057-EDC971271FD4}"/>
              </a:ext>
            </a:extLst>
          </p:cNvPr>
          <p:cNvPicPr>
            <a:picLocks noChangeAspect="1"/>
          </p:cNvPicPr>
          <p:nvPr/>
        </p:nvPicPr>
        <p:blipFill>
          <a:blip r:embed="rId3"/>
          <a:stretch>
            <a:fillRect/>
          </a:stretch>
        </p:blipFill>
        <p:spPr>
          <a:xfrm>
            <a:off x="1250438" y="3977267"/>
            <a:ext cx="1222787" cy="1304853"/>
          </a:xfrm>
          <a:prstGeom prst="rect">
            <a:avLst/>
          </a:prstGeom>
        </p:spPr>
      </p:pic>
    </p:spTree>
    <p:extLst>
      <p:ext uri="{BB962C8B-B14F-4D97-AF65-F5344CB8AC3E}">
        <p14:creationId xmlns:p14="http://schemas.microsoft.com/office/powerpoint/2010/main" val="377913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a:xfrm>
            <a:off x="11376675" y="6452683"/>
            <a:ext cx="81532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8" name="Graf 7">
            <a:extLst>
              <a:ext uri="{FF2B5EF4-FFF2-40B4-BE49-F238E27FC236}">
                <a16:creationId xmlns:a16="http://schemas.microsoft.com/office/drawing/2014/main" id="{B1E1918C-E928-4B76-BC86-8CFD945C2F43}"/>
              </a:ext>
            </a:extLst>
          </p:cNvPr>
          <p:cNvGraphicFramePr/>
          <p:nvPr>
            <p:extLst>
              <p:ext uri="{D42A27DB-BD31-4B8C-83A1-F6EECF244321}">
                <p14:modId xmlns:p14="http://schemas.microsoft.com/office/powerpoint/2010/main" val="3477173575"/>
              </p:ext>
            </p:extLst>
          </p:nvPr>
        </p:nvGraphicFramePr>
        <p:xfrm>
          <a:off x="3022821" y="2388910"/>
          <a:ext cx="5107106" cy="3652251"/>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ovéPole 14">
            <a:extLst>
              <a:ext uri="{FF2B5EF4-FFF2-40B4-BE49-F238E27FC236}">
                <a16:creationId xmlns:a16="http://schemas.microsoft.com/office/drawing/2014/main" id="{551DB4DD-8A7F-4992-80AB-0C2B7170248D}"/>
              </a:ext>
            </a:extLst>
          </p:cNvPr>
          <p:cNvSpPr txBox="1"/>
          <p:nvPr/>
        </p:nvSpPr>
        <p:spPr>
          <a:xfrm>
            <a:off x="3136760" y="5062262"/>
            <a:ext cx="1626038" cy="646331"/>
          </a:xfrm>
          <a:prstGeom prst="rect">
            <a:avLst/>
          </a:prstGeom>
          <a:noFill/>
        </p:spPr>
        <p:txBody>
          <a:bodyPr wrap="square" rtlCol="0">
            <a:spAutoFit/>
          </a:bodyPr>
          <a:lstStyle/>
          <a:p>
            <a:r>
              <a:rPr lang="en-GB" b="1" dirty="0">
                <a:solidFill>
                  <a:schemeClr val="accent5"/>
                </a:solidFill>
              </a:rPr>
              <a:t>Ageing authoritarians</a:t>
            </a:r>
          </a:p>
        </p:txBody>
      </p:sp>
      <p:sp>
        <p:nvSpPr>
          <p:cNvPr id="16" name="TextovéPole 15">
            <a:extLst>
              <a:ext uri="{FF2B5EF4-FFF2-40B4-BE49-F238E27FC236}">
                <a16:creationId xmlns:a16="http://schemas.microsoft.com/office/drawing/2014/main" id="{5BB09A22-C564-41D9-9638-21C23A4C5190}"/>
              </a:ext>
            </a:extLst>
          </p:cNvPr>
          <p:cNvSpPr txBox="1"/>
          <p:nvPr/>
        </p:nvSpPr>
        <p:spPr>
          <a:xfrm>
            <a:off x="2919690" y="3742585"/>
            <a:ext cx="1176484" cy="369332"/>
          </a:xfrm>
          <a:prstGeom prst="rect">
            <a:avLst/>
          </a:prstGeom>
          <a:noFill/>
        </p:spPr>
        <p:txBody>
          <a:bodyPr wrap="square" rtlCol="0">
            <a:spAutoFit/>
          </a:bodyPr>
          <a:lstStyle/>
          <a:p>
            <a:r>
              <a:rPr lang="en-GB" b="1" dirty="0">
                <a:solidFill>
                  <a:schemeClr val="accent6"/>
                </a:solidFill>
              </a:rPr>
              <a:t>Defenders</a:t>
            </a:r>
          </a:p>
        </p:txBody>
      </p:sp>
      <p:sp>
        <p:nvSpPr>
          <p:cNvPr id="17" name="TextovéPole 16">
            <a:extLst>
              <a:ext uri="{FF2B5EF4-FFF2-40B4-BE49-F238E27FC236}">
                <a16:creationId xmlns:a16="http://schemas.microsoft.com/office/drawing/2014/main" id="{D6CA9C71-B09B-4EE6-A019-2852CA620105}"/>
              </a:ext>
            </a:extLst>
          </p:cNvPr>
          <p:cNvSpPr txBox="1"/>
          <p:nvPr/>
        </p:nvSpPr>
        <p:spPr>
          <a:xfrm>
            <a:off x="3507932" y="2337071"/>
            <a:ext cx="1691026" cy="369332"/>
          </a:xfrm>
          <a:prstGeom prst="rect">
            <a:avLst/>
          </a:prstGeom>
          <a:noFill/>
        </p:spPr>
        <p:txBody>
          <a:bodyPr wrap="square" rtlCol="0">
            <a:spAutoFit/>
          </a:bodyPr>
          <a:lstStyle/>
          <a:p>
            <a:r>
              <a:rPr lang="en-GB" b="1" dirty="0">
                <a:solidFill>
                  <a:srgbClr val="7030A0"/>
                </a:solidFill>
              </a:rPr>
              <a:t>Tested workers</a:t>
            </a:r>
          </a:p>
        </p:txBody>
      </p:sp>
      <p:sp>
        <p:nvSpPr>
          <p:cNvPr id="18" name="TextovéPole 17">
            <a:extLst>
              <a:ext uri="{FF2B5EF4-FFF2-40B4-BE49-F238E27FC236}">
                <a16:creationId xmlns:a16="http://schemas.microsoft.com/office/drawing/2014/main" id="{A53AABE1-31D9-4512-AADB-EAAEC481A5BF}"/>
              </a:ext>
            </a:extLst>
          </p:cNvPr>
          <p:cNvSpPr txBox="1"/>
          <p:nvPr/>
        </p:nvSpPr>
        <p:spPr>
          <a:xfrm>
            <a:off x="5912651" y="1844449"/>
            <a:ext cx="1899864" cy="646331"/>
          </a:xfrm>
          <a:prstGeom prst="rect">
            <a:avLst/>
          </a:prstGeom>
          <a:noFill/>
        </p:spPr>
        <p:txBody>
          <a:bodyPr wrap="square" rtlCol="0">
            <a:spAutoFit/>
          </a:bodyPr>
          <a:lstStyle/>
          <a:p>
            <a:r>
              <a:rPr lang="en-GB" b="1" dirty="0">
                <a:solidFill>
                  <a:schemeClr val="accent1">
                    <a:lumMod val="75000"/>
                  </a:schemeClr>
                </a:solidFill>
              </a:rPr>
              <a:t>Politically</a:t>
            </a:r>
            <a:endParaRPr lang="cs-CZ" b="1" dirty="0">
              <a:solidFill>
                <a:schemeClr val="accent1">
                  <a:lumMod val="75000"/>
                </a:schemeClr>
              </a:solidFill>
            </a:endParaRPr>
          </a:p>
          <a:p>
            <a:r>
              <a:rPr lang="en-GB" b="1" dirty="0">
                <a:solidFill>
                  <a:schemeClr val="accent1">
                    <a:lumMod val="75000"/>
                  </a:schemeClr>
                </a:solidFill>
              </a:rPr>
              <a:t> passive</a:t>
            </a:r>
          </a:p>
        </p:txBody>
      </p:sp>
      <p:sp>
        <p:nvSpPr>
          <p:cNvPr id="19" name="TextovéPole 18">
            <a:extLst>
              <a:ext uri="{FF2B5EF4-FFF2-40B4-BE49-F238E27FC236}">
                <a16:creationId xmlns:a16="http://schemas.microsoft.com/office/drawing/2014/main" id="{94D230AB-924D-4EED-8B5A-4B1357085454}"/>
              </a:ext>
            </a:extLst>
          </p:cNvPr>
          <p:cNvSpPr txBox="1"/>
          <p:nvPr/>
        </p:nvSpPr>
        <p:spPr>
          <a:xfrm>
            <a:off x="7431935" y="4048542"/>
            <a:ext cx="1907745" cy="369332"/>
          </a:xfrm>
          <a:prstGeom prst="rect">
            <a:avLst/>
          </a:prstGeom>
          <a:noFill/>
        </p:spPr>
        <p:txBody>
          <a:bodyPr wrap="square" rtlCol="0">
            <a:spAutoFit/>
          </a:bodyPr>
          <a:lstStyle/>
          <a:p>
            <a:r>
              <a:rPr lang="en-GB" b="1" dirty="0">
                <a:solidFill>
                  <a:schemeClr val="accent3">
                    <a:lumMod val="50000"/>
                  </a:schemeClr>
                </a:solidFill>
              </a:rPr>
              <a:t>Ambivalent</a:t>
            </a:r>
          </a:p>
        </p:txBody>
      </p:sp>
      <p:sp>
        <p:nvSpPr>
          <p:cNvPr id="20" name="TextovéPole 19">
            <a:extLst>
              <a:ext uri="{FF2B5EF4-FFF2-40B4-BE49-F238E27FC236}">
                <a16:creationId xmlns:a16="http://schemas.microsoft.com/office/drawing/2014/main" id="{0B433544-D7E9-4271-8B59-41BC48E36941}"/>
              </a:ext>
            </a:extLst>
          </p:cNvPr>
          <p:cNvSpPr txBox="1"/>
          <p:nvPr/>
        </p:nvSpPr>
        <p:spPr>
          <a:xfrm>
            <a:off x="4977581" y="5981960"/>
            <a:ext cx="1731951" cy="369332"/>
          </a:xfrm>
          <a:prstGeom prst="rect">
            <a:avLst/>
          </a:prstGeom>
          <a:noFill/>
        </p:spPr>
        <p:txBody>
          <a:bodyPr wrap="square" rtlCol="0">
            <a:spAutoFit/>
          </a:bodyPr>
          <a:lstStyle/>
          <a:p>
            <a:r>
              <a:rPr lang="en-GB" b="1" dirty="0">
                <a:solidFill>
                  <a:schemeClr val="accent4"/>
                </a:solidFill>
              </a:rPr>
              <a:t>Young liberals</a:t>
            </a:r>
          </a:p>
        </p:txBody>
      </p:sp>
      <p:pic>
        <p:nvPicPr>
          <p:cNvPr id="22" name="Obrázek 21">
            <a:extLst>
              <a:ext uri="{FF2B5EF4-FFF2-40B4-BE49-F238E27FC236}">
                <a16:creationId xmlns:a16="http://schemas.microsoft.com/office/drawing/2014/main" id="{8CCA49FD-13F0-4986-A59E-F924F3EFB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583" y="1710635"/>
            <a:ext cx="905735" cy="905735"/>
          </a:xfrm>
          <a:prstGeom prst="rect">
            <a:avLst/>
          </a:prstGeom>
        </p:spPr>
      </p:pic>
      <p:pic>
        <p:nvPicPr>
          <p:cNvPr id="24" name="Obrázek 23">
            <a:extLst>
              <a:ext uri="{FF2B5EF4-FFF2-40B4-BE49-F238E27FC236}">
                <a16:creationId xmlns:a16="http://schemas.microsoft.com/office/drawing/2014/main" id="{ED301172-D890-41A0-BC54-5A65F11B17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9031" y="3742585"/>
            <a:ext cx="905735" cy="905735"/>
          </a:xfrm>
          <a:prstGeom prst="rect">
            <a:avLst/>
          </a:prstGeom>
        </p:spPr>
      </p:pic>
      <p:pic>
        <p:nvPicPr>
          <p:cNvPr id="26" name="Obrázek 25">
            <a:extLst>
              <a:ext uri="{FF2B5EF4-FFF2-40B4-BE49-F238E27FC236}">
                <a16:creationId xmlns:a16="http://schemas.microsoft.com/office/drawing/2014/main" id="{E7AFE9B5-4565-4E8B-BBA4-EF87EE1E37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6959" y="5640132"/>
            <a:ext cx="905735" cy="905735"/>
          </a:xfrm>
          <a:prstGeom prst="rect">
            <a:avLst/>
          </a:prstGeom>
        </p:spPr>
      </p:pic>
      <p:grpSp>
        <p:nvGrpSpPr>
          <p:cNvPr id="27" name="Skupina 26">
            <a:extLst>
              <a:ext uri="{FF2B5EF4-FFF2-40B4-BE49-F238E27FC236}">
                <a16:creationId xmlns:a16="http://schemas.microsoft.com/office/drawing/2014/main" id="{A5ABACC0-A701-4F14-AFDD-BDD7E6430AB4}"/>
              </a:ext>
            </a:extLst>
          </p:cNvPr>
          <p:cNvGrpSpPr/>
          <p:nvPr/>
        </p:nvGrpSpPr>
        <p:grpSpPr>
          <a:xfrm>
            <a:off x="2460448" y="4984407"/>
            <a:ext cx="802039" cy="802039"/>
            <a:chOff x="11025168" y="3897911"/>
            <a:chExt cx="802039" cy="802039"/>
          </a:xfrm>
        </p:grpSpPr>
        <p:pic>
          <p:nvPicPr>
            <p:cNvPr id="28" name="Obrázek 27">
              <a:extLst>
                <a:ext uri="{FF2B5EF4-FFF2-40B4-BE49-F238E27FC236}">
                  <a16:creationId xmlns:a16="http://schemas.microsoft.com/office/drawing/2014/main" id="{73B7AA99-58D9-4566-819A-641CA70F44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29" name="Přímá spojnice 28">
              <a:extLst>
                <a:ext uri="{FF2B5EF4-FFF2-40B4-BE49-F238E27FC236}">
                  <a16:creationId xmlns:a16="http://schemas.microsoft.com/office/drawing/2014/main" id="{B5AB2397-1EC7-4BBE-8E75-71D5A477FE51}"/>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Obrázek 29">
            <a:extLst>
              <a:ext uri="{FF2B5EF4-FFF2-40B4-BE49-F238E27FC236}">
                <a16:creationId xmlns:a16="http://schemas.microsoft.com/office/drawing/2014/main" id="{F435E7AA-1B79-4504-8069-1274109808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0849" y="3451019"/>
            <a:ext cx="851972" cy="851972"/>
          </a:xfrm>
          <a:prstGeom prst="rect">
            <a:avLst/>
          </a:prstGeom>
        </p:spPr>
      </p:pic>
      <p:pic>
        <p:nvPicPr>
          <p:cNvPr id="31" name="Obrázek 30">
            <a:extLst>
              <a:ext uri="{FF2B5EF4-FFF2-40B4-BE49-F238E27FC236}">
                <a16:creationId xmlns:a16="http://schemas.microsoft.com/office/drawing/2014/main" id="{17D316F3-5FA6-4FAB-8718-CE87EB1E6B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9851" y="2078779"/>
            <a:ext cx="851971" cy="851971"/>
          </a:xfrm>
          <a:prstGeom prst="rect">
            <a:avLst/>
          </a:prstGeom>
        </p:spPr>
      </p:pic>
      <p:sp>
        <p:nvSpPr>
          <p:cNvPr id="23" name="Nadpis 1">
            <a:extLst>
              <a:ext uri="{FF2B5EF4-FFF2-40B4-BE49-F238E27FC236}">
                <a16:creationId xmlns:a16="http://schemas.microsoft.com/office/drawing/2014/main" id="{8AB9B40C-7855-45F4-973C-E7E1DCA4A98F}"/>
              </a:ext>
            </a:extLst>
          </p:cNvPr>
          <p:cNvSpPr txBox="1">
            <a:spLocks/>
          </p:cNvSpPr>
          <p:nvPr/>
        </p:nvSpPr>
        <p:spPr>
          <a:xfrm>
            <a:off x="1479" y="418383"/>
            <a:ext cx="11364281"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algn="just"/>
            <a:r>
              <a:rPr lang="en-AU" sz="2400"/>
              <a:t>By applying cluster analysis, </a:t>
            </a:r>
            <a:r>
              <a:rPr lang="en-AU" sz="2400" b="1"/>
              <a:t>6 segments </a:t>
            </a:r>
            <a:r>
              <a:rPr lang="en-AU" sz="2400"/>
              <a:t>were identified. The segments differ mainly in: political attitudes, participation in the elections, experience with financial difficulties, age and education.</a:t>
            </a:r>
          </a:p>
        </p:txBody>
      </p:sp>
    </p:spTree>
    <p:extLst>
      <p:ext uri="{BB962C8B-B14F-4D97-AF65-F5344CB8AC3E}">
        <p14:creationId xmlns:p14="http://schemas.microsoft.com/office/powerpoint/2010/main" val="90093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p:cNvGraphicFramePr/>
          <p:nvPr>
            <p:extLst/>
          </p:nvPr>
        </p:nvGraphicFramePr>
        <p:xfrm>
          <a:off x="3039620" y="2010142"/>
          <a:ext cx="7457438" cy="3758168"/>
        </p:xfrm>
        <a:graphic>
          <a:graphicData uri="http://schemas.openxmlformats.org/drawingml/2006/chart">
            <c:chart xmlns:c="http://schemas.openxmlformats.org/drawingml/2006/chart" xmlns:r="http://schemas.openxmlformats.org/officeDocument/2006/relationships" r:id="rId2"/>
          </a:graphicData>
        </a:graphic>
      </p:graphicFrame>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17" name="Tabulka 16">
            <a:extLst>
              <a:ext uri="{FF2B5EF4-FFF2-40B4-BE49-F238E27FC236}">
                <a16:creationId xmlns:a16="http://schemas.microsoft.com/office/drawing/2014/main" id="{B9992C0D-15C2-4955-876D-20314163FC23}"/>
              </a:ext>
            </a:extLst>
          </p:cNvPr>
          <p:cNvGraphicFramePr>
            <a:graphicFrameLocks noGrp="1"/>
          </p:cNvGraphicFramePr>
          <p:nvPr>
            <p:extLst/>
          </p:nvPr>
        </p:nvGraphicFramePr>
        <p:xfrm>
          <a:off x="3699018" y="5454265"/>
          <a:ext cx="6785408" cy="489538"/>
        </p:xfrm>
        <a:graphic>
          <a:graphicData uri="http://schemas.openxmlformats.org/drawingml/2006/table">
            <a:tbl>
              <a:tblPr firstRow="1" bandRow="1">
                <a:tableStyleId>{5C22544A-7EE6-4342-B048-85BDC9FD1C3A}</a:tableStyleId>
              </a:tblPr>
              <a:tblGrid>
                <a:gridCol w="1124653">
                  <a:extLst>
                    <a:ext uri="{9D8B030D-6E8A-4147-A177-3AD203B41FA5}">
                      <a16:colId xmlns:a16="http://schemas.microsoft.com/office/drawing/2014/main" val="4226019324"/>
                    </a:ext>
                  </a:extLst>
                </a:gridCol>
                <a:gridCol w="1199155">
                  <a:extLst>
                    <a:ext uri="{9D8B030D-6E8A-4147-A177-3AD203B41FA5}">
                      <a16:colId xmlns:a16="http://schemas.microsoft.com/office/drawing/2014/main" val="2752221810"/>
                    </a:ext>
                  </a:extLst>
                </a:gridCol>
                <a:gridCol w="1115400">
                  <a:extLst>
                    <a:ext uri="{9D8B030D-6E8A-4147-A177-3AD203B41FA5}">
                      <a16:colId xmlns:a16="http://schemas.microsoft.com/office/drawing/2014/main" val="3793437281"/>
                    </a:ext>
                  </a:extLst>
                </a:gridCol>
                <a:gridCol w="1115400">
                  <a:extLst>
                    <a:ext uri="{9D8B030D-6E8A-4147-A177-3AD203B41FA5}">
                      <a16:colId xmlns:a16="http://schemas.microsoft.com/office/drawing/2014/main" val="968042099"/>
                    </a:ext>
                  </a:extLst>
                </a:gridCol>
                <a:gridCol w="1115400">
                  <a:extLst>
                    <a:ext uri="{9D8B030D-6E8A-4147-A177-3AD203B41FA5}">
                      <a16:colId xmlns:a16="http://schemas.microsoft.com/office/drawing/2014/main" val="3094611140"/>
                    </a:ext>
                  </a:extLst>
                </a:gridCol>
                <a:gridCol w="1115400">
                  <a:extLst>
                    <a:ext uri="{9D8B030D-6E8A-4147-A177-3AD203B41FA5}">
                      <a16:colId xmlns:a16="http://schemas.microsoft.com/office/drawing/2014/main" val="362913234"/>
                    </a:ext>
                  </a:extLst>
                </a:gridCol>
              </a:tblGrid>
              <a:tr h="489538">
                <a:tc>
                  <a:txBody>
                    <a:bodyPr/>
                    <a:lstStyle/>
                    <a:p>
                      <a:pPr algn="ctr" fontAlgn="ctr"/>
                      <a:r>
                        <a:rPr lang="en-GB" sz="1200" b="1" i="0" u="none" strike="noStrike" noProof="0" dirty="0">
                          <a:solidFill>
                            <a:srgbClr val="000000"/>
                          </a:solidFill>
                          <a:effectLst/>
                          <a:latin typeface="Calibri" panose="020F0502020204030204" pitchFamily="34" charset="0"/>
                        </a:rPr>
                        <a:t>Politically </a:t>
                      </a:r>
                      <a:endParaRPr lang="cs-CZ" sz="1200" b="1" i="0" u="none" strike="noStrike" noProof="0" dirty="0">
                        <a:solidFill>
                          <a:srgbClr val="000000"/>
                        </a:solidFill>
                        <a:effectLst/>
                        <a:latin typeface="Calibri" panose="020F0502020204030204" pitchFamily="34" charset="0"/>
                      </a:endParaRPr>
                    </a:p>
                    <a:p>
                      <a:pPr algn="ctr" fontAlgn="ctr"/>
                      <a:r>
                        <a:rPr lang="en-GB" sz="1200" b="1" i="0" u="none" strike="noStrike" noProof="0" dirty="0">
                          <a:solidFill>
                            <a:srgbClr val="000000"/>
                          </a:solidFill>
                          <a:effectLst/>
                          <a:latin typeface="Calibri" panose="020F0502020204030204" pitchFamily="34" charset="0"/>
                        </a:rPr>
                        <a:t>passive</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Ambivalent</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Young liberals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Ageing authoritarians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Defenders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Tested worker</a:t>
                      </a:r>
                      <a:r>
                        <a:rPr lang="cs-CZ" sz="1200" b="1" i="0" u="none" strike="noStrike" noProof="0" dirty="0">
                          <a:solidFill>
                            <a:srgbClr val="000000"/>
                          </a:solidFill>
                          <a:effectLst/>
                          <a:latin typeface="Calibri" panose="020F0502020204030204" pitchFamily="34" charset="0"/>
                        </a:rPr>
                        <a:t>s</a:t>
                      </a:r>
                      <a:endParaRPr lang="en-GB" sz="1200" b="1" i="0" u="none" strike="noStrike" noProof="0" dirty="0">
                        <a:solidFill>
                          <a:srgbClr val="000000"/>
                        </a:solidFill>
                        <a:effectLst/>
                        <a:latin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pic>
        <p:nvPicPr>
          <p:cNvPr id="18" name="Obrázek 17">
            <a:extLst>
              <a:ext uri="{FF2B5EF4-FFF2-40B4-BE49-F238E27FC236}">
                <a16:creationId xmlns:a16="http://schemas.microsoft.com/office/drawing/2014/main" id="{C5771235-5D5F-44E6-A3C7-CB2E71B8B6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6335" y="5933571"/>
            <a:ext cx="284055" cy="284055"/>
          </a:xfrm>
          <a:prstGeom prst="rect">
            <a:avLst/>
          </a:prstGeom>
        </p:spPr>
      </p:pic>
      <p:pic>
        <p:nvPicPr>
          <p:cNvPr id="19" name="Obrázek 18">
            <a:extLst>
              <a:ext uri="{FF2B5EF4-FFF2-40B4-BE49-F238E27FC236}">
                <a16:creationId xmlns:a16="http://schemas.microsoft.com/office/drawing/2014/main" id="{77EF42DA-9DE2-4592-9CE7-69A060183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1891" y="5933571"/>
            <a:ext cx="284055" cy="284055"/>
          </a:xfrm>
          <a:prstGeom prst="rect">
            <a:avLst/>
          </a:prstGeom>
        </p:spPr>
      </p:pic>
      <p:pic>
        <p:nvPicPr>
          <p:cNvPr id="20" name="Obrázek 19">
            <a:extLst>
              <a:ext uri="{FF2B5EF4-FFF2-40B4-BE49-F238E27FC236}">
                <a16:creationId xmlns:a16="http://schemas.microsoft.com/office/drawing/2014/main" id="{143D641A-8141-4EF0-8BED-F4C50B9746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5949" y="5942001"/>
            <a:ext cx="267194" cy="267194"/>
          </a:xfrm>
          <a:prstGeom prst="rect">
            <a:avLst/>
          </a:prstGeom>
        </p:spPr>
      </p:pic>
      <p:pic>
        <p:nvPicPr>
          <p:cNvPr id="21" name="Obrázek 20">
            <a:extLst>
              <a:ext uri="{FF2B5EF4-FFF2-40B4-BE49-F238E27FC236}">
                <a16:creationId xmlns:a16="http://schemas.microsoft.com/office/drawing/2014/main" id="{04EAE1E6-1B95-4E61-A1B8-A43FBA4728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6514" y="5942001"/>
            <a:ext cx="267194" cy="267194"/>
          </a:xfrm>
          <a:prstGeom prst="rect">
            <a:avLst/>
          </a:prstGeom>
        </p:spPr>
      </p:pic>
      <p:pic>
        <p:nvPicPr>
          <p:cNvPr id="22" name="Obrázek 21">
            <a:extLst>
              <a:ext uri="{FF2B5EF4-FFF2-40B4-BE49-F238E27FC236}">
                <a16:creationId xmlns:a16="http://schemas.microsoft.com/office/drawing/2014/main" id="{DBAE4B62-D1BB-4B5B-B845-0154C5001D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6900" y="5933571"/>
            <a:ext cx="284055" cy="284055"/>
          </a:xfrm>
          <a:prstGeom prst="rect">
            <a:avLst/>
          </a:prstGeom>
        </p:spPr>
      </p:pic>
      <p:grpSp>
        <p:nvGrpSpPr>
          <p:cNvPr id="23" name="Skupina 22">
            <a:extLst>
              <a:ext uri="{FF2B5EF4-FFF2-40B4-BE49-F238E27FC236}">
                <a16:creationId xmlns:a16="http://schemas.microsoft.com/office/drawing/2014/main" id="{46F9FCAC-8FA8-4ED3-8C1B-D6F9150AAC4F}"/>
              </a:ext>
            </a:extLst>
          </p:cNvPr>
          <p:cNvGrpSpPr>
            <a:grpSpLocks noChangeAspect="1"/>
          </p:cNvGrpSpPr>
          <p:nvPr/>
        </p:nvGrpSpPr>
        <p:grpSpPr>
          <a:xfrm>
            <a:off x="7574322" y="5941468"/>
            <a:ext cx="268260" cy="268260"/>
            <a:chOff x="11025168" y="3897911"/>
            <a:chExt cx="802039" cy="802039"/>
          </a:xfrm>
        </p:grpSpPr>
        <p:pic>
          <p:nvPicPr>
            <p:cNvPr id="24" name="Obrázek 23">
              <a:extLst>
                <a:ext uri="{FF2B5EF4-FFF2-40B4-BE49-F238E27FC236}">
                  <a16:creationId xmlns:a16="http://schemas.microsoft.com/office/drawing/2014/main" id="{8142D07D-25BD-490B-AF82-92306127C4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25" name="Přímá spojnice 24">
              <a:extLst>
                <a:ext uri="{FF2B5EF4-FFF2-40B4-BE49-F238E27FC236}">
                  <a16:creationId xmlns:a16="http://schemas.microsoft.com/office/drawing/2014/main" id="{5E5AC8E8-8F2B-4849-B56E-50A2D62B8E52}"/>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Nadpis 1">
            <a:extLst>
              <a:ext uri="{FF2B5EF4-FFF2-40B4-BE49-F238E27FC236}">
                <a16:creationId xmlns:a16="http://schemas.microsoft.com/office/drawing/2014/main" id="{A60CC1E9-6868-433F-844C-9DA249C6F526}"/>
              </a:ext>
            </a:extLst>
          </p:cNvPr>
          <p:cNvSpPr txBox="1">
            <a:spLocks/>
          </p:cNvSpPr>
          <p:nvPr/>
        </p:nvSpPr>
        <p:spPr>
          <a:xfrm>
            <a:off x="1479" y="418383"/>
            <a:ext cx="11364281"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algn="just"/>
            <a:r>
              <a:rPr lang="en-AU" sz="2400" dirty="0"/>
              <a:t>The representatives of mid-class can be found in all segments – the highest numbers are among the Ambivalent, Young liberals, Tested workers and Defenders.</a:t>
            </a:r>
          </a:p>
        </p:txBody>
      </p:sp>
      <p:graphicFrame>
        <p:nvGraphicFramePr>
          <p:cNvPr id="26" name="Tabulka 25">
            <a:extLst>
              <a:ext uri="{FF2B5EF4-FFF2-40B4-BE49-F238E27FC236}">
                <a16:creationId xmlns:a16="http://schemas.microsoft.com/office/drawing/2014/main" id="{4246ECB6-6448-45AB-9BD4-F620BC1927AF}"/>
              </a:ext>
            </a:extLst>
          </p:cNvPr>
          <p:cNvGraphicFramePr>
            <a:graphicFrameLocks noGrp="1"/>
          </p:cNvGraphicFramePr>
          <p:nvPr>
            <p:extLst/>
          </p:nvPr>
        </p:nvGraphicFramePr>
        <p:xfrm>
          <a:off x="1424114" y="2401528"/>
          <a:ext cx="946315" cy="3230462"/>
        </p:xfrm>
        <a:graphic>
          <a:graphicData uri="http://schemas.openxmlformats.org/drawingml/2006/table">
            <a:tbl>
              <a:tblPr firstRow="1" bandRow="1">
                <a:tableStyleId>{5C22544A-7EE6-4342-B048-85BDC9FD1C3A}</a:tableStyleId>
              </a:tblPr>
              <a:tblGrid>
                <a:gridCol w="946315">
                  <a:extLst>
                    <a:ext uri="{9D8B030D-6E8A-4147-A177-3AD203B41FA5}">
                      <a16:colId xmlns:a16="http://schemas.microsoft.com/office/drawing/2014/main" val="808088650"/>
                    </a:ext>
                  </a:extLst>
                </a:gridCol>
              </a:tblGrid>
              <a:tr h="406980">
                <a:tc>
                  <a:txBody>
                    <a:bodyPr/>
                    <a:lstStyle/>
                    <a:p>
                      <a:pPr algn="ctr"/>
                      <a:r>
                        <a:rPr lang="en-AU" sz="1600" b="1" noProof="0" dirty="0">
                          <a:solidFill>
                            <a:schemeClr val="tx2">
                              <a:lumMod val="40000"/>
                              <a:lumOff val="60000"/>
                            </a:schemeClr>
                          </a:solidFill>
                        </a:rPr>
                        <a:t>Higher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601314"/>
                  </a:ext>
                </a:extLst>
              </a:tr>
              <a:tr h="930588">
                <a:tc>
                  <a:txBody>
                    <a:bodyPr/>
                    <a:lstStyle/>
                    <a:p>
                      <a:pPr algn="ctr"/>
                      <a:r>
                        <a:rPr lang="en-AU" sz="1600" b="1" noProof="0" dirty="0">
                          <a:solidFill>
                            <a:schemeClr val="tx1"/>
                          </a:solidFill>
                        </a:rPr>
                        <a:t>Middle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1600461"/>
                  </a:ext>
                </a:extLst>
              </a:tr>
              <a:tr h="1720754">
                <a:tc>
                  <a:txBody>
                    <a:bodyPr/>
                    <a:lstStyle/>
                    <a:p>
                      <a:pPr algn="ctr"/>
                      <a:r>
                        <a:rPr lang="en-AU" sz="1600" b="1" noProof="0" dirty="0">
                          <a:solidFill>
                            <a:schemeClr val="tx2">
                              <a:lumMod val="40000"/>
                              <a:lumOff val="60000"/>
                            </a:schemeClr>
                          </a:solidFill>
                        </a:rPr>
                        <a:t>Lower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8799491"/>
                  </a:ext>
                </a:extLst>
              </a:tr>
            </a:tbl>
          </a:graphicData>
        </a:graphic>
      </p:graphicFrame>
      <p:sp>
        <p:nvSpPr>
          <p:cNvPr id="28" name="Obdélník 27">
            <a:extLst>
              <a:ext uri="{FF2B5EF4-FFF2-40B4-BE49-F238E27FC236}">
                <a16:creationId xmlns:a16="http://schemas.microsoft.com/office/drawing/2014/main" id="{4FB8459C-63C3-4E24-9BEA-47BDAD70D015}"/>
              </a:ext>
            </a:extLst>
          </p:cNvPr>
          <p:cNvSpPr/>
          <p:nvPr/>
        </p:nvSpPr>
        <p:spPr>
          <a:xfrm>
            <a:off x="1424114" y="2998839"/>
            <a:ext cx="946315" cy="9045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TextovéPole 28">
            <a:extLst>
              <a:ext uri="{FF2B5EF4-FFF2-40B4-BE49-F238E27FC236}">
                <a16:creationId xmlns:a16="http://schemas.microsoft.com/office/drawing/2014/main" id="{11B3D4D0-8899-4544-A7C4-E168AFD65432}"/>
              </a:ext>
            </a:extLst>
          </p:cNvPr>
          <p:cNvSpPr txBox="1"/>
          <p:nvPr/>
        </p:nvSpPr>
        <p:spPr>
          <a:xfrm>
            <a:off x="3897273" y="1511483"/>
            <a:ext cx="7479402" cy="646331"/>
          </a:xfrm>
          <a:prstGeom prst="rect">
            <a:avLst/>
          </a:prstGeom>
          <a:noFill/>
          <a:ln w="15875">
            <a:solidFill>
              <a:schemeClr val="accent6"/>
            </a:solidFill>
          </a:ln>
        </p:spPr>
        <p:txBody>
          <a:bodyPr wrap="square" rtlCol="0">
            <a:spAutoFit/>
          </a:bodyPr>
          <a:lstStyle/>
          <a:p>
            <a:pPr algn="ctr"/>
            <a:r>
              <a:rPr lang="en-AU" dirty="0"/>
              <a:t>The number of representatives of the mid-class in the total population: </a:t>
            </a:r>
            <a:br>
              <a:rPr lang="en-AU" dirty="0"/>
            </a:br>
            <a:r>
              <a:rPr lang="en-AU" b="1" dirty="0"/>
              <a:t>2,9 mil.</a:t>
            </a:r>
          </a:p>
        </p:txBody>
      </p:sp>
      <p:sp>
        <p:nvSpPr>
          <p:cNvPr id="30" name="TextovéPole 29">
            <a:extLst>
              <a:ext uri="{FF2B5EF4-FFF2-40B4-BE49-F238E27FC236}">
                <a16:creationId xmlns:a16="http://schemas.microsoft.com/office/drawing/2014/main" id="{9853AF9F-1514-4369-A414-FD0A8D68680D}"/>
              </a:ext>
            </a:extLst>
          </p:cNvPr>
          <p:cNvSpPr txBox="1"/>
          <p:nvPr/>
        </p:nvSpPr>
        <p:spPr>
          <a:xfrm>
            <a:off x="105675" y="1482559"/>
            <a:ext cx="3052905" cy="369332"/>
          </a:xfrm>
          <a:prstGeom prst="rect">
            <a:avLst/>
          </a:prstGeom>
          <a:noFill/>
        </p:spPr>
        <p:txBody>
          <a:bodyPr wrap="square" rtlCol="0">
            <a:spAutoFit/>
          </a:bodyPr>
          <a:lstStyle/>
          <a:p>
            <a:r>
              <a:rPr lang="en-AU" dirty="0"/>
              <a:t>Number of representatives:</a:t>
            </a:r>
          </a:p>
        </p:txBody>
      </p:sp>
      <p:cxnSp>
        <p:nvCxnSpPr>
          <p:cNvPr id="31" name="Přímá spojnice se šipkou 30">
            <a:extLst>
              <a:ext uri="{FF2B5EF4-FFF2-40B4-BE49-F238E27FC236}">
                <a16:creationId xmlns:a16="http://schemas.microsoft.com/office/drawing/2014/main" id="{090C0E1E-C430-4F74-BA60-FD2B6BA5F7F7}"/>
              </a:ext>
            </a:extLst>
          </p:cNvPr>
          <p:cNvCxnSpPr>
            <a:cxnSpLocks/>
          </p:cNvCxnSpPr>
          <p:nvPr/>
        </p:nvCxnSpPr>
        <p:spPr>
          <a:xfrm>
            <a:off x="2835066" y="1765773"/>
            <a:ext cx="565132" cy="24062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Obdélník 31">
            <a:extLst>
              <a:ext uri="{FF2B5EF4-FFF2-40B4-BE49-F238E27FC236}">
                <a16:creationId xmlns:a16="http://schemas.microsoft.com/office/drawing/2014/main" id="{12A9C1D3-9443-47A2-A452-1CD9594BEF02}"/>
              </a:ext>
            </a:extLst>
          </p:cNvPr>
          <p:cNvSpPr/>
          <p:nvPr/>
        </p:nvSpPr>
        <p:spPr>
          <a:xfrm>
            <a:off x="227809" y="2627065"/>
            <a:ext cx="1234548" cy="1389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rPr>
              <a:t>The column shows the whole segment. It covers the numbers of representatives of higher class, </a:t>
            </a:r>
            <a:r>
              <a:rPr lang="en-AU" sz="1200" b="1" dirty="0">
                <a:solidFill>
                  <a:schemeClr val="bg1">
                    <a:lumMod val="50000"/>
                  </a:schemeClr>
                </a:solidFill>
              </a:rPr>
              <a:t>mid-class</a:t>
            </a:r>
            <a:r>
              <a:rPr lang="en-AU" sz="1200" dirty="0">
                <a:solidFill>
                  <a:schemeClr val="bg1">
                    <a:lumMod val="50000"/>
                  </a:schemeClr>
                </a:solidFill>
              </a:rPr>
              <a:t> </a:t>
            </a:r>
            <a:r>
              <a:rPr lang="en-AU" sz="1200" b="1" dirty="0">
                <a:solidFill>
                  <a:schemeClr val="bg1">
                    <a:lumMod val="50000"/>
                  </a:schemeClr>
                </a:solidFill>
              </a:rPr>
              <a:t>(highlighted) </a:t>
            </a:r>
            <a:r>
              <a:rPr lang="en-AU" sz="1200" dirty="0">
                <a:solidFill>
                  <a:schemeClr val="bg1">
                    <a:lumMod val="50000"/>
                  </a:schemeClr>
                </a:solidFill>
              </a:rPr>
              <a:t>and lower class. </a:t>
            </a:r>
          </a:p>
        </p:txBody>
      </p:sp>
      <p:sp>
        <p:nvSpPr>
          <p:cNvPr id="33" name="TextovéPole 32">
            <a:extLst>
              <a:ext uri="{FF2B5EF4-FFF2-40B4-BE49-F238E27FC236}">
                <a16:creationId xmlns:a16="http://schemas.microsoft.com/office/drawing/2014/main" id="{E70993AC-D142-4CF3-A07E-06DCCE6A07D6}"/>
              </a:ext>
            </a:extLst>
          </p:cNvPr>
          <p:cNvSpPr txBox="1"/>
          <p:nvPr/>
        </p:nvSpPr>
        <p:spPr>
          <a:xfrm>
            <a:off x="221188" y="1930929"/>
            <a:ext cx="2405851" cy="369332"/>
          </a:xfrm>
          <a:prstGeom prst="rect">
            <a:avLst/>
          </a:prstGeom>
          <a:noFill/>
        </p:spPr>
        <p:txBody>
          <a:bodyPr wrap="square" rtlCol="0">
            <a:spAutoFit/>
          </a:bodyPr>
          <a:lstStyle/>
          <a:p>
            <a:pPr algn="ctr"/>
            <a:r>
              <a:rPr lang="en-AU" dirty="0"/>
              <a:t>How to read the graph:</a:t>
            </a:r>
          </a:p>
        </p:txBody>
      </p:sp>
      <p:sp>
        <p:nvSpPr>
          <p:cNvPr id="34" name="Obdélník 33">
            <a:extLst>
              <a:ext uri="{FF2B5EF4-FFF2-40B4-BE49-F238E27FC236}">
                <a16:creationId xmlns:a16="http://schemas.microsoft.com/office/drawing/2014/main" id="{CB59892B-F35F-4617-BFF7-488C09EF417D}"/>
              </a:ext>
            </a:extLst>
          </p:cNvPr>
          <p:cNvSpPr/>
          <p:nvPr/>
        </p:nvSpPr>
        <p:spPr>
          <a:xfrm>
            <a:off x="189566" y="1844677"/>
            <a:ext cx="2511402" cy="3971016"/>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Obdélník 34">
            <a:extLst>
              <a:ext uri="{FF2B5EF4-FFF2-40B4-BE49-F238E27FC236}">
                <a16:creationId xmlns:a16="http://schemas.microsoft.com/office/drawing/2014/main" id="{68444EAB-4060-4CD1-BAAD-A997B5904A2C}"/>
              </a:ext>
            </a:extLst>
          </p:cNvPr>
          <p:cNvSpPr/>
          <p:nvPr/>
        </p:nvSpPr>
        <p:spPr>
          <a:xfrm>
            <a:off x="3741542" y="4715406"/>
            <a:ext cx="1079681" cy="1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Obdélník 35">
            <a:extLst>
              <a:ext uri="{FF2B5EF4-FFF2-40B4-BE49-F238E27FC236}">
                <a16:creationId xmlns:a16="http://schemas.microsoft.com/office/drawing/2014/main" id="{469AE7A4-D01F-4450-B4D4-5B6A0AF1B122}"/>
              </a:ext>
            </a:extLst>
          </p:cNvPr>
          <p:cNvSpPr/>
          <p:nvPr/>
        </p:nvSpPr>
        <p:spPr>
          <a:xfrm>
            <a:off x="4868978" y="2847975"/>
            <a:ext cx="1079681" cy="10996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Obdélník 36">
            <a:extLst>
              <a:ext uri="{FF2B5EF4-FFF2-40B4-BE49-F238E27FC236}">
                <a16:creationId xmlns:a16="http://schemas.microsoft.com/office/drawing/2014/main" id="{3CC7EC1E-91DA-4B32-8049-B70EEEAAF283}"/>
              </a:ext>
            </a:extLst>
          </p:cNvPr>
          <p:cNvSpPr/>
          <p:nvPr/>
        </p:nvSpPr>
        <p:spPr>
          <a:xfrm>
            <a:off x="5998766" y="4295350"/>
            <a:ext cx="1079681" cy="642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Obdélník 37">
            <a:extLst>
              <a:ext uri="{FF2B5EF4-FFF2-40B4-BE49-F238E27FC236}">
                <a16:creationId xmlns:a16="http://schemas.microsoft.com/office/drawing/2014/main" id="{7EF99ADA-F0C6-4D28-9EEC-A57ADBA5F1A2}"/>
              </a:ext>
            </a:extLst>
          </p:cNvPr>
          <p:cNvSpPr/>
          <p:nvPr/>
        </p:nvSpPr>
        <p:spPr>
          <a:xfrm>
            <a:off x="7120836" y="4602288"/>
            <a:ext cx="1079681" cy="1707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Obdélník 38">
            <a:extLst>
              <a:ext uri="{FF2B5EF4-FFF2-40B4-BE49-F238E27FC236}">
                <a16:creationId xmlns:a16="http://schemas.microsoft.com/office/drawing/2014/main" id="{658A59C5-02E9-42E0-B697-850147E16657}"/>
              </a:ext>
            </a:extLst>
          </p:cNvPr>
          <p:cNvSpPr/>
          <p:nvPr/>
        </p:nvSpPr>
        <p:spPr>
          <a:xfrm>
            <a:off x="8254099" y="4157780"/>
            <a:ext cx="1079681" cy="31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Obdélník 39">
            <a:extLst>
              <a:ext uri="{FF2B5EF4-FFF2-40B4-BE49-F238E27FC236}">
                <a16:creationId xmlns:a16="http://schemas.microsoft.com/office/drawing/2014/main" id="{C5E83269-6714-4119-8A97-51A25196A792}"/>
              </a:ext>
            </a:extLst>
          </p:cNvPr>
          <p:cNvSpPr/>
          <p:nvPr/>
        </p:nvSpPr>
        <p:spPr>
          <a:xfrm>
            <a:off x="9395219" y="4364019"/>
            <a:ext cx="1079682" cy="3886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5045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2614494331"/>
              </p:ext>
            </p:extLst>
          </p:nvPr>
        </p:nvGraphicFramePr>
        <p:xfrm>
          <a:off x="876300" y="2306245"/>
          <a:ext cx="9942591" cy="4255865"/>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Přímá spojnice se šipkou 3">
            <a:extLst>
              <a:ext uri="{FF2B5EF4-FFF2-40B4-BE49-F238E27FC236}">
                <a16:creationId xmlns:a16="http://schemas.microsoft.com/office/drawing/2014/main" id="{4084EF7A-EC97-4E9E-9C66-8DBB33502975}"/>
              </a:ext>
            </a:extLst>
          </p:cNvPr>
          <p:cNvCxnSpPr>
            <a:cxnSpLocks/>
          </p:cNvCxnSpPr>
          <p:nvPr/>
        </p:nvCxnSpPr>
        <p:spPr>
          <a:xfrm flipH="1">
            <a:off x="4632913" y="2642484"/>
            <a:ext cx="487862" cy="226067"/>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ovéPole 4">
            <a:extLst>
              <a:ext uri="{FF2B5EF4-FFF2-40B4-BE49-F238E27FC236}">
                <a16:creationId xmlns:a16="http://schemas.microsoft.com/office/drawing/2014/main" id="{7B3D1F20-E7D8-4E78-95A8-77953D955138}"/>
              </a:ext>
            </a:extLst>
          </p:cNvPr>
          <p:cNvSpPr txBox="1"/>
          <p:nvPr/>
        </p:nvSpPr>
        <p:spPr>
          <a:xfrm>
            <a:off x="4578808" y="2301150"/>
            <a:ext cx="1403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white">
                    <a:lumMod val="50000"/>
                  </a:prstClr>
                </a:solidFill>
                <a:effectLst/>
                <a:uLnTx/>
                <a:uFillTx/>
                <a:latin typeface="Calibri"/>
                <a:ea typeface="+mn-ea"/>
                <a:cs typeface="+mn-cs"/>
              </a:rPr>
              <a:t>Population</a:t>
            </a:r>
          </a:p>
        </p:txBody>
      </p:sp>
      <p:sp>
        <p:nvSpPr>
          <p:cNvPr id="13" name="Šipka doprava 13">
            <a:extLst>
              <a:ext uri="{FF2B5EF4-FFF2-40B4-BE49-F238E27FC236}">
                <a16:creationId xmlns:a16="http://schemas.microsoft.com/office/drawing/2014/main" id="{BB50C351-E5D6-4500-B41A-B8AB6FEC7B34}"/>
              </a:ext>
            </a:extLst>
          </p:cNvPr>
          <p:cNvSpPr/>
          <p:nvPr/>
        </p:nvSpPr>
        <p:spPr>
          <a:xfrm>
            <a:off x="1475342" y="6291674"/>
            <a:ext cx="8583057" cy="440507"/>
          </a:xfrm>
          <a:prstGeom prst="rightArrow">
            <a:avLst/>
          </a:prstGeom>
          <a:gradFill>
            <a:gsLst>
              <a:gs pos="0">
                <a:schemeClr val="bg1">
                  <a:lumMod val="95000"/>
                </a:schemeClr>
              </a:gs>
              <a:gs pos="100000">
                <a:schemeClr val="bg1">
                  <a:lumMod val="50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Šipka doprava 17">
            <a:extLst>
              <a:ext uri="{FF2B5EF4-FFF2-40B4-BE49-F238E27FC236}">
                <a16:creationId xmlns:a16="http://schemas.microsoft.com/office/drawing/2014/main" id="{7C8E3D1C-6E17-4830-B3BB-DFBB66F7D241}"/>
              </a:ext>
            </a:extLst>
          </p:cNvPr>
          <p:cNvSpPr/>
          <p:nvPr/>
        </p:nvSpPr>
        <p:spPr>
          <a:xfrm rot="16200000">
            <a:off x="-1179563" y="4152126"/>
            <a:ext cx="4141380" cy="499552"/>
          </a:xfrm>
          <a:prstGeom prst="rightArrow">
            <a:avLst/>
          </a:prstGeom>
          <a:gradFill flip="none" rotWithShape="1">
            <a:gsLst>
              <a:gs pos="0">
                <a:schemeClr val="bg1">
                  <a:lumMod val="95000"/>
                </a:schemeClr>
              </a:gs>
              <a:gs pos="100000">
                <a:schemeClr val="bg1">
                  <a:lumMod val="5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bdélník 14">
            <a:extLst>
              <a:ext uri="{FF2B5EF4-FFF2-40B4-BE49-F238E27FC236}">
                <a16:creationId xmlns:a16="http://schemas.microsoft.com/office/drawing/2014/main" id="{3E44964F-07BF-403A-8FE0-FA5FAA705BCD}"/>
              </a:ext>
            </a:extLst>
          </p:cNvPr>
          <p:cNvSpPr/>
          <p:nvPr/>
        </p:nvSpPr>
        <p:spPr>
          <a:xfrm>
            <a:off x="4876844" y="6359285"/>
            <a:ext cx="1967575" cy="288110"/>
          </a:xfrm>
          <a:prstGeom prst="rect">
            <a:avLst/>
          </a:prstGeom>
        </p:spPr>
        <p:txBody>
          <a:bodyPr wrap="square" lIns="0" tIns="0" rIns="0" bIns="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dirty="0">
                <a:ln>
                  <a:noFill/>
                </a:ln>
                <a:effectLst/>
                <a:uLnTx/>
                <a:uFillTx/>
                <a:latin typeface="Calibri"/>
                <a:ea typeface="+mn-ea"/>
                <a:cs typeface="Arial" charset="0"/>
              </a:rPr>
              <a:t>Financial </a:t>
            </a:r>
            <a:r>
              <a:rPr kumimoji="0" lang="cs-CZ" sz="1600" b="1" i="0" u="none" strike="noStrike" kern="1200" cap="none" spc="0" normalizeH="0" baseline="0" dirty="0" err="1">
                <a:ln>
                  <a:noFill/>
                </a:ln>
                <a:effectLst/>
                <a:uLnTx/>
                <a:uFillTx/>
                <a:latin typeface="Calibri"/>
                <a:ea typeface="+mn-ea"/>
                <a:cs typeface="Arial" charset="0"/>
              </a:rPr>
              <a:t>difficulties</a:t>
            </a:r>
            <a:endParaRPr kumimoji="0" lang="en-GB" sz="1600" b="1" i="1" u="none" strike="noStrike" kern="1200" cap="none" spc="0" normalizeH="0" baseline="0" dirty="0">
              <a:ln>
                <a:noFill/>
              </a:ln>
              <a:effectLst/>
              <a:uLnTx/>
              <a:uFillTx/>
              <a:latin typeface="Calibri"/>
              <a:ea typeface="+mn-ea"/>
              <a:cs typeface="Arial" charset="0"/>
            </a:endParaRPr>
          </a:p>
        </p:txBody>
      </p:sp>
      <p:sp>
        <p:nvSpPr>
          <p:cNvPr id="16" name="Obdélník 15">
            <a:extLst>
              <a:ext uri="{FF2B5EF4-FFF2-40B4-BE49-F238E27FC236}">
                <a16:creationId xmlns:a16="http://schemas.microsoft.com/office/drawing/2014/main" id="{8A09753D-CACA-4211-9A3C-2F859673AC8A}"/>
              </a:ext>
            </a:extLst>
          </p:cNvPr>
          <p:cNvSpPr/>
          <p:nvPr/>
        </p:nvSpPr>
        <p:spPr>
          <a:xfrm rot="16200000">
            <a:off x="16002" y="4162661"/>
            <a:ext cx="1720595" cy="288110"/>
          </a:xfrm>
          <a:prstGeom prst="rect">
            <a:avLst/>
          </a:prstGeom>
        </p:spPr>
        <p:txBody>
          <a:bodyPr wrap="square" lIns="0" tIns="0" rIns="0" bIns="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dirty="0">
                <a:ln>
                  <a:noFill/>
                </a:ln>
                <a:effectLst/>
                <a:uLnTx/>
                <a:uFillTx/>
                <a:latin typeface="Calibri"/>
                <a:ea typeface="+mn-ea"/>
                <a:cs typeface="Arial" charset="0"/>
              </a:rPr>
              <a:t>Interest in election</a:t>
            </a:r>
            <a:endParaRPr kumimoji="0" lang="en-GB" sz="1600" b="1" i="1" u="none" strike="noStrike" kern="1200" cap="none" spc="0" normalizeH="0" baseline="0" dirty="0">
              <a:ln>
                <a:noFill/>
              </a:ln>
              <a:effectLst/>
              <a:uLnTx/>
              <a:uFillTx/>
              <a:latin typeface="Calibri"/>
              <a:ea typeface="+mn-ea"/>
              <a:cs typeface="Arial" charset="0"/>
            </a:endParaRPr>
          </a:p>
        </p:txBody>
      </p:sp>
      <p:sp>
        <p:nvSpPr>
          <p:cNvPr id="19" name="Nadpis 1">
            <a:extLst>
              <a:ext uri="{FF2B5EF4-FFF2-40B4-BE49-F238E27FC236}">
                <a16:creationId xmlns:a16="http://schemas.microsoft.com/office/drawing/2014/main" id="{472F3FB7-C420-4DEA-A699-77F814647027}"/>
              </a:ext>
            </a:extLst>
          </p:cNvPr>
          <p:cNvSpPr txBox="1">
            <a:spLocks/>
          </p:cNvSpPr>
          <p:nvPr/>
        </p:nvSpPr>
        <p:spPr>
          <a:xfrm>
            <a:off x="1479" y="418383"/>
            <a:ext cx="11364281"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algn="just"/>
            <a:r>
              <a:rPr lang="en-AU" sz="2400" b="1"/>
              <a:t>The Young liberals </a:t>
            </a:r>
            <a:r>
              <a:rPr lang="en-AU" sz="2400"/>
              <a:t>and </a:t>
            </a:r>
            <a:r>
              <a:rPr lang="en-AU" sz="2400" b="1"/>
              <a:t>Ambivalent </a:t>
            </a:r>
            <a:r>
              <a:rPr lang="en-AU" sz="2400"/>
              <a:t>tend to vote the most often (elections in general). They also encounter relatively fewer financial difficulties. Similarly, the Tested workers tend to vote, however, they are strongly influenced by their financial issues. The elections does not concern the Politically passive.</a:t>
            </a:r>
          </a:p>
        </p:txBody>
      </p:sp>
      <p:sp>
        <p:nvSpPr>
          <p:cNvPr id="11" name="Obdélník 10">
            <a:extLst>
              <a:ext uri="{FF2B5EF4-FFF2-40B4-BE49-F238E27FC236}">
                <a16:creationId xmlns:a16="http://schemas.microsoft.com/office/drawing/2014/main" id="{BB809378-AAF2-4EDB-BAF4-C075E44B0C86}"/>
              </a:ext>
            </a:extLst>
          </p:cNvPr>
          <p:cNvSpPr/>
          <p:nvPr/>
        </p:nvSpPr>
        <p:spPr>
          <a:xfrm>
            <a:off x="0" y="63950"/>
            <a:ext cx="3481280" cy="2649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Interest in election vs. financial difficulties</a:t>
            </a:r>
          </a:p>
        </p:txBody>
      </p:sp>
    </p:spTree>
    <p:extLst>
      <p:ext uri="{BB962C8B-B14F-4D97-AF65-F5344CB8AC3E}">
        <p14:creationId xmlns:p14="http://schemas.microsoft.com/office/powerpoint/2010/main" val="72387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3257305959"/>
              </p:ext>
            </p:extLst>
          </p:nvPr>
        </p:nvGraphicFramePr>
        <p:xfrm>
          <a:off x="3883463" y="1458478"/>
          <a:ext cx="7362831" cy="539952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ovéPole 1">
            <a:extLst>
              <a:ext uri="{FF2B5EF4-FFF2-40B4-BE49-F238E27FC236}">
                <a16:creationId xmlns:a16="http://schemas.microsoft.com/office/drawing/2014/main" id="{C7DF51DB-7649-479C-A0B1-40AC3F9A4349}"/>
              </a:ext>
            </a:extLst>
          </p:cNvPr>
          <p:cNvSpPr txBox="1"/>
          <p:nvPr/>
        </p:nvSpPr>
        <p:spPr>
          <a:xfrm>
            <a:off x="1345946" y="1971477"/>
            <a:ext cx="1867371" cy="369332"/>
          </a:xfrm>
          <a:prstGeom prst="rect">
            <a:avLst/>
          </a:prstGeom>
          <a:noFill/>
        </p:spPr>
        <p:txBody>
          <a:bodyPr wrap="square" rtlCol="0">
            <a:spAutoFit/>
          </a:bodyPr>
          <a:lstStyle/>
          <a:p>
            <a:r>
              <a:rPr lang="en-GB" dirty="0"/>
              <a:t>Population       </a:t>
            </a:r>
            <a:endParaRPr lang="en-GB" dirty="0">
              <a:solidFill>
                <a:schemeClr val="accent1">
                  <a:lumMod val="75000"/>
                </a:schemeClr>
              </a:solidFill>
            </a:endParaRPr>
          </a:p>
        </p:txBody>
      </p:sp>
      <p:cxnSp>
        <p:nvCxnSpPr>
          <p:cNvPr id="5" name="Přímá spojnice 4">
            <a:extLst>
              <a:ext uri="{FF2B5EF4-FFF2-40B4-BE49-F238E27FC236}">
                <a16:creationId xmlns:a16="http://schemas.microsoft.com/office/drawing/2014/main" id="{C148DB67-9589-4ABA-87DF-E19CF2C32F30}"/>
              </a:ext>
            </a:extLst>
          </p:cNvPr>
          <p:cNvCxnSpPr>
            <a:cxnSpLocks/>
          </p:cNvCxnSpPr>
          <p:nvPr/>
        </p:nvCxnSpPr>
        <p:spPr>
          <a:xfrm>
            <a:off x="945706" y="2174457"/>
            <a:ext cx="3893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Nadpis 1">
            <a:extLst>
              <a:ext uri="{FF2B5EF4-FFF2-40B4-BE49-F238E27FC236}">
                <a16:creationId xmlns:a16="http://schemas.microsoft.com/office/drawing/2014/main" id="{30936903-6D7F-4103-B517-1202FEA203C3}"/>
              </a:ext>
            </a:extLst>
          </p:cNvPr>
          <p:cNvSpPr txBox="1">
            <a:spLocks/>
          </p:cNvSpPr>
          <p:nvPr/>
        </p:nvSpPr>
        <p:spPr>
          <a:xfrm>
            <a:off x="0" y="611977"/>
            <a:ext cx="11488156"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algn="just"/>
            <a:r>
              <a:rPr lang="en-AU" sz="2000" dirty="0">
                <a:solidFill>
                  <a:srgbClr val="00B0F0"/>
                </a:solidFill>
              </a:rPr>
              <a:t>The Young liberals agree with the authoritarianism the least out of all segments. On the contrary, the Ageing authoritarians and Defenders agree with authoritarian statements the most.  Compared to other segments</a:t>
            </a:r>
            <a:r>
              <a:rPr lang="cs-CZ" sz="2000" dirty="0">
                <a:solidFill>
                  <a:srgbClr val="00B0F0"/>
                </a:solidFill>
              </a:rPr>
              <a:t>,</a:t>
            </a:r>
            <a:r>
              <a:rPr lang="en-AU" sz="2000" dirty="0">
                <a:solidFill>
                  <a:srgbClr val="00B0F0"/>
                </a:solidFill>
              </a:rPr>
              <a:t> the attitudes of Ageing authoritarians are closer to conservatism and, together with defenders, to populism.</a:t>
            </a:r>
          </a:p>
        </p:txBody>
      </p:sp>
      <p:sp>
        <p:nvSpPr>
          <p:cNvPr id="20" name="Obdélník 19">
            <a:extLst>
              <a:ext uri="{FF2B5EF4-FFF2-40B4-BE49-F238E27FC236}">
                <a16:creationId xmlns:a16="http://schemas.microsoft.com/office/drawing/2014/main" id="{A41BC81C-6539-4991-B6FE-3A870DBE1343}"/>
              </a:ext>
            </a:extLst>
          </p:cNvPr>
          <p:cNvSpPr/>
          <p:nvPr/>
        </p:nvSpPr>
        <p:spPr>
          <a:xfrm>
            <a:off x="158623" y="6253209"/>
            <a:ext cx="10053686" cy="609332"/>
          </a:xfrm>
          <a:prstGeom prst="rect">
            <a:avLst/>
          </a:prstGeom>
        </p:spPr>
        <p:txBody>
          <a:bodyPr wrap="square" lIns="0" tIns="0" rIns="0" bIns="0" anchor="ctr">
            <a:noAutofit/>
          </a:bodyPr>
          <a:lstStyle/>
          <a:p>
            <a:pPr lvl="0" fontAlgn="base">
              <a:spcBef>
                <a:spcPct val="0"/>
              </a:spcBef>
              <a:spcAft>
                <a:spcPct val="0"/>
              </a:spcAft>
              <a:defRPr/>
            </a:pPr>
            <a:r>
              <a:rPr lang="en-AU" sz="1200" dirty="0">
                <a:solidFill>
                  <a:srgbClr val="595959"/>
                </a:solidFill>
                <a:cs typeface="Arial" charset="0"/>
              </a:rPr>
              <a:t>Q09. Now we will talk about worldview. To what extent do you agree or disagree with following statements?, Q10. Now we will talk about public life. To what extent do you agree or disagree with following statements?, Q11. Now we will talk about international politics and globalization. To what extent do you agree or disagree with following statements?</a:t>
            </a:r>
            <a:endParaRPr kumimoji="0" lang="en-AU" sz="1200" b="0" i="0" u="none" strike="noStrike" kern="1200" cap="none" spc="0" normalizeH="0" baseline="0" dirty="0">
              <a:ln>
                <a:noFill/>
              </a:ln>
              <a:solidFill>
                <a:srgbClr val="595959"/>
              </a:solidFill>
              <a:effectLst/>
              <a:uLnTx/>
              <a:uFillTx/>
              <a:latin typeface="Calibri"/>
              <a:ea typeface="+mn-ea"/>
              <a:cs typeface="Arial" charset="0"/>
            </a:endParaRPr>
          </a:p>
        </p:txBody>
      </p:sp>
      <p:sp>
        <p:nvSpPr>
          <p:cNvPr id="22" name="TextovéPole 21">
            <a:extLst>
              <a:ext uri="{FF2B5EF4-FFF2-40B4-BE49-F238E27FC236}">
                <a16:creationId xmlns:a16="http://schemas.microsoft.com/office/drawing/2014/main" id="{0B4B01A6-FEDF-41FC-8546-1D9BE51E54DD}"/>
              </a:ext>
            </a:extLst>
          </p:cNvPr>
          <p:cNvSpPr txBox="1"/>
          <p:nvPr/>
        </p:nvSpPr>
        <p:spPr>
          <a:xfrm>
            <a:off x="1351987" y="2622319"/>
            <a:ext cx="1907745" cy="369332"/>
          </a:xfrm>
          <a:prstGeom prst="rect">
            <a:avLst/>
          </a:prstGeom>
          <a:noFill/>
        </p:spPr>
        <p:txBody>
          <a:bodyPr wrap="square" rtlCol="0">
            <a:spAutoFit/>
          </a:bodyPr>
          <a:lstStyle/>
          <a:p>
            <a:r>
              <a:rPr lang="en-GB" dirty="0">
                <a:solidFill>
                  <a:schemeClr val="accent3">
                    <a:lumMod val="50000"/>
                  </a:schemeClr>
                </a:solidFill>
              </a:rPr>
              <a:t>Ambivalent</a:t>
            </a:r>
          </a:p>
        </p:txBody>
      </p:sp>
      <p:sp>
        <p:nvSpPr>
          <p:cNvPr id="23" name="TextovéPole 22">
            <a:extLst>
              <a:ext uri="{FF2B5EF4-FFF2-40B4-BE49-F238E27FC236}">
                <a16:creationId xmlns:a16="http://schemas.microsoft.com/office/drawing/2014/main" id="{9B2935F4-BD46-4560-935E-04049FAD6064}"/>
              </a:ext>
            </a:extLst>
          </p:cNvPr>
          <p:cNvSpPr txBox="1"/>
          <p:nvPr/>
        </p:nvSpPr>
        <p:spPr>
          <a:xfrm>
            <a:off x="1345946" y="3273161"/>
            <a:ext cx="2450036" cy="369332"/>
          </a:xfrm>
          <a:prstGeom prst="rect">
            <a:avLst/>
          </a:prstGeom>
          <a:noFill/>
        </p:spPr>
        <p:txBody>
          <a:bodyPr wrap="square" rtlCol="0">
            <a:spAutoFit/>
          </a:bodyPr>
          <a:lstStyle/>
          <a:p>
            <a:r>
              <a:rPr lang="en-GB" dirty="0">
                <a:solidFill>
                  <a:schemeClr val="accent5"/>
                </a:solidFill>
              </a:rPr>
              <a:t>Ageing authoritarians</a:t>
            </a:r>
          </a:p>
        </p:txBody>
      </p:sp>
      <p:sp>
        <p:nvSpPr>
          <p:cNvPr id="24" name="TextovéPole 23">
            <a:extLst>
              <a:ext uri="{FF2B5EF4-FFF2-40B4-BE49-F238E27FC236}">
                <a16:creationId xmlns:a16="http://schemas.microsoft.com/office/drawing/2014/main" id="{8C68A750-B3F3-48E2-A8D7-6EDE24E277AE}"/>
              </a:ext>
            </a:extLst>
          </p:cNvPr>
          <p:cNvSpPr txBox="1"/>
          <p:nvPr/>
        </p:nvSpPr>
        <p:spPr>
          <a:xfrm>
            <a:off x="1351987" y="3598582"/>
            <a:ext cx="1176484" cy="369332"/>
          </a:xfrm>
          <a:prstGeom prst="rect">
            <a:avLst/>
          </a:prstGeom>
          <a:noFill/>
        </p:spPr>
        <p:txBody>
          <a:bodyPr wrap="square" rtlCol="0">
            <a:spAutoFit/>
          </a:bodyPr>
          <a:lstStyle/>
          <a:p>
            <a:r>
              <a:rPr lang="en-GB" dirty="0">
                <a:solidFill>
                  <a:schemeClr val="accent6"/>
                </a:solidFill>
              </a:rPr>
              <a:t>Defenders</a:t>
            </a:r>
          </a:p>
        </p:txBody>
      </p:sp>
      <p:sp>
        <p:nvSpPr>
          <p:cNvPr id="25" name="TextovéPole 24">
            <a:extLst>
              <a:ext uri="{FF2B5EF4-FFF2-40B4-BE49-F238E27FC236}">
                <a16:creationId xmlns:a16="http://schemas.microsoft.com/office/drawing/2014/main" id="{7B4B8E3B-90EE-4F9C-A99F-C278BC07147A}"/>
              </a:ext>
            </a:extLst>
          </p:cNvPr>
          <p:cNvSpPr txBox="1"/>
          <p:nvPr/>
        </p:nvSpPr>
        <p:spPr>
          <a:xfrm>
            <a:off x="1351987" y="3924003"/>
            <a:ext cx="1691026" cy="369332"/>
          </a:xfrm>
          <a:prstGeom prst="rect">
            <a:avLst/>
          </a:prstGeom>
          <a:noFill/>
        </p:spPr>
        <p:txBody>
          <a:bodyPr wrap="square" rtlCol="0">
            <a:spAutoFit/>
          </a:bodyPr>
          <a:lstStyle/>
          <a:p>
            <a:r>
              <a:rPr lang="en-GB" dirty="0">
                <a:solidFill>
                  <a:srgbClr val="7030A0"/>
                </a:solidFill>
              </a:rPr>
              <a:t>Tested workers</a:t>
            </a:r>
          </a:p>
        </p:txBody>
      </p:sp>
      <p:sp>
        <p:nvSpPr>
          <p:cNvPr id="26" name="TextovéPole 25">
            <a:extLst>
              <a:ext uri="{FF2B5EF4-FFF2-40B4-BE49-F238E27FC236}">
                <a16:creationId xmlns:a16="http://schemas.microsoft.com/office/drawing/2014/main" id="{CE160221-ECEB-472A-8489-5B80463DCC5A}"/>
              </a:ext>
            </a:extLst>
          </p:cNvPr>
          <p:cNvSpPr txBox="1"/>
          <p:nvPr/>
        </p:nvSpPr>
        <p:spPr>
          <a:xfrm>
            <a:off x="1351987" y="2296898"/>
            <a:ext cx="2897338" cy="369332"/>
          </a:xfrm>
          <a:prstGeom prst="rect">
            <a:avLst/>
          </a:prstGeom>
          <a:noFill/>
        </p:spPr>
        <p:txBody>
          <a:bodyPr wrap="square" rtlCol="0">
            <a:spAutoFit/>
          </a:bodyPr>
          <a:lstStyle/>
          <a:p>
            <a:r>
              <a:rPr lang="en-GB" dirty="0">
                <a:solidFill>
                  <a:schemeClr val="accent1">
                    <a:lumMod val="75000"/>
                  </a:schemeClr>
                </a:solidFill>
              </a:rPr>
              <a:t>Politically passive</a:t>
            </a:r>
          </a:p>
        </p:txBody>
      </p:sp>
      <p:sp>
        <p:nvSpPr>
          <p:cNvPr id="27" name="TextovéPole 26">
            <a:extLst>
              <a:ext uri="{FF2B5EF4-FFF2-40B4-BE49-F238E27FC236}">
                <a16:creationId xmlns:a16="http://schemas.microsoft.com/office/drawing/2014/main" id="{6A011957-0C36-4EDD-985B-64B839C4D8D3}"/>
              </a:ext>
            </a:extLst>
          </p:cNvPr>
          <p:cNvSpPr txBox="1"/>
          <p:nvPr/>
        </p:nvSpPr>
        <p:spPr>
          <a:xfrm>
            <a:off x="1351987" y="2947740"/>
            <a:ext cx="1731951" cy="369332"/>
          </a:xfrm>
          <a:prstGeom prst="rect">
            <a:avLst/>
          </a:prstGeom>
          <a:noFill/>
        </p:spPr>
        <p:txBody>
          <a:bodyPr wrap="square" rtlCol="0">
            <a:spAutoFit/>
          </a:bodyPr>
          <a:lstStyle/>
          <a:p>
            <a:r>
              <a:rPr lang="en-GB" dirty="0">
                <a:solidFill>
                  <a:schemeClr val="accent4"/>
                </a:solidFill>
              </a:rPr>
              <a:t>Young liberals</a:t>
            </a:r>
          </a:p>
        </p:txBody>
      </p:sp>
      <p:cxnSp>
        <p:nvCxnSpPr>
          <p:cNvPr id="28" name="Přímá spojnice 27">
            <a:extLst>
              <a:ext uri="{FF2B5EF4-FFF2-40B4-BE49-F238E27FC236}">
                <a16:creationId xmlns:a16="http://schemas.microsoft.com/office/drawing/2014/main" id="{E3F5FCAF-8A0E-4831-819C-8801F1F0CAAE}"/>
              </a:ext>
            </a:extLst>
          </p:cNvPr>
          <p:cNvCxnSpPr>
            <a:cxnSpLocks/>
          </p:cNvCxnSpPr>
          <p:nvPr/>
        </p:nvCxnSpPr>
        <p:spPr>
          <a:xfrm>
            <a:off x="940252" y="2469206"/>
            <a:ext cx="389300" cy="0"/>
          </a:xfrm>
          <a:prstGeom prst="line">
            <a:avLst/>
          </a:prstGeom>
          <a:ln w="1905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473069EA-9C06-4480-A0F5-EAD685C13C50}"/>
              </a:ext>
            </a:extLst>
          </p:cNvPr>
          <p:cNvCxnSpPr>
            <a:cxnSpLocks/>
          </p:cNvCxnSpPr>
          <p:nvPr/>
        </p:nvCxnSpPr>
        <p:spPr>
          <a:xfrm>
            <a:off x="940252" y="2800595"/>
            <a:ext cx="389300" cy="0"/>
          </a:xfrm>
          <a:prstGeom prst="line">
            <a:avLst/>
          </a:prstGeom>
          <a:ln w="19050">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6CD4C093-8B8E-4616-8640-5B89270DC837}"/>
              </a:ext>
            </a:extLst>
          </p:cNvPr>
          <p:cNvCxnSpPr>
            <a:cxnSpLocks/>
          </p:cNvCxnSpPr>
          <p:nvPr/>
        </p:nvCxnSpPr>
        <p:spPr>
          <a:xfrm>
            <a:off x="940252" y="3131984"/>
            <a:ext cx="389300" cy="0"/>
          </a:xfrm>
          <a:prstGeom prst="line">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EC136CA0-BCE4-49C5-9521-D67C3269A298}"/>
              </a:ext>
            </a:extLst>
          </p:cNvPr>
          <p:cNvCxnSpPr>
            <a:cxnSpLocks/>
          </p:cNvCxnSpPr>
          <p:nvPr/>
        </p:nvCxnSpPr>
        <p:spPr>
          <a:xfrm>
            <a:off x="940252" y="3463373"/>
            <a:ext cx="389300" cy="0"/>
          </a:xfrm>
          <a:prstGeom prst="line">
            <a:avLst/>
          </a:prstGeom>
          <a:ln w="1905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B0BF9E0E-FFE4-43D7-9304-F0DB877DB860}"/>
              </a:ext>
            </a:extLst>
          </p:cNvPr>
          <p:cNvCxnSpPr>
            <a:cxnSpLocks/>
          </p:cNvCxnSpPr>
          <p:nvPr/>
        </p:nvCxnSpPr>
        <p:spPr>
          <a:xfrm>
            <a:off x="940252" y="3794762"/>
            <a:ext cx="389300" cy="0"/>
          </a:xfrm>
          <a:prstGeom prst="line">
            <a:avLst/>
          </a:prstGeom>
          <a:ln w="190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34D4FB7F-4945-4BA1-B025-15C316E1B319}"/>
              </a:ext>
            </a:extLst>
          </p:cNvPr>
          <p:cNvCxnSpPr>
            <a:cxnSpLocks/>
          </p:cNvCxnSpPr>
          <p:nvPr/>
        </p:nvCxnSpPr>
        <p:spPr>
          <a:xfrm>
            <a:off x="940252" y="4116211"/>
            <a:ext cx="389300" cy="0"/>
          </a:xfrm>
          <a:prstGeom prst="line">
            <a:avLst/>
          </a:prstGeom>
          <a:ln w="19050">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21" name="Obdélník 20">
            <a:extLst>
              <a:ext uri="{FF2B5EF4-FFF2-40B4-BE49-F238E27FC236}">
                <a16:creationId xmlns:a16="http://schemas.microsoft.com/office/drawing/2014/main" id="{BBB4A290-7E28-4F8F-A25F-92B8E3C1A64A}"/>
              </a:ext>
            </a:extLst>
          </p:cNvPr>
          <p:cNvSpPr/>
          <p:nvPr/>
        </p:nvSpPr>
        <p:spPr>
          <a:xfrm>
            <a:off x="0" y="63950"/>
            <a:ext cx="4105072" cy="5730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DIMENSIONS: Authoritarianism, conservatism, populism, satisfaction with life and society</a:t>
            </a:r>
          </a:p>
        </p:txBody>
      </p:sp>
    </p:spTree>
    <p:extLst>
      <p:ext uri="{BB962C8B-B14F-4D97-AF65-F5344CB8AC3E}">
        <p14:creationId xmlns:p14="http://schemas.microsoft.com/office/powerpoint/2010/main" val="3747156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2856958301"/>
              </p:ext>
            </p:extLst>
          </p:nvPr>
        </p:nvGraphicFramePr>
        <p:xfrm>
          <a:off x="3864008" y="1491878"/>
          <a:ext cx="7362831" cy="5399522"/>
        </p:xfrm>
        <a:graphic>
          <a:graphicData uri="http://schemas.openxmlformats.org/drawingml/2006/chart">
            <c:chart xmlns:c="http://schemas.openxmlformats.org/drawingml/2006/chart" xmlns:r="http://schemas.openxmlformats.org/officeDocument/2006/relationships" r:id="rId2"/>
          </a:graphicData>
        </a:graphic>
      </p:graphicFrame>
      <p:sp>
        <p:nvSpPr>
          <p:cNvPr id="19" name="Nadpis 1">
            <a:extLst>
              <a:ext uri="{FF2B5EF4-FFF2-40B4-BE49-F238E27FC236}">
                <a16:creationId xmlns:a16="http://schemas.microsoft.com/office/drawing/2014/main" id="{30936903-6D7F-4103-B517-1202FEA203C3}"/>
              </a:ext>
            </a:extLst>
          </p:cNvPr>
          <p:cNvSpPr txBox="1">
            <a:spLocks/>
          </p:cNvSpPr>
          <p:nvPr/>
        </p:nvSpPr>
        <p:spPr>
          <a:xfrm>
            <a:off x="69573" y="582821"/>
            <a:ext cx="11375196"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algn="just"/>
            <a:r>
              <a:rPr lang="en-AU" sz="2000" dirty="0">
                <a:solidFill>
                  <a:srgbClr val="00B0F0"/>
                </a:solidFill>
              </a:rPr>
              <a:t>The Young liberals are the most satisfied with post-1989 development, the least satisfied are the Defenders. The Defenders express the distrust, similarly as the Ageing authoritarians who are also closer to Christianity and materialism in comparison with the other segments. </a:t>
            </a:r>
          </a:p>
        </p:txBody>
      </p:sp>
      <p:sp>
        <p:nvSpPr>
          <p:cNvPr id="47" name="TextovéPole 46">
            <a:extLst>
              <a:ext uri="{FF2B5EF4-FFF2-40B4-BE49-F238E27FC236}">
                <a16:creationId xmlns:a16="http://schemas.microsoft.com/office/drawing/2014/main" id="{C6A9219F-9516-43AC-BD46-8A5FC00477E6}"/>
              </a:ext>
            </a:extLst>
          </p:cNvPr>
          <p:cNvSpPr txBox="1"/>
          <p:nvPr/>
        </p:nvSpPr>
        <p:spPr>
          <a:xfrm>
            <a:off x="1365401" y="1569348"/>
            <a:ext cx="1867371" cy="369332"/>
          </a:xfrm>
          <a:prstGeom prst="rect">
            <a:avLst/>
          </a:prstGeom>
          <a:noFill/>
        </p:spPr>
        <p:txBody>
          <a:bodyPr wrap="square" rtlCol="0">
            <a:spAutoFit/>
          </a:bodyPr>
          <a:lstStyle/>
          <a:p>
            <a:r>
              <a:rPr lang="en-GB" dirty="0"/>
              <a:t>Population       </a:t>
            </a:r>
            <a:endParaRPr lang="en-GB" dirty="0">
              <a:solidFill>
                <a:schemeClr val="accent1">
                  <a:lumMod val="75000"/>
                </a:schemeClr>
              </a:solidFill>
            </a:endParaRPr>
          </a:p>
        </p:txBody>
      </p:sp>
      <p:cxnSp>
        <p:nvCxnSpPr>
          <p:cNvPr id="48" name="Přímá spojnice 47">
            <a:extLst>
              <a:ext uri="{FF2B5EF4-FFF2-40B4-BE49-F238E27FC236}">
                <a16:creationId xmlns:a16="http://schemas.microsoft.com/office/drawing/2014/main" id="{29297285-AA35-405A-ADD9-E6C1A3018B5A}"/>
              </a:ext>
            </a:extLst>
          </p:cNvPr>
          <p:cNvCxnSpPr>
            <a:cxnSpLocks/>
          </p:cNvCxnSpPr>
          <p:nvPr/>
        </p:nvCxnSpPr>
        <p:spPr>
          <a:xfrm>
            <a:off x="965161" y="1772328"/>
            <a:ext cx="3893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ovéPole 48">
            <a:extLst>
              <a:ext uri="{FF2B5EF4-FFF2-40B4-BE49-F238E27FC236}">
                <a16:creationId xmlns:a16="http://schemas.microsoft.com/office/drawing/2014/main" id="{E64B9DBF-0245-4755-BC90-D6504531C96A}"/>
              </a:ext>
            </a:extLst>
          </p:cNvPr>
          <p:cNvSpPr txBox="1"/>
          <p:nvPr/>
        </p:nvSpPr>
        <p:spPr>
          <a:xfrm>
            <a:off x="1371442" y="2220190"/>
            <a:ext cx="1907745" cy="369332"/>
          </a:xfrm>
          <a:prstGeom prst="rect">
            <a:avLst/>
          </a:prstGeom>
          <a:noFill/>
        </p:spPr>
        <p:txBody>
          <a:bodyPr wrap="square" rtlCol="0">
            <a:spAutoFit/>
          </a:bodyPr>
          <a:lstStyle/>
          <a:p>
            <a:r>
              <a:rPr lang="en-GB" dirty="0">
                <a:solidFill>
                  <a:schemeClr val="accent3">
                    <a:lumMod val="50000"/>
                  </a:schemeClr>
                </a:solidFill>
              </a:rPr>
              <a:t>Ambivalent</a:t>
            </a:r>
          </a:p>
        </p:txBody>
      </p:sp>
      <p:sp>
        <p:nvSpPr>
          <p:cNvPr id="50" name="TextovéPole 49">
            <a:extLst>
              <a:ext uri="{FF2B5EF4-FFF2-40B4-BE49-F238E27FC236}">
                <a16:creationId xmlns:a16="http://schemas.microsoft.com/office/drawing/2014/main" id="{AAD1816F-3D6A-4B95-81AF-673EC574DD5C}"/>
              </a:ext>
            </a:extLst>
          </p:cNvPr>
          <p:cNvSpPr txBox="1"/>
          <p:nvPr/>
        </p:nvSpPr>
        <p:spPr>
          <a:xfrm>
            <a:off x="1365401" y="2871032"/>
            <a:ext cx="2450036" cy="369332"/>
          </a:xfrm>
          <a:prstGeom prst="rect">
            <a:avLst/>
          </a:prstGeom>
          <a:noFill/>
        </p:spPr>
        <p:txBody>
          <a:bodyPr wrap="square" rtlCol="0">
            <a:spAutoFit/>
          </a:bodyPr>
          <a:lstStyle/>
          <a:p>
            <a:r>
              <a:rPr lang="en-GB" dirty="0">
                <a:solidFill>
                  <a:schemeClr val="accent5"/>
                </a:solidFill>
              </a:rPr>
              <a:t>Ageing authoritarians</a:t>
            </a:r>
          </a:p>
        </p:txBody>
      </p:sp>
      <p:sp>
        <p:nvSpPr>
          <p:cNvPr id="51" name="TextovéPole 50">
            <a:extLst>
              <a:ext uri="{FF2B5EF4-FFF2-40B4-BE49-F238E27FC236}">
                <a16:creationId xmlns:a16="http://schemas.microsoft.com/office/drawing/2014/main" id="{CE753251-B5F8-4A3A-9A83-0B6FD87B576C}"/>
              </a:ext>
            </a:extLst>
          </p:cNvPr>
          <p:cNvSpPr txBox="1"/>
          <p:nvPr/>
        </p:nvSpPr>
        <p:spPr>
          <a:xfrm>
            <a:off x="1371442" y="3196453"/>
            <a:ext cx="1176484" cy="369332"/>
          </a:xfrm>
          <a:prstGeom prst="rect">
            <a:avLst/>
          </a:prstGeom>
          <a:noFill/>
        </p:spPr>
        <p:txBody>
          <a:bodyPr wrap="square" rtlCol="0">
            <a:spAutoFit/>
          </a:bodyPr>
          <a:lstStyle/>
          <a:p>
            <a:r>
              <a:rPr lang="en-GB" dirty="0">
                <a:solidFill>
                  <a:schemeClr val="accent6"/>
                </a:solidFill>
              </a:rPr>
              <a:t>Defenders</a:t>
            </a:r>
          </a:p>
        </p:txBody>
      </p:sp>
      <p:sp>
        <p:nvSpPr>
          <p:cNvPr id="52" name="TextovéPole 51">
            <a:extLst>
              <a:ext uri="{FF2B5EF4-FFF2-40B4-BE49-F238E27FC236}">
                <a16:creationId xmlns:a16="http://schemas.microsoft.com/office/drawing/2014/main" id="{AFB5DF35-8203-4D99-A7E7-9771DA8F0ABA}"/>
              </a:ext>
            </a:extLst>
          </p:cNvPr>
          <p:cNvSpPr txBox="1"/>
          <p:nvPr/>
        </p:nvSpPr>
        <p:spPr>
          <a:xfrm>
            <a:off x="1371442" y="3521874"/>
            <a:ext cx="1691026" cy="369332"/>
          </a:xfrm>
          <a:prstGeom prst="rect">
            <a:avLst/>
          </a:prstGeom>
          <a:noFill/>
        </p:spPr>
        <p:txBody>
          <a:bodyPr wrap="square" rtlCol="0">
            <a:spAutoFit/>
          </a:bodyPr>
          <a:lstStyle/>
          <a:p>
            <a:r>
              <a:rPr lang="en-GB" dirty="0">
                <a:solidFill>
                  <a:srgbClr val="7030A0"/>
                </a:solidFill>
              </a:rPr>
              <a:t>Tested workers</a:t>
            </a:r>
          </a:p>
        </p:txBody>
      </p:sp>
      <p:sp>
        <p:nvSpPr>
          <p:cNvPr id="53" name="TextovéPole 52">
            <a:extLst>
              <a:ext uri="{FF2B5EF4-FFF2-40B4-BE49-F238E27FC236}">
                <a16:creationId xmlns:a16="http://schemas.microsoft.com/office/drawing/2014/main" id="{827285C7-CF4E-42CF-B379-AE765CC3AF81}"/>
              </a:ext>
            </a:extLst>
          </p:cNvPr>
          <p:cNvSpPr txBox="1"/>
          <p:nvPr/>
        </p:nvSpPr>
        <p:spPr>
          <a:xfrm>
            <a:off x="1371442" y="1894769"/>
            <a:ext cx="2897338" cy="369332"/>
          </a:xfrm>
          <a:prstGeom prst="rect">
            <a:avLst/>
          </a:prstGeom>
          <a:noFill/>
        </p:spPr>
        <p:txBody>
          <a:bodyPr wrap="square" rtlCol="0">
            <a:spAutoFit/>
          </a:bodyPr>
          <a:lstStyle/>
          <a:p>
            <a:r>
              <a:rPr lang="en-GB" dirty="0">
                <a:solidFill>
                  <a:schemeClr val="accent1">
                    <a:lumMod val="75000"/>
                  </a:schemeClr>
                </a:solidFill>
              </a:rPr>
              <a:t>Politically passive</a:t>
            </a:r>
          </a:p>
        </p:txBody>
      </p:sp>
      <p:sp>
        <p:nvSpPr>
          <p:cNvPr id="54" name="TextovéPole 53">
            <a:extLst>
              <a:ext uri="{FF2B5EF4-FFF2-40B4-BE49-F238E27FC236}">
                <a16:creationId xmlns:a16="http://schemas.microsoft.com/office/drawing/2014/main" id="{A5B4CDC8-A1B9-495C-ADAA-E670FE7E7C8E}"/>
              </a:ext>
            </a:extLst>
          </p:cNvPr>
          <p:cNvSpPr txBox="1"/>
          <p:nvPr/>
        </p:nvSpPr>
        <p:spPr>
          <a:xfrm>
            <a:off x="1371442" y="2545611"/>
            <a:ext cx="1731951" cy="369332"/>
          </a:xfrm>
          <a:prstGeom prst="rect">
            <a:avLst/>
          </a:prstGeom>
          <a:noFill/>
        </p:spPr>
        <p:txBody>
          <a:bodyPr wrap="square" rtlCol="0">
            <a:spAutoFit/>
          </a:bodyPr>
          <a:lstStyle/>
          <a:p>
            <a:r>
              <a:rPr lang="en-GB" dirty="0">
                <a:solidFill>
                  <a:schemeClr val="accent4"/>
                </a:solidFill>
              </a:rPr>
              <a:t>Young liberals</a:t>
            </a:r>
          </a:p>
        </p:txBody>
      </p:sp>
      <p:cxnSp>
        <p:nvCxnSpPr>
          <p:cNvPr id="55" name="Přímá spojnice 54">
            <a:extLst>
              <a:ext uri="{FF2B5EF4-FFF2-40B4-BE49-F238E27FC236}">
                <a16:creationId xmlns:a16="http://schemas.microsoft.com/office/drawing/2014/main" id="{DE8990CE-57C0-4154-823C-2243C0B84FAF}"/>
              </a:ext>
            </a:extLst>
          </p:cNvPr>
          <p:cNvCxnSpPr>
            <a:cxnSpLocks/>
          </p:cNvCxnSpPr>
          <p:nvPr/>
        </p:nvCxnSpPr>
        <p:spPr>
          <a:xfrm>
            <a:off x="959707" y="2067077"/>
            <a:ext cx="389300" cy="0"/>
          </a:xfrm>
          <a:prstGeom prst="line">
            <a:avLst/>
          </a:prstGeom>
          <a:ln w="1905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Přímá spojnice 55">
            <a:extLst>
              <a:ext uri="{FF2B5EF4-FFF2-40B4-BE49-F238E27FC236}">
                <a16:creationId xmlns:a16="http://schemas.microsoft.com/office/drawing/2014/main" id="{F6F890F3-C1E6-4607-9EE4-332BC183118F}"/>
              </a:ext>
            </a:extLst>
          </p:cNvPr>
          <p:cNvCxnSpPr>
            <a:cxnSpLocks/>
          </p:cNvCxnSpPr>
          <p:nvPr/>
        </p:nvCxnSpPr>
        <p:spPr>
          <a:xfrm>
            <a:off x="959707" y="2398466"/>
            <a:ext cx="389300" cy="0"/>
          </a:xfrm>
          <a:prstGeom prst="line">
            <a:avLst/>
          </a:prstGeom>
          <a:ln w="19050">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Přímá spojnice 56">
            <a:extLst>
              <a:ext uri="{FF2B5EF4-FFF2-40B4-BE49-F238E27FC236}">
                <a16:creationId xmlns:a16="http://schemas.microsoft.com/office/drawing/2014/main" id="{57FE5F8A-17FC-4496-AC47-664CD5F12A56}"/>
              </a:ext>
            </a:extLst>
          </p:cNvPr>
          <p:cNvCxnSpPr>
            <a:cxnSpLocks/>
          </p:cNvCxnSpPr>
          <p:nvPr/>
        </p:nvCxnSpPr>
        <p:spPr>
          <a:xfrm>
            <a:off x="959707" y="2729855"/>
            <a:ext cx="389300" cy="0"/>
          </a:xfrm>
          <a:prstGeom prst="line">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58" name="Přímá spojnice 57">
            <a:extLst>
              <a:ext uri="{FF2B5EF4-FFF2-40B4-BE49-F238E27FC236}">
                <a16:creationId xmlns:a16="http://schemas.microsoft.com/office/drawing/2014/main" id="{067E380E-E534-498E-BD3C-7690E2EE3AD0}"/>
              </a:ext>
            </a:extLst>
          </p:cNvPr>
          <p:cNvCxnSpPr>
            <a:cxnSpLocks/>
          </p:cNvCxnSpPr>
          <p:nvPr/>
        </p:nvCxnSpPr>
        <p:spPr>
          <a:xfrm>
            <a:off x="959707" y="3061244"/>
            <a:ext cx="389300" cy="0"/>
          </a:xfrm>
          <a:prstGeom prst="line">
            <a:avLst/>
          </a:prstGeom>
          <a:ln w="1905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59" name="Přímá spojnice 58">
            <a:extLst>
              <a:ext uri="{FF2B5EF4-FFF2-40B4-BE49-F238E27FC236}">
                <a16:creationId xmlns:a16="http://schemas.microsoft.com/office/drawing/2014/main" id="{65D6420C-7068-48EB-BA58-020482667855}"/>
              </a:ext>
            </a:extLst>
          </p:cNvPr>
          <p:cNvCxnSpPr>
            <a:cxnSpLocks/>
          </p:cNvCxnSpPr>
          <p:nvPr/>
        </p:nvCxnSpPr>
        <p:spPr>
          <a:xfrm>
            <a:off x="959707" y="3392633"/>
            <a:ext cx="389300" cy="0"/>
          </a:xfrm>
          <a:prstGeom prst="line">
            <a:avLst/>
          </a:prstGeom>
          <a:ln w="190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60" name="Přímá spojnice 59">
            <a:extLst>
              <a:ext uri="{FF2B5EF4-FFF2-40B4-BE49-F238E27FC236}">
                <a16:creationId xmlns:a16="http://schemas.microsoft.com/office/drawing/2014/main" id="{B36F2F10-1A22-4F43-8828-51B1A59571A9}"/>
              </a:ext>
            </a:extLst>
          </p:cNvPr>
          <p:cNvCxnSpPr>
            <a:cxnSpLocks/>
          </p:cNvCxnSpPr>
          <p:nvPr/>
        </p:nvCxnSpPr>
        <p:spPr>
          <a:xfrm>
            <a:off x="959707" y="3714082"/>
            <a:ext cx="389300" cy="0"/>
          </a:xfrm>
          <a:prstGeom prst="line">
            <a:avLst/>
          </a:prstGeom>
          <a:ln w="19050">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20" name="Obdélník 19">
            <a:extLst>
              <a:ext uri="{FF2B5EF4-FFF2-40B4-BE49-F238E27FC236}">
                <a16:creationId xmlns:a16="http://schemas.microsoft.com/office/drawing/2014/main" id="{D500164A-BE20-4A46-9665-2769AB51F366}"/>
              </a:ext>
            </a:extLst>
          </p:cNvPr>
          <p:cNvSpPr/>
          <p:nvPr/>
        </p:nvSpPr>
        <p:spPr>
          <a:xfrm>
            <a:off x="0" y="63950"/>
            <a:ext cx="3481280" cy="5114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DIMENSIONS: </a:t>
            </a:r>
            <a:r>
              <a:rPr lang="cs-CZ" sz="1400" b="1" dirty="0">
                <a:solidFill>
                  <a:schemeClr val="bg1"/>
                </a:solidFill>
              </a:rPr>
              <a:t>Post-1989</a:t>
            </a:r>
            <a:r>
              <a:rPr lang="en-AU" sz="1400" b="1" dirty="0">
                <a:solidFill>
                  <a:schemeClr val="bg1"/>
                </a:solidFill>
              </a:rPr>
              <a:t>, distrust, Christianity, left-right, materialism</a:t>
            </a:r>
          </a:p>
        </p:txBody>
      </p:sp>
      <p:sp>
        <p:nvSpPr>
          <p:cNvPr id="21" name="Obdélník 20">
            <a:extLst>
              <a:ext uri="{FF2B5EF4-FFF2-40B4-BE49-F238E27FC236}">
                <a16:creationId xmlns:a16="http://schemas.microsoft.com/office/drawing/2014/main" id="{76C2C67E-F960-4DD1-A0EE-0A7127DD37A6}"/>
              </a:ext>
            </a:extLst>
          </p:cNvPr>
          <p:cNvSpPr/>
          <p:nvPr/>
        </p:nvSpPr>
        <p:spPr>
          <a:xfrm>
            <a:off x="158623" y="6253209"/>
            <a:ext cx="10053686" cy="609332"/>
          </a:xfrm>
          <a:prstGeom prst="rect">
            <a:avLst/>
          </a:prstGeom>
        </p:spPr>
        <p:txBody>
          <a:bodyPr wrap="square" lIns="0" tIns="0" rIns="0" bIns="0" anchor="ctr">
            <a:noAutofit/>
          </a:bodyPr>
          <a:lstStyle/>
          <a:p>
            <a:pPr lvl="0" fontAlgn="base">
              <a:spcBef>
                <a:spcPct val="0"/>
              </a:spcBef>
              <a:spcAft>
                <a:spcPct val="0"/>
              </a:spcAft>
              <a:defRPr/>
            </a:pPr>
            <a:r>
              <a:rPr lang="en-AU" sz="1200" dirty="0">
                <a:solidFill>
                  <a:srgbClr val="595959"/>
                </a:solidFill>
                <a:cs typeface="Arial" charset="0"/>
              </a:rPr>
              <a:t>Q09. Now we will talk about worldview. To what extent do you agree or disagree with following statements?, Q10. Now we will talk about public life. To what extent do you agree or disagree with following statements?, Q11. Now we will talk about international politics and globalization. To what extent do you agree or disagree with following statements?</a:t>
            </a:r>
            <a:endParaRPr kumimoji="0" lang="en-AU" sz="1200" b="0" i="0" u="none" strike="noStrike" kern="1200" cap="none" spc="0" normalizeH="0" baseline="0" dirty="0">
              <a:ln>
                <a:noFill/>
              </a:ln>
              <a:solidFill>
                <a:srgbClr val="595959"/>
              </a:solidFill>
              <a:effectLst/>
              <a:uLnTx/>
              <a:uFillTx/>
              <a:latin typeface="Calibri"/>
              <a:ea typeface="+mn-ea"/>
              <a:cs typeface="Arial" charset="0"/>
            </a:endParaRPr>
          </a:p>
        </p:txBody>
      </p:sp>
    </p:spTree>
    <p:extLst>
      <p:ext uri="{BB962C8B-B14F-4D97-AF65-F5344CB8AC3E}">
        <p14:creationId xmlns:p14="http://schemas.microsoft.com/office/powerpoint/2010/main" val="118517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2500741952"/>
              </p:ext>
            </p:extLst>
          </p:nvPr>
        </p:nvGraphicFramePr>
        <p:xfrm>
          <a:off x="3865128" y="1580732"/>
          <a:ext cx="7362831" cy="5399522"/>
        </p:xfrm>
        <a:graphic>
          <a:graphicData uri="http://schemas.openxmlformats.org/drawingml/2006/chart">
            <c:chart xmlns:c="http://schemas.openxmlformats.org/drawingml/2006/chart" xmlns:r="http://schemas.openxmlformats.org/officeDocument/2006/relationships" r:id="rId2"/>
          </a:graphicData>
        </a:graphic>
      </p:graphicFrame>
      <p:sp>
        <p:nvSpPr>
          <p:cNvPr id="19" name="Nadpis 1">
            <a:extLst>
              <a:ext uri="{FF2B5EF4-FFF2-40B4-BE49-F238E27FC236}">
                <a16:creationId xmlns:a16="http://schemas.microsoft.com/office/drawing/2014/main" id="{30936903-6D7F-4103-B517-1202FEA203C3}"/>
              </a:ext>
            </a:extLst>
          </p:cNvPr>
          <p:cNvSpPr txBox="1">
            <a:spLocks/>
          </p:cNvSpPr>
          <p:nvPr/>
        </p:nvSpPr>
        <p:spPr>
          <a:xfrm>
            <a:off x="1479" y="623206"/>
            <a:ext cx="11375196"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algn="just"/>
            <a:r>
              <a:rPr lang="en-AU" sz="2000" dirty="0">
                <a:solidFill>
                  <a:srgbClr val="00B0F0"/>
                </a:solidFill>
              </a:rPr>
              <a:t>The Young liberals and the Ambivalent are the most interest in politics, contrary to the Politically passive. The globalization is seen as more beneficial for Young liberals. The immigration threatens more the Defenders, Ageing authoritarians and Politically passive, compared to the rest of population. These segments are also more nationalists. </a:t>
            </a:r>
          </a:p>
        </p:txBody>
      </p:sp>
      <p:sp>
        <p:nvSpPr>
          <p:cNvPr id="21" name="TextovéPole 20">
            <a:extLst>
              <a:ext uri="{FF2B5EF4-FFF2-40B4-BE49-F238E27FC236}">
                <a16:creationId xmlns:a16="http://schemas.microsoft.com/office/drawing/2014/main" id="{C1E28CA2-DDB5-45E0-B4B3-BC5D8CCFF287}"/>
              </a:ext>
            </a:extLst>
          </p:cNvPr>
          <p:cNvSpPr txBox="1"/>
          <p:nvPr/>
        </p:nvSpPr>
        <p:spPr>
          <a:xfrm>
            <a:off x="1365401" y="1958635"/>
            <a:ext cx="1867371" cy="369332"/>
          </a:xfrm>
          <a:prstGeom prst="rect">
            <a:avLst/>
          </a:prstGeom>
          <a:noFill/>
        </p:spPr>
        <p:txBody>
          <a:bodyPr wrap="square" rtlCol="0">
            <a:spAutoFit/>
          </a:bodyPr>
          <a:lstStyle/>
          <a:p>
            <a:r>
              <a:rPr lang="en-GB" dirty="0"/>
              <a:t>Population       </a:t>
            </a:r>
            <a:endParaRPr lang="en-GB" dirty="0">
              <a:solidFill>
                <a:schemeClr val="accent1">
                  <a:lumMod val="75000"/>
                </a:schemeClr>
              </a:solidFill>
            </a:endParaRPr>
          </a:p>
        </p:txBody>
      </p:sp>
      <p:cxnSp>
        <p:nvCxnSpPr>
          <p:cNvPr id="34" name="Přímá spojnice 33">
            <a:extLst>
              <a:ext uri="{FF2B5EF4-FFF2-40B4-BE49-F238E27FC236}">
                <a16:creationId xmlns:a16="http://schemas.microsoft.com/office/drawing/2014/main" id="{B35623B5-541D-43D0-BFB1-9E660A1DAA1E}"/>
              </a:ext>
            </a:extLst>
          </p:cNvPr>
          <p:cNvCxnSpPr>
            <a:cxnSpLocks/>
          </p:cNvCxnSpPr>
          <p:nvPr/>
        </p:nvCxnSpPr>
        <p:spPr>
          <a:xfrm>
            <a:off x="965161" y="2161615"/>
            <a:ext cx="3893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ovéPole 34">
            <a:extLst>
              <a:ext uri="{FF2B5EF4-FFF2-40B4-BE49-F238E27FC236}">
                <a16:creationId xmlns:a16="http://schemas.microsoft.com/office/drawing/2014/main" id="{78066746-1FFE-48DA-8DD1-96806B04F28E}"/>
              </a:ext>
            </a:extLst>
          </p:cNvPr>
          <p:cNvSpPr txBox="1"/>
          <p:nvPr/>
        </p:nvSpPr>
        <p:spPr>
          <a:xfrm>
            <a:off x="1371442" y="2609477"/>
            <a:ext cx="1907745" cy="369332"/>
          </a:xfrm>
          <a:prstGeom prst="rect">
            <a:avLst/>
          </a:prstGeom>
          <a:noFill/>
        </p:spPr>
        <p:txBody>
          <a:bodyPr wrap="square" rtlCol="0">
            <a:spAutoFit/>
          </a:bodyPr>
          <a:lstStyle/>
          <a:p>
            <a:r>
              <a:rPr lang="en-GB" dirty="0">
                <a:solidFill>
                  <a:schemeClr val="accent3">
                    <a:lumMod val="50000"/>
                  </a:schemeClr>
                </a:solidFill>
              </a:rPr>
              <a:t>Ambivalent</a:t>
            </a:r>
          </a:p>
        </p:txBody>
      </p:sp>
      <p:sp>
        <p:nvSpPr>
          <p:cNvPr id="36" name="TextovéPole 35">
            <a:extLst>
              <a:ext uri="{FF2B5EF4-FFF2-40B4-BE49-F238E27FC236}">
                <a16:creationId xmlns:a16="http://schemas.microsoft.com/office/drawing/2014/main" id="{549F8903-A12C-49B8-8277-1809D66D00ED}"/>
              </a:ext>
            </a:extLst>
          </p:cNvPr>
          <p:cNvSpPr txBox="1"/>
          <p:nvPr/>
        </p:nvSpPr>
        <p:spPr>
          <a:xfrm>
            <a:off x="1403090" y="3248458"/>
            <a:ext cx="2450036" cy="369332"/>
          </a:xfrm>
          <a:prstGeom prst="rect">
            <a:avLst/>
          </a:prstGeom>
          <a:noFill/>
        </p:spPr>
        <p:txBody>
          <a:bodyPr wrap="square" rtlCol="0">
            <a:spAutoFit/>
          </a:bodyPr>
          <a:lstStyle/>
          <a:p>
            <a:r>
              <a:rPr lang="en-GB" dirty="0">
                <a:solidFill>
                  <a:schemeClr val="accent5"/>
                </a:solidFill>
              </a:rPr>
              <a:t>Ageing authoritarians</a:t>
            </a:r>
          </a:p>
        </p:txBody>
      </p:sp>
      <p:sp>
        <p:nvSpPr>
          <p:cNvPr id="37" name="TextovéPole 36">
            <a:extLst>
              <a:ext uri="{FF2B5EF4-FFF2-40B4-BE49-F238E27FC236}">
                <a16:creationId xmlns:a16="http://schemas.microsoft.com/office/drawing/2014/main" id="{206994E9-4373-4321-932B-1F2322B97E4C}"/>
              </a:ext>
            </a:extLst>
          </p:cNvPr>
          <p:cNvSpPr txBox="1"/>
          <p:nvPr/>
        </p:nvSpPr>
        <p:spPr>
          <a:xfrm>
            <a:off x="1371442" y="3585740"/>
            <a:ext cx="1176484" cy="369332"/>
          </a:xfrm>
          <a:prstGeom prst="rect">
            <a:avLst/>
          </a:prstGeom>
          <a:noFill/>
        </p:spPr>
        <p:txBody>
          <a:bodyPr wrap="square" rtlCol="0">
            <a:spAutoFit/>
          </a:bodyPr>
          <a:lstStyle/>
          <a:p>
            <a:r>
              <a:rPr lang="en-GB" dirty="0">
                <a:solidFill>
                  <a:schemeClr val="accent6"/>
                </a:solidFill>
              </a:rPr>
              <a:t>Defenders</a:t>
            </a:r>
          </a:p>
        </p:txBody>
      </p:sp>
      <p:sp>
        <p:nvSpPr>
          <p:cNvPr id="38" name="TextovéPole 37">
            <a:extLst>
              <a:ext uri="{FF2B5EF4-FFF2-40B4-BE49-F238E27FC236}">
                <a16:creationId xmlns:a16="http://schemas.microsoft.com/office/drawing/2014/main" id="{201EA71F-6568-456A-8E0F-5B7CF85B98DA}"/>
              </a:ext>
            </a:extLst>
          </p:cNvPr>
          <p:cNvSpPr txBox="1"/>
          <p:nvPr/>
        </p:nvSpPr>
        <p:spPr>
          <a:xfrm>
            <a:off x="1371442" y="3911161"/>
            <a:ext cx="1691026" cy="369332"/>
          </a:xfrm>
          <a:prstGeom prst="rect">
            <a:avLst/>
          </a:prstGeom>
          <a:noFill/>
        </p:spPr>
        <p:txBody>
          <a:bodyPr wrap="square" rtlCol="0">
            <a:spAutoFit/>
          </a:bodyPr>
          <a:lstStyle/>
          <a:p>
            <a:r>
              <a:rPr lang="en-GB" dirty="0">
                <a:solidFill>
                  <a:srgbClr val="7030A0"/>
                </a:solidFill>
              </a:rPr>
              <a:t>Tested workers</a:t>
            </a:r>
          </a:p>
        </p:txBody>
      </p:sp>
      <p:sp>
        <p:nvSpPr>
          <p:cNvPr id="39" name="TextovéPole 38">
            <a:extLst>
              <a:ext uri="{FF2B5EF4-FFF2-40B4-BE49-F238E27FC236}">
                <a16:creationId xmlns:a16="http://schemas.microsoft.com/office/drawing/2014/main" id="{8280C073-3870-40AF-8CA0-2F396F1DBFAF}"/>
              </a:ext>
            </a:extLst>
          </p:cNvPr>
          <p:cNvSpPr txBox="1"/>
          <p:nvPr/>
        </p:nvSpPr>
        <p:spPr>
          <a:xfrm>
            <a:off x="1371442" y="2292545"/>
            <a:ext cx="2897338" cy="369332"/>
          </a:xfrm>
          <a:prstGeom prst="rect">
            <a:avLst/>
          </a:prstGeom>
          <a:noFill/>
        </p:spPr>
        <p:txBody>
          <a:bodyPr wrap="square" rtlCol="0">
            <a:spAutoFit/>
          </a:bodyPr>
          <a:lstStyle/>
          <a:p>
            <a:r>
              <a:rPr lang="en-GB" dirty="0">
                <a:solidFill>
                  <a:schemeClr val="accent1">
                    <a:lumMod val="75000"/>
                  </a:schemeClr>
                </a:solidFill>
              </a:rPr>
              <a:t>Politically passive</a:t>
            </a:r>
          </a:p>
        </p:txBody>
      </p:sp>
      <p:sp>
        <p:nvSpPr>
          <p:cNvPr id="40" name="TextovéPole 39">
            <a:extLst>
              <a:ext uri="{FF2B5EF4-FFF2-40B4-BE49-F238E27FC236}">
                <a16:creationId xmlns:a16="http://schemas.microsoft.com/office/drawing/2014/main" id="{0D14D97E-4910-4249-82D1-FEC27F532AFA}"/>
              </a:ext>
            </a:extLst>
          </p:cNvPr>
          <p:cNvSpPr txBox="1"/>
          <p:nvPr/>
        </p:nvSpPr>
        <p:spPr>
          <a:xfrm>
            <a:off x="1371442" y="2934898"/>
            <a:ext cx="1731951" cy="369332"/>
          </a:xfrm>
          <a:prstGeom prst="rect">
            <a:avLst/>
          </a:prstGeom>
          <a:noFill/>
        </p:spPr>
        <p:txBody>
          <a:bodyPr wrap="square" rtlCol="0">
            <a:spAutoFit/>
          </a:bodyPr>
          <a:lstStyle/>
          <a:p>
            <a:r>
              <a:rPr lang="en-GB" dirty="0">
                <a:solidFill>
                  <a:schemeClr val="accent4"/>
                </a:solidFill>
              </a:rPr>
              <a:t>Young liberals</a:t>
            </a:r>
          </a:p>
        </p:txBody>
      </p:sp>
      <p:cxnSp>
        <p:nvCxnSpPr>
          <p:cNvPr id="41" name="Přímá spojnice 40">
            <a:extLst>
              <a:ext uri="{FF2B5EF4-FFF2-40B4-BE49-F238E27FC236}">
                <a16:creationId xmlns:a16="http://schemas.microsoft.com/office/drawing/2014/main" id="{F02AE994-5FFC-467F-A176-32E7ED5021E6}"/>
              </a:ext>
            </a:extLst>
          </p:cNvPr>
          <p:cNvCxnSpPr>
            <a:cxnSpLocks/>
          </p:cNvCxnSpPr>
          <p:nvPr/>
        </p:nvCxnSpPr>
        <p:spPr>
          <a:xfrm>
            <a:off x="959707" y="2456364"/>
            <a:ext cx="389300" cy="0"/>
          </a:xfrm>
          <a:prstGeom prst="line">
            <a:avLst/>
          </a:prstGeom>
          <a:ln w="1905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9F91DBFD-2820-41FA-8F3F-81D6B67DAE64}"/>
              </a:ext>
            </a:extLst>
          </p:cNvPr>
          <p:cNvCxnSpPr>
            <a:cxnSpLocks/>
          </p:cNvCxnSpPr>
          <p:nvPr/>
        </p:nvCxnSpPr>
        <p:spPr>
          <a:xfrm>
            <a:off x="959707" y="2787753"/>
            <a:ext cx="389300" cy="0"/>
          </a:xfrm>
          <a:prstGeom prst="line">
            <a:avLst/>
          </a:prstGeom>
          <a:ln w="19050">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3" name="Přímá spojnice 42">
            <a:extLst>
              <a:ext uri="{FF2B5EF4-FFF2-40B4-BE49-F238E27FC236}">
                <a16:creationId xmlns:a16="http://schemas.microsoft.com/office/drawing/2014/main" id="{234082E7-2575-4EB4-90C7-C9A719F583A0}"/>
              </a:ext>
            </a:extLst>
          </p:cNvPr>
          <p:cNvCxnSpPr>
            <a:cxnSpLocks/>
          </p:cNvCxnSpPr>
          <p:nvPr/>
        </p:nvCxnSpPr>
        <p:spPr>
          <a:xfrm>
            <a:off x="959707" y="3119142"/>
            <a:ext cx="389300" cy="0"/>
          </a:xfrm>
          <a:prstGeom prst="line">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44" name="Přímá spojnice 43">
            <a:extLst>
              <a:ext uri="{FF2B5EF4-FFF2-40B4-BE49-F238E27FC236}">
                <a16:creationId xmlns:a16="http://schemas.microsoft.com/office/drawing/2014/main" id="{19CCD70B-7A78-48F4-9E18-C6F3DC999767}"/>
              </a:ext>
            </a:extLst>
          </p:cNvPr>
          <p:cNvCxnSpPr>
            <a:cxnSpLocks/>
          </p:cNvCxnSpPr>
          <p:nvPr/>
        </p:nvCxnSpPr>
        <p:spPr>
          <a:xfrm>
            <a:off x="959707" y="3450531"/>
            <a:ext cx="389300" cy="0"/>
          </a:xfrm>
          <a:prstGeom prst="line">
            <a:avLst/>
          </a:prstGeom>
          <a:ln w="1905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B36BF6AD-164E-4733-A93A-8DD3EEFFB78E}"/>
              </a:ext>
            </a:extLst>
          </p:cNvPr>
          <p:cNvCxnSpPr>
            <a:cxnSpLocks/>
          </p:cNvCxnSpPr>
          <p:nvPr/>
        </p:nvCxnSpPr>
        <p:spPr>
          <a:xfrm>
            <a:off x="959707" y="3781920"/>
            <a:ext cx="389300" cy="0"/>
          </a:xfrm>
          <a:prstGeom prst="line">
            <a:avLst/>
          </a:prstGeom>
          <a:ln w="190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a16="http://schemas.microsoft.com/office/drawing/2014/main" id="{3869B065-ED41-40B3-9036-3DF031447BC8}"/>
              </a:ext>
            </a:extLst>
          </p:cNvPr>
          <p:cNvCxnSpPr>
            <a:cxnSpLocks/>
          </p:cNvCxnSpPr>
          <p:nvPr/>
        </p:nvCxnSpPr>
        <p:spPr>
          <a:xfrm>
            <a:off x="959707" y="4103369"/>
            <a:ext cx="389300" cy="0"/>
          </a:xfrm>
          <a:prstGeom prst="line">
            <a:avLst/>
          </a:prstGeom>
          <a:ln w="19050">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20" name="Obdélník 19">
            <a:extLst>
              <a:ext uri="{FF2B5EF4-FFF2-40B4-BE49-F238E27FC236}">
                <a16:creationId xmlns:a16="http://schemas.microsoft.com/office/drawing/2014/main" id="{73529618-CCC7-440A-AFB6-E041F6B9BF94}"/>
              </a:ext>
            </a:extLst>
          </p:cNvPr>
          <p:cNvSpPr/>
          <p:nvPr/>
        </p:nvSpPr>
        <p:spPr>
          <a:xfrm>
            <a:off x="0" y="63950"/>
            <a:ext cx="3481280" cy="5114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rPr>
              <a:t>DIMENSIONS: Globalisation, immigration, abroad, nationalism, interest in politics</a:t>
            </a:r>
          </a:p>
        </p:txBody>
      </p:sp>
      <p:sp>
        <p:nvSpPr>
          <p:cNvPr id="22" name="Obdélník 21">
            <a:extLst>
              <a:ext uri="{FF2B5EF4-FFF2-40B4-BE49-F238E27FC236}">
                <a16:creationId xmlns:a16="http://schemas.microsoft.com/office/drawing/2014/main" id="{1DFD96AA-DEB5-4D4F-B49A-F80F99BD0FC6}"/>
              </a:ext>
            </a:extLst>
          </p:cNvPr>
          <p:cNvSpPr/>
          <p:nvPr/>
        </p:nvSpPr>
        <p:spPr>
          <a:xfrm>
            <a:off x="158623" y="6253209"/>
            <a:ext cx="10053686" cy="609332"/>
          </a:xfrm>
          <a:prstGeom prst="rect">
            <a:avLst/>
          </a:prstGeom>
        </p:spPr>
        <p:txBody>
          <a:bodyPr wrap="square" lIns="0" tIns="0" rIns="0" bIns="0" anchor="ctr">
            <a:noAutofit/>
          </a:bodyPr>
          <a:lstStyle/>
          <a:p>
            <a:pPr lvl="0" fontAlgn="base">
              <a:spcBef>
                <a:spcPct val="0"/>
              </a:spcBef>
              <a:spcAft>
                <a:spcPct val="0"/>
              </a:spcAft>
              <a:defRPr/>
            </a:pPr>
            <a:r>
              <a:rPr lang="en-AU" sz="1200" dirty="0">
                <a:solidFill>
                  <a:srgbClr val="595959"/>
                </a:solidFill>
                <a:cs typeface="Arial" charset="0"/>
              </a:rPr>
              <a:t>Q09. Now we will talk about worldview. To what extent do you agree or disagree with following statements?, Q10. Now we will talk about public life. To what extent do you agree or disagree with following statements?, Q11. Now we will talk about international politics and globalization. To what extent do you agree or disagree with following statements?</a:t>
            </a:r>
            <a:endParaRPr kumimoji="0" lang="en-AU" sz="1200" b="0" i="0" u="none" strike="noStrike" kern="1200" cap="none" spc="0" normalizeH="0" baseline="0" dirty="0">
              <a:ln>
                <a:noFill/>
              </a:ln>
              <a:solidFill>
                <a:srgbClr val="595959"/>
              </a:solidFill>
              <a:effectLst/>
              <a:uLnTx/>
              <a:uFillTx/>
              <a:latin typeface="Calibri"/>
              <a:ea typeface="+mn-ea"/>
              <a:cs typeface="Arial" charset="0"/>
            </a:endParaRPr>
          </a:p>
        </p:txBody>
      </p:sp>
    </p:spTree>
    <p:extLst>
      <p:ext uri="{BB962C8B-B14F-4D97-AF65-F5344CB8AC3E}">
        <p14:creationId xmlns:p14="http://schemas.microsoft.com/office/powerpoint/2010/main" val="428616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p:cNvGraphicFramePr/>
          <p:nvPr>
            <p:extLst/>
          </p:nvPr>
        </p:nvGraphicFramePr>
        <p:xfrm>
          <a:off x="1785600" y="2242800"/>
          <a:ext cx="8085600" cy="3758168"/>
        </p:xfrm>
        <a:graphic>
          <a:graphicData uri="http://schemas.openxmlformats.org/drawingml/2006/chart">
            <c:chart xmlns:c="http://schemas.openxmlformats.org/drawingml/2006/chart" xmlns:r="http://schemas.openxmlformats.org/officeDocument/2006/relationships" r:id="rId2"/>
          </a:graphicData>
        </a:graphic>
      </p:graphicFrame>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9" name="Obdélník 8"/>
          <p:cNvSpPr/>
          <p:nvPr/>
        </p:nvSpPr>
        <p:spPr>
          <a:xfrm>
            <a:off x="876300" y="6581243"/>
            <a:ext cx="9199517" cy="276999"/>
          </a:xfrm>
          <a:prstGeom prst="rect">
            <a:avLst/>
          </a:prstGeom>
        </p:spPr>
        <p:txBody>
          <a:bodyPr wrap="square" lIns="0" tIns="0" rIns="0" bIns="0" anchor="ctr">
            <a:noAutofit/>
          </a:bodyPr>
          <a:lstStyle/>
          <a:p>
            <a:pPr lvl="0" fontAlgn="base">
              <a:spcBef>
                <a:spcPct val="0"/>
              </a:spcBef>
              <a:spcAft>
                <a:spcPct val="0"/>
              </a:spcAft>
              <a:defRPr/>
            </a:pP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Q0</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2</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 </a:t>
            </a:r>
            <a:r>
              <a:rPr lang="en-US" sz="1200" dirty="0">
                <a:solidFill>
                  <a:srgbClr val="595959"/>
                </a:solidFill>
                <a:cs typeface="Arial" charset="0"/>
              </a:rPr>
              <a:t>Will you take part in the European Parliament elections (May 24 - 25)?</a:t>
            </a:r>
            <a:r>
              <a:rPr lang="cs-CZ" sz="1200" dirty="0">
                <a:solidFill>
                  <a:srgbClr val="595959"/>
                </a:solidFill>
                <a:cs typeface="Arial" charset="0"/>
              </a:rPr>
              <a:t> </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(N=1271)</a:t>
            </a:r>
          </a:p>
        </p:txBody>
      </p:sp>
      <p:graphicFrame>
        <p:nvGraphicFramePr>
          <p:cNvPr id="17" name="Tabulka 16">
            <a:extLst>
              <a:ext uri="{FF2B5EF4-FFF2-40B4-BE49-F238E27FC236}">
                <a16:creationId xmlns:a16="http://schemas.microsoft.com/office/drawing/2014/main" id="{B9992C0D-15C2-4955-876D-20314163FC23}"/>
              </a:ext>
            </a:extLst>
          </p:cNvPr>
          <p:cNvGraphicFramePr>
            <a:graphicFrameLocks noGrp="1"/>
          </p:cNvGraphicFramePr>
          <p:nvPr>
            <p:extLst/>
          </p:nvPr>
        </p:nvGraphicFramePr>
        <p:xfrm>
          <a:off x="2416106" y="5599685"/>
          <a:ext cx="7455096" cy="489538"/>
        </p:xfrm>
        <a:graphic>
          <a:graphicData uri="http://schemas.openxmlformats.org/drawingml/2006/table">
            <a:tbl>
              <a:tblPr firstRow="1" bandRow="1">
                <a:tableStyleId>{5C22544A-7EE6-4342-B048-85BDC9FD1C3A}</a:tableStyleId>
              </a:tblPr>
              <a:tblGrid>
                <a:gridCol w="1242516">
                  <a:extLst>
                    <a:ext uri="{9D8B030D-6E8A-4147-A177-3AD203B41FA5}">
                      <a16:colId xmlns:a16="http://schemas.microsoft.com/office/drawing/2014/main" val="4226019324"/>
                    </a:ext>
                  </a:extLst>
                </a:gridCol>
                <a:gridCol w="1242516">
                  <a:extLst>
                    <a:ext uri="{9D8B030D-6E8A-4147-A177-3AD203B41FA5}">
                      <a16:colId xmlns:a16="http://schemas.microsoft.com/office/drawing/2014/main" val="2752221810"/>
                    </a:ext>
                  </a:extLst>
                </a:gridCol>
                <a:gridCol w="1242516">
                  <a:extLst>
                    <a:ext uri="{9D8B030D-6E8A-4147-A177-3AD203B41FA5}">
                      <a16:colId xmlns:a16="http://schemas.microsoft.com/office/drawing/2014/main" val="3793437281"/>
                    </a:ext>
                  </a:extLst>
                </a:gridCol>
                <a:gridCol w="1242516">
                  <a:extLst>
                    <a:ext uri="{9D8B030D-6E8A-4147-A177-3AD203B41FA5}">
                      <a16:colId xmlns:a16="http://schemas.microsoft.com/office/drawing/2014/main" val="968042099"/>
                    </a:ext>
                  </a:extLst>
                </a:gridCol>
                <a:gridCol w="1242516">
                  <a:extLst>
                    <a:ext uri="{9D8B030D-6E8A-4147-A177-3AD203B41FA5}">
                      <a16:colId xmlns:a16="http://schemas.microsoft.com/office/drawing/2014/main" val="3094611140"/>
                    </a:ext>
                  </a:extLst>
                </a:gridCol>
                <a:gridCol w="1242516">
                  <a:extLst>
                    <a:ext uri="{9D8B030D-6E8A-4147-A177-3AD203B41FA5}">
                      <a16:colId xmlns:a16="http://schemas.microsoft.com/office/drawing/2014/main" val="362913234"/>
                    </a:ext>
                  </a:extLst>
                </a:gridCol>
              </a:tblGrid>
              <a:tr h="489538">
                <a:tc>
                  <a:txBody>
                    <a:bodyPr/>
                    <a:lstStyle/>
                    <a:p>
                      <a:pPr algn="ctr" fontAlgn="ctr"/>
                      <a:r>
                        <a:rPr lang="en-GB" sz="1200" b="1" i="0" u="none" strike="noStrike" noProof="0" dirty="0">
                          <a:solidFill>
                            <a:srgbClr val="000000"/>
                          </a:solidFill>
                          <a:effectLst/>
                          <a:latin typeface="Calibri" panose="020F0502020204030204" pitchFamily="34" charset="0"/>
                        </a:rPr>
                        <a:t>Politically </a:t>
                      </a:r>
                      <a:endParaRPr lang="cs-CZ" sz="1200" b="1" i="0" u="none" strike="noStrike" noProof="0" dirty="0">
                        <a:solidFill>
                          <a:srgbClr val="000000"/>
                        </a:solidFill>
                        <a:effectLst/>
                        <a:latin typeface="Calibri" panose="020F0502020204030204" pitchFamily="34" charset="0"/>
                      </a:endParaRPr>
                    </a:p>
                    <a:p>
                      <a:pPr algn="ctr" fontAlgn="ctr"/>
                      <a:r>
                        <a:rPr lang="en-GB" sz="1200" b="1" i="0" u="none" strike="noStrike" noProof="0" dirty="0">
                          <a:solidFill>
                            <a:srgbClr val="000000"/>
                          </a:solidFill>
                          <a:effectLst/>
                          <a:latin typeface="Calibri" panose="020F0502020204030204" pitchFamily="34" charset="0"/>
                        </a:rPr>
                        <a:t>passive</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Ambivalent</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Young liberals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Ageing authoritarians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Defenders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Tested workers</a:t>
                      </a: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pic>
        <p:nvPicPr>
          <p:cNvPr id="18" name="Obrázek 17">
            <a:extLst>
              <a:ext uri="{FF2B5EF4-FFF2-40B4-BE49-F238E27FC236}">
                <a16:creationId xmlns:a16="http://schemas.microsoft.com/office/drawing/2014/main" id="{C5771235-5D5F-44E6-A3C7-CB2E71B8B6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9564" y="6044036"/>
            <a:ext cx="284055" cy="284055"/>
          </a:xfrm>
          <a:prstGeom prst="rect">
            <a:avLst/>
          </a:prstGeom>
        </p:spPr>
      </p:pic>
      <p:pic>
        <p:nvPicPr>
          <p:cNvPr id="19" name="Obrázek 18">
            <a:extLst>
              <a:ext uri="{FF2B5EF4-FFF2-40B4-BE49-F238E27FC236}">
                <a16:creationId xmlns:a16="http://schemas.microsoft.com/office/drawing/2014/main" id="{77EF42DA-9DE2-4592-9CE7-69A060183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681" y="6044036"/>
            <a:ext cx="284055" cy="284055"/>
          </a:xfrm>
          <a:prstGeom prst="rect">
            <a:avLst/>
          </a:prstGeom>
        </p:spPr>
      </p:pic>
      <p:pic>
        <p:nvPicPr>
          <p:cNvPr id="20" name="Obrázek 19">
            <a:extLst>
              <a:ext uri="{FF2B5EF4-FFF2-40B4-BE49-F238E27FC236}">
                <a16:creationId xmlns:a16="http://schemas.microsoft.com/office/drawing/2014/main" id="{143D641A-8141-4EF0-8BED-F4C50B9746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0125" y="6052466"/>
            <a:ext cx="267194" cy="267194"/>
          </a:xfrm>
          <a:prstGeom prst="rect">
            <a:avLst/>
          </a:prstGeom>
        </p:spPr>
      </p:pic>
      <p:pic>
        <p:nvPicPr>
          <p:cNvPr id="21" name="Obrázek 20">
            <a:extLst>
              <a:ext uri="{FF2B5EF4-FFF2-40B4-BE49-F238E27FC236}">
                <a16:creationId xmlns:a16="http://schemas.microsoft.com/office/drawing/2014/main" id="{04EAE1E6-1B95-4E61-A1B8-A43FBA4728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8395" y="6052466"/>
            <a:ext cx="267194" cy="267194"/>
          </a:xfrm>
          <a:prstGeom prst="rect">
            <a:avLst/>
          </a:prstGeom>
        </p:spPr>
      </p:pic>
      <p:pic>
        <p:nvPicPr>
          <p:cNvPr id="22" name="Obrázek 21">
            <a:extLst>
              <a:ext uri="{FF2B5EF4-FFF2-40B4-BE49-F238E27FC236}">
                <a16:creationId xmlns:a16="http://schemas.microsoft.com/office/drawing/2014/main" id="{DBAE4B62-D1BB-4B5B-B845-0154C5001D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4384" y="6044036"/>
            <a:ext cx="284055" cy="284055"/>
          </a:xfrm>
          <a:prstGeom prst="rect">
            <a:avLst/>
          </a:prstGeom>
        </p:spPr>
      </p:pic>
      <p:grpSp>
        <p:nvGrpSpPr>
          <p:cNvPr id="23" name="Skupina 22">
            <a:extLst>
              <a:ext uri="{FF2B5EF4-FFF2-40B4-BE49-F238E27FC236}">
                <a16:creationId xmlns:a16="http://schemas.microsoft.com/office/drawing/2014/main" id="{46F9FCAC-8FA8-4ED3-8C1B-D6F9150AAC4F}"/>
              </a:ext>
            </a:extLst>
          </p:cNvPr>
          <p:cNvGrpSpPr>
            <a:grpSpLocks noChangeAspect="1"/>
          </p:cNvGrpSpPr>
          <p:nvPr/>
        </p:nvGrpSpPr>
        <p:grpSpPr>
          <a:xfrm>
            <a:off x="6699677" y="6051933"/>
            <a:ext cx="268260" cy="268260"/>
            <a:chOff x="11025168" y="3897911"/>
            <a:chExt cx="802039" cy="802039"/>
          </a:xfrm>
        </p:grpSpPr>
        <p:pic>
          <p:nvPicPr>
            <p:cNvPr id="24" name="Obrázek 23">
              <a:extLst>
                <a:ext uri="{FF2B5EF4-FFF2-40B4-BE49-F238E27FC236}">
                  <a16:creationId xmlns:a16="http://schemas.microsoft.com/office/drawing/2014/main" id="{8142D07D-25BD-490B-AF82-92306127C4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25" name="Přímá spojnice 24">
              <a:extLst>
                <a:ext uri="{FF2B5EF4-FFF2-40B4-BE49-F238E27FC236}">
                  <a16:creationId xmlns:a16="http://schemas.microsoft.com/office/drawing/2014/main" id="{5E5AC8E8-8F2B-4849-B56E-50A2D62B8E52}"/>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Nadpis 1">
            <a:extLst>
              <a:ext uri="{FF2B5EF4-FFF2-40B4-BE49-F238E27FC236}">
                <a16:creationId xmlns:a16="http://schemas.microsoft.com/office/drawing/2014/main" id="{15619D53-DCB9-4262-9908-6DDA492C416C}"/>
              </a:ext>
            </a:extLst>
          </p:cNvPr>
          <p:cNvSpPr txBox="1">
            <a:spLocks/>
          </p:cNvSpPr>
          <p:nvPr/>
        </p:nvSpPr>
        <p:spPr>
          <a:xfrm>
            <a:off x="1479" y="418383"/>
            <a:ext cx="11364281"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AU" sz="2400" b="1" dirty="0"/>
              <a:t>The Young liberals </a:t>
            </a:r>
            <a:r>
              <a:rPr lang="en-AU" sz="2400" dirty="0"/>
              <a:t>and</a:t>
            </a:r>
            <a:r>
              <a:rPr lang="en-AU" sz="2400" b="1" dirty="0"/>
              <a:t> Ambivalents plan to vote to EP </a:t>
            </a:r>
            <a:r>
              <a:rPr lang="en-AU" sz="2400" dirty="0"/>
              <a:t>the most – 1,1 mil. of Ambivalents and 0,7 mil. of Young liberals say </a:t>
            </a:r>
            <a:r>
              <a:rPr lang="en-AU" sz="2400" u="sng" dirty="0"/>
              <a:t>definitely yes </a:t>
            </a:r>
            <a:r>
              <a:rPr lang="en-AU" sz="2400" dirty="0"/>
              <a:t>to their participation in the EP elections. The voting to EP of Politically passive will be rare. </a:t>
            </a:r>
          </a:p>
        </p:txBody>
      </p:sp>
      <p:sp>
        <p:nvSpPr>
          <p:cNvPr id="42" name="Obdélník 41">
            <a:extLst>
              <a:ext uri="{FF2B5EF4-FFF2-40B4-BE49-F238E27FC236}">
                <a16:creationId xmlns:a16="http://schemas.microsoft.com/office/drawing/2014/main" id="{75D0AB7F-5F13-44DD-BB3E-30905483654B}"/>
              </a:ext>
            </a:extLst>
          </p:cNvPr>
          <p:cNvSpPr/>
          <p:nvPr/>
        </p:nvSpPr>
        <p:spPr>
          <a:xfrm>
            <a:off x="876300" y="1662525"/>
            <a:ext cx="2427190" cy="6463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DEFINITELY take part in the EP elections</a:t>
            </a:r>
          </a:p>
        </p:txBody>
      </p:sp>
      <p:sp>
        <p:nvSpPr>
          <p:cNvPr id="43" name="TextovéPole 42">
            <a:extLst>
              <a:ext uri="{FF2B5EF4-FFF2-40B4-BE49-F238E27FC236}">
                <a16:creationId xmlns:a16="http://schemas.microsoft.com/office/drawing/2014/main" id="{003D0A62-D8E9-4C7A-888E-222EDAEF1736}"/>
              </a:ext>
            </a:extLst>
          </p:cNvPr>
          <p:cNvSpPr txBox="1"/>
          <p:nvPr/>
        </p:nvSpPr>
        <p:spPr>
          <a:xfrm>
            <a:off x="3303491" y="1662525"/>
            <a:ext cx="6567709" cy="646331"/>
          </a:xfrm>
          <a:prstGeom prst="rect">
            <a:avLst/>
          </a:prstGeom>
          <a:noFill/>
          <a:ln w="15875">
            <a:solidFill>
              <a:schemeClr val="accent6"/>
            </a:solidFill>
          </a:ln>
        </p:spPr>
        <p:txBody>
          <a:bodyPr wrap="square" rtlCol="0">
            <a:spAutoFit/>
          </a:bodyPr>
          <a:lstStyle/>
          <a:p>
            <a:pPr algn="ctr"/>
            <a:r>
              <a:rPr lang="en-AU" dirty="0"/>
              <a:t>The number of persons who will definitely vote to EP elections:</a:t>
            </a:r>
            <a:br>
              <a:rPr lang="en-AU" dirty="0"/>
            </a:br>
            <a:r>
              <a:rPr lang="en-AU" b="1" dirty="0"/>
              <a:t>2,77 mil.</a:t>
            </a:r>
            <a:r>
              <a:rPr lang="cs-CZ" b="1" dirty="0"/>
              <a:t> </a:t>
            </a:r>
            <a:r>
              <a:rPr lang="cs-CZ" dirty="0"/>
              <a:t>(32 %)</a:t>
            </a:r>
            <a:endParaRPr lang="en-AU" b="1" dirty="0"/>
          </a:p>
        </p:txBody>
      </p:sp>
    </p:spTree>
    <p:extLst>
      <p:ext uri="{BB962C8B-B14F-4D97-AF65-F5344CB8AC3E}">
        <p14:creationId xmlns:p14="http://schemas.microsoft.com/office/powerpoint/2010/main" val="70662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p:cNvGraphicFramePr/>
          <p:nvPr>
            <p:extLst/>
          </p:nvPr>
        </p:nvGraphicFramePr>
        <p:xfrm>
          <a:off x="1785600" y="2242800"/>
          <a:ext cx="8085600" cy="3758168"/>
        </p:xfrm>
        <a:graphic>
          <a:graphicData uri="http://schemas.openxmlformats.org/drawingml/2006/chart">
            <c:chart xmlns:c="http://schemas.openxmlformats.org/drawingml/2006/chart" xmlns:r="http://schemas.openxmlformats.org/officeDocument/2006/relationships" r:id="rId2"/>
          </a:graphicData>
        </a:graphic>
      </p:graphicFrame>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9" name="Obdélník 8"/>
          <p:cNvSpPr/>
          <p:nvPr/>
        </p:nvSpPr>
        <p:spPr>
          <a:xfrm>
            <a:off x="876300" y="6581243"/>
            <a:ext cx="9199517" cy="276999"/>
          </a:xfrm>
          <a:prstGeom prst="rect">
            <a:avLst/>
          </a:prstGeom>
        </p:spPr>
        <p:txBody>
          <a:bodyPr wrap="square" lIns="0" tIns="0" rIns="0" bIns="0" anchor="ctr">
            <a:noAutofit/>
          </a:bodyPr>
          <a:lstStyle/>
          <a:p>
            <a:pPr lvl="0" fontAlgn="base">
              <a:spcBef>
                <a:spcPct val="0"/>
              </a:spcBef>
              <a:spcAft>
                <a:spcPct val="0"/>
              </a:spcAft>
              <a:defRPr/>
            </a:pP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Q0</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2</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 </a:t>
            </a:r>
            <a:r>
              <a:rPr lang="en-US" sz="1200" dirty="0">
                <a:solidFill>
                  <a:srgbClr val="595959"/>
                </a:solidFill>
                <a:cs typeface="Arial" charset="0"/>
              </a:rPr>
              <a:t>Will you take part in the European Parliament elections (May 24 - 25)?</a:t>
            </a:r>
            <a:r>
              <a:rPr lang="cs-CZ" sz="1200" dirty="0">
                <a:solidFill>
                  <a:srgbClr val="595959"/>
                </a:solidFill>
                <a:cs typeface="Arial" charset="0"/>
              </a:rPr>
              <a:t> </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(N=1271)</a:t>
            </a:r>
          </a:p>
        </p:txBody>
      </p:sp>
      <p:graphicFrame>
        <p:nvGraphicFramePr>
          <p:cNvPr id="17" name="Tabulka 16">
            <a:extLst>
              <a:ext uri="{FF2B5EF4-FFF2-40B4-BE49-F238E27FC236}">
                <a16:creationId xmlns:a16="http://schemas.microsoft.com/office/drawing/2014/main" id="{B9992C0D-15C2-4955-876D-20314163FC23}"/>
              </a:ext>
            </a:extLst>
          </p:cNvPr>
          <p:cNvGraphicFramePr>
            <a:graphicFrameLocks noGrp="1"/>
          </p:cNvGraphicFramePr>
          <p:nvPr>
            <p:extLst/>
          </p:nvPr>
        </p:nvGraphicFramePr>
        <p:xfrm>
          <a:off x="2433545" y="5661459"/>
          <a:ext cx="7419498" cy="489538"/>
        </p:xfrm>
        <a:graphic>
          <a:graphicData uri="http://schemas.openxmlformats.org/drawingml/2006/table">
            <a:tbl>
              <a:tblPr firstRow="1" bandRow="1">
                <a:tableStyleId>{5C22544A-7EE6-4342-B048-85BDC9FD1C3A}</a:tableStyleId>
              </a:tblPr>
              <a:tblGrid>
                <a:gridCol w="1236583">
                  <a:extLst>
                    <a:ext uri="{9D8B030D-6E8A-4147-A177-3AD203B41FA5}">
                      <a16:colId xmlns:a16="http://schemas.microsoft.com/office/drawing/2014/main" val="4226019324"/>
                    </a:ext>
                  </a:extLst>
                </a:gridCol>
                <a:gridCol w="1236583">
                  <a:extLst>
                    <a:ext uri="{9D8B030D-6E8A-4147-A177-3AD203B41FA5}">
                      <a16:colId xmlns:a16="http://schemas.microsoft.com/office/drawing/2014/main" val="2752221810"/>
                    </a:ext>
                  </a:extLst>
                </a:gridCol>
                <a:gridCol w="1236583">
                  <a:extLst>
                    <a:ext uri="{9D8B030D-6E8A-4147-A177-3AD203B41FA5}">
                      <a16:colId xmlns:a16="http://schemas.microsoft.com/office/drawing/2014/main" val="3793437281"/>
                    </a:ext>
                  </a:extLst>
                </a:gridCol>
                <a:gridCol w="1236583">
                  <a:extLst>
                    <a:ext uri="{9D8B030D-6E8A-4147-A177-3AD203B41FA5}">
                      <a16:colId xmlns:a16="http://schemas.microsoft.com/office/drawing/2014/main" val="968042099"/>
                    </a:ext>
                  </a:extLst>
                </a:gridCol>
                <a:gridCol w="1236583">
                  <a:extLst>
                    <a:ext uri="{9D8B030D-6E8A-4147-A177-3AD203B41FA5}">
                      <a16:colId xmlns:a16="http://schemas.microsoft.com/office/drawing/2014/main" val="3094611140"/>
                    </a:ext>
                  </a:extLst>
                </a:gridCol>
                <a:gridCol w="1236583">
                  <a:extLst>
                    <a:ext uri="{9D8B030D-6E8A-4147-A177-3AD203B41FA5}">
                      <a16:colId xmlns:a16="http://schemas.microsoft.com/office/drawing/2014/main" val="362913234"/>
                    </a:ext>
                  </a:extLst>
                </a:gridCol>
              </a:tblGrid>
              <a:tr h="489538">
                <a:tc>
                  <a:txBody>
                    <a:bodyPr/>
                    <a:lstStyle/>
                    <a:p>
                      <a:pPr algn="ctr" fontAlgn="ctr"/>
                      <a:r>
                        <a:rPr lang="en-GB" sz="1200" b="1" i="0" u="none" strike="noStrike" noProof="0" dirty="0">
                          <a:solidFill>
                            <a:srgbClr val="000000"/>
                          </a:solidFill>
                          <a:effectLst/>
                          <a:latin typeface="Calibri" panose="020F0502020204030204" pitchFamily="34" charset="0"/>
                        </a:rPr>
                        <a:t>Politically </a:t>
                      </a:r>
                      <a:endParaRPr lang="cs-CZ" sz="1200" b="1" i="0" u="none" strike="noStrike" noProof="0" dirty="0">
                        <a:solidFill>
                          <a:srgbClr val="000000"/>
                        </a:solidFill>
                        <a:effectLst/>
                        <a:latin typeface="Calibri" panose="020F0502020204030204" pitchFamily="34" charset="0"/>
                      </a:endParaRPr>
                    </a:p>
                    <a:p>
                      <a:pPr algn="ctr" fontAlgn="ctr"/>
                      <a:r>
                        <a:rPr lang="en-GB" sz="1200" b="1" i="0" u="none" strike="noStrike" noProof="0" dirty="0">
                          <a:solidFill>
                            <a:srgbClr val="000000"/>
                          </a:solidFill>
                          <a:effectLst/>
                          <a:latin typeface="Calibri" panose="020F0502020204030204" pitchFamily="34" charset="0"/>
                        </a:rPr>
                        <a:t>passive</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Ambivalent</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Young liberals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Ageing authoritarians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Defenders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Tested workers</a:t>
                      </a: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pic>
        <p:nvPicPr>
          <p:cNvPr id="18" name="Obrázek 17">
            <a:extLst>
              <a:ext uri="{FF2B5EF4-FFF2-40B4-BE49-F238E27FC236}">
                <a16:creationId xmlns:a16="http://schemas.microsoft.com/office/drawing/2014/main" id="{C5771235-5D5F-44E6-A3C7-CB2E71B8B6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9564" y="6077170"/>
            <a:ext cx="284055" cy="284055"/>
          </a:xfrm>
          <a:prstGeom prst="rect">
            <a:avLst/>
          </a:prstGeom>
        </p:spPr>
      </p:pic>
      <p:pic>
        <p:nvPicPr>
          <p:cNvPr id="19" name="Obrázek 18">
            <a:extLst>
              <a:ext uri="{FF2B5EF4-FFF2-40B4-BE49-F238E27FC236}">
                <a16:creationId xmlns:a16="http://schemas.microsoft.com/office/drawing/2014/main" id="{77EF42DA-9DE2-4592-9CE7-69A060183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0150" y="6077170"/>
            <a:ext cx="284055" cy="284055"/>
          </a:xfrm>
          <a:prstGeom prst="rect">
            <a:avLst/>
          </a:prstGeom>
        </p:spPr>
      </p:pic>
      <p:pic>
        <p:nvPicPr>
          <p:cNvPr id="20" name="Obrázek 19">
            <a:extLst>
              <a:ext uri="{FF2B5EF4-FFF2-40B4-BE49-F238E27FC236}">
                <a16:creationId xmlns:a16="http://schemas.microsoft.com/office/drawing/2014/main" id="{143D641A-8141-4EF0-8BED-F4C50B9746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4656" y="6085600"/>
            <a:ext cx="267194" cy="267194"/>
          </a:xfrm>
          <a:prstGeom prst="rect">
            <a:avLst/>
          </a:prstGeom>
        </p:spPr>
      </p:pic>
      <p:pic>
        <p:nvPicPr>
          <p:cNvPr id="21" name="Obrázek 20">
            <a:extLst>
              <a:ext uri="{FF2B5EF4-FFF2-40B4-BE49-F238E27FC236}">
                <a16:creationId xmlns:a16="http://schemas.microsoft.com/office/drawing/2014/main" id="{04EAE1E6-1B95-4E61-A1B8-A43FBA4728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0270" y="6085600"/>
            <a:ext cx="267194" cy="267194"/>
          </a:xfrm>
          <a:prstGeom prst="rect">
            <a:avLst/>
          </a:prstGeom>
        </p:spPr>
      </p:pic>
      <p:pic>
        <p:nvPicPr>
          <p:cNvPr id="22" name="Obrázek 21">
            <a:extLst>
              <a:ext uri="{FF2B5EF4-FFF2-40B4-BE49-F238E27FC236}">
                <a16:creationId xmlns:a16="http://schemas.microsoft.com/office/drawing/2014/main" id="{DBAE4B62-D1BB-4B5B-B845-0154C5001D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6947" y="6077170"/>
            <a:ext cx="284055" cy="284055"/>
          </a:xfrm>
          <a:prstGeom prst="rect">
            <a:avLst/>
          </a:prstGeom>
        </p:spPr>
      </p:pic>
      <p:grpSp>
        <p:nvGrpSpPr>
          <p:cNvPr id="23" name="Skupina 22">
            <a:extLst>
              <a:ext uri="{FF2B5EF4-FFF2-40B4-BE49-F238E27FC236}">
                <a16:creationId xmlns:a16="http://schemas.microsoft.com/office/drawing/2014/main" id="{46F9FCAC-8FA8-4ED3-8C1B-D6F9150AAC4F}"/>
              </a:ext>
            </a:extLst>
          </p:cNvPr>
          <p:cNvGrpSpPr>
            <a:grpSpLocks noChangeAspect="1"/>
          </p:cNvGrpSpPr>
          <p:nvPr/>
        </p:nvGrpSpPr>
        <p:grpSpPr>
          <a:xfrm>
            <a:off x="6694208" y="6085067"/>
            <a:ext cx="268260" cy="268260"/>
            <a:chOff x="11025168" y="3897911"/>
            <a:chExt cx="802039" cy="802039"/>
          </a:xfrm>
        </p:grpSpPr>
        <p:pic>
          <p:nvPicPr>
            <p:cNvPr id="24" name="Obrázek 23">
              <a:extLst>
                <a:ext uri="{FF2B5EF4-FFF2-40B4-BE49-F238E27FC236}">
                  <a16:creationId xmlns:a16="http://schemas.microsoft.com/office/drawing/2014/main" id="{8142D07D-25BD-490B-AF82-92306127C4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25" name="Přímá spojnice 24">
              <a:extLst>
                <a:ext uri="{FF2B5EF4-FFF2-40B4-BE49-F238E27FC236}">
                  <a16:creationId xmlns:a16="http://schemas.microsoft.com/office/drawing/2014/main" id="{5E5AC8E8-8F2B-4849-B56E-50A2D62B8E52}"/>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Nadpis 1">
            <a:extLst>
              <a:ext uri="{FF2B5EF4-FFF2-40B4-BE49-F238E27FC236}">
                <a16:creationId xmlns:a16="http://schemas.microsoft.com/office/drawing/2014/main" id="{15619D53-DCB9-4262-9908-6DDA492C416C}"/>
              </a:ext>
            </a:extLst>
          </p:cNvPr>
          <p:cNvSpPr txBox="1">
            <a:spLocks/>
          </p:cNvSpPr>
          <p:nvPr/>
        </p:nvSpPr>
        <p:spPr>
          <a:xfrm>
            <a:off x="1479" y="418383"/>
            <a:ext cx="11364281"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AU" sz="2400" dirty="0"/>
              <a:t>More than 800 000 </a:t>
            </a:r>
            <a:r>
              <a:rPr lang="en-AU" sz="2400" b="1" dirty="0"/>
              <a:t>Testes workers </a:t>
            </a:r>
            <a:r>
              <a:rPr lang="en-AU" sz="2400" dirty="0"/>
              <a:t>do not exclude their participation in the EP elections but they are not definitely decided yet. Among </a:t>
            </a:r>
            <a:r>
              <a:rPr lang="en-AU" sz="2400" b="1" dirty="0"/>
              <a:t>Young liberals</a:t>
            </a:r>
            <a:r>
              <a:rPr lang="en-AU" sz="2400" dirty="0"/>
              <a:t>, only a low number does not plan to vote. </a:t>
            </a:r>
          </a:p>
        </p:txBody>
      </p:sp>
      <p:sp>
        <p:nvSpPr>
          <p:cNvPr id="28" name="Obdélník 27">
            <a:extLst>
              <a:ext uri="{FF2B5EF4-FFF2-40B4-BE49-F238E27FC236}">
                <a16:creationId xmlns:a16="http://schemas.microsoft.com/office/drawing/2014/main" id="{16B88D1E-60E7-470C-B62C-03BFB7DB9DBA}"/>
              </a:ext>
            </a:extLst>
          </p:cNvPr>
          <p:cNvSpPr/>
          <p:nvPr/>
        </p:nvSpPr>
        <p:spPr>
          <a:xfrm>
            <a:off x="876300" y="1661453"/>
            <a:ext cx="3112336" cy="6505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DEFINITELY + RATHER take part in the EP elections</a:t>
            </a:r>
            <a:endParaRPr lang="cs-CZ" sz="1400" b="1" dirty="0">
              <a:solidFill>
                <a:schemeClr val="bg1"/>
              </a:solidFill>
            </a:endParaRPr>
          </a:p>
        </p:txBody>
      </p:sp>
      <p:sp>
        <p:nvSpPr>
          <p:cNvPr id="32" name="TextovéPole 31">
            <a:extLst>
              <a:ext uri="{FF2B5EF4-FFF2-40B4-BE49-F238E27FC236}">
                <a16:creationId xmlns:a16="http://schemas.microsoft.com/office/drawing/2014/main" id="{60B81530-7675-4218-9C52-E3B638B16A4D}"/>
              </a:ext>
            </a:extLst>
          </p:cNvPr>
          <p:cNvSpPr txBox="1"/>
          <p:nvPr/>
        </p:nvSpPr>
        <p:spPr>
          <a:xfrm>
            <a:off x="3988635" y="1665687"/>
            <a:ext cx="7193889" cy="646331"/>
          </a:xfrm>
          <a:prstGeom prst="rect">
            <a:avLst/>
          </a:prstGeom>
          <a:noFill/>
          <a:ln w="15875">
            <a:solidFill>
              <a:schemeClr val="accent6"/>
            </a:solidFill>
          </a:ln>
        </p:spPr>
        <p:txBody>
          <a:bodyPr wrap="square" rtlCol="0">
            <a:spAutoFit/>
          </a:bodyPr>
          <a:lstStyle/>
          <a:p>
            <a:pPr algn="ctr"/>
            <a:r>
              <a:rPr lang="en-AU" dirty="0"/>
              <a:t>The number of persons who will definitely or rather vote to EP elections:</a:t>
            </a:r>
            <a:br>
              <a:rPr lang="en-AU" dirty="0"/>
            </a:br>
            <a:r>
              <a:rPr lang="en-AU" b="1" dirty="0"/>
              <a:t>5</a:t>
            </a:r>
            <a:r>
              <a:rPr lang="cs-CZ" b="1" dirty="0"/>
              <a:t>,</a:t>
            </a:r>
            <a:r>
              <a:rPr lang="en-AU" b="1" dirty="0"/>
              <a:t>55</a:t>
            </a:r>
            <a:r>
              <a:rPr lang="cs-CZ" b="1" dirty="0"/>
              <a:t> mil. </a:t>
            </a:r>
            <a:r>
              <a:rPr lang="cs-CZ" dirty="0"/>
              <a:t>(64 %)</a:t>
            </a:r>
            <a:endParaRPr lang="en-AU" b="1" dirty="0"/>
          </a:p>
        </p:txBody>
      </p:sp>
    </p:spTree>
    <p:extLst>
      <p:ext uri="{BB962C8B-B14F-4D97-AF65-F5344CB8AC3E}">
        <p14:creationId xmlns:p14="http://schemas.microsoft.com/office/powerpoint/2010/main" val="4283962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9" name="Obdélník 8"/>
          <p:cNvSpPr/>
          <p:nvPr/>
        </p:nvSpPr>
        <p:spPr>
          <a:xfrm>
            <a:off x="876300" y="6581243"/>
            <a:ext cx="9199517" cy="276999"/>
          </a:xfrm>
          <a:prstGeom prst="rect">
            <a:avLst/>
          </a:prstGeom>
        </p:spPr>
        <p:txBody>
          <a:bodyPr wrap="square" lIns="0" tIns="0" rIns="0" bIns="0" anchor="ctr">
            <a:noAutofit/>
          </a:bodyPr>
          <a:lstStyle/>
          <a:p>
            <a:pPr lvl="0" fontAlgn="base">
              <a:spcBef>
                <a:spcPct val="0"/>
              </a:spcBef>
              <a:spcAft>
                <a:spcPct val="0"/>
              </a:spcAft>
              <a:defRPr/>
            </a:pP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Q0</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2</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 </a:t>
            </a:r>
            <a:r>
              <a:rPr lang="cs-CZ" sz="1200" dirty="0">
                <a:solidFill>
                  <a:srgbClr val="595959"/>
                </a:solidFill>
                <a:cs typeface="Arial" charset="0"/>
              </a:rPr>
              <a:t>24. – 25. května proběhnou volby do Evropského parlamentu. Zúčastníte se těchto voleb? </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(N=1271)</a:t>
            </a:r>
          </a:p>
        </p:txBody>
      </p:sp>
      <p:sp>
        <p:nvSpPr>
          <p:cNvPr id="31" name="Obdélník 30">
            <a:extLst>
              <a:ext uri="{FF2B5EF4-FFF2-40B4-BE49-F238E27FC236}">
                <a16:creationId xmlns:a16="http://schemas.microsoft.com/office/drawing/2014/main" id="{22AF78F5-610B-4A96-BDB6-9DB9A85B9DFC}"/>
              </a:ext>
            </a:extLst>
          </p:cNvPr>
          <p:cNvSpPr/>
          <p:nvPr/>
        </p:nvSpPr>
        <p:spPr>
          <a:xfrm>
            <a:off x="3963119" y="1423265"/>
            <a:ext cx="2618034" cy="6463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DEFINITELY take part in the EP elections</a:t>
            </a:r>
          </a:p>
        </p:txBody>
      </p:sp>
      <p:graphicFrame>
        <p:nvGraphicFramePr>
          <p:cNvPr id="27" name="Tabulka 26">
            <a:extLst>
              <a:ext uri="{FF2B5EF4-FFF2-40B4-BE49-F238E27FC236}">
                <a16:creationId xmlns:a16="http://schemas.microsoft.com/office/drawing/2014/main" id="{955560E4-5846-4AC2-9789-675F59956936}"/>
              </a:ext>
            </a:extLst>
          </p:cNvPr>
          <p:cNvGraphicFramePr>
            <a:graphicFrameLocks noGrp="1"/>
          </p:cNvGraphicFramePr>
          <p:nvPr>
            <p:extLst>
              <p:ext uri="{D42A27DB-BD31-4B8C-83A1-F6EECF244321}">
                <p14:modId xmlns:p14="http://schemas.microsoft.com/office/powerpoint/2010/main" val="23240503"/>
              </p:ext>
            </p:extLst>
          </p:nvPr>
        </p:nvGraphicFramePr>
        <p:xfrm>
          <a:off x="2968871" y="2777853"/>
          <a:ext cx="946315" cy="3182775"/>
        </p:xfrm>
        <a:graphic>
          <a:graphicData uri="http://schemas.openxmlformats.org/drawingml/2006/table">
            <a:tbl>
              <a:tblPr firstRow="1" bandRow="1">
                <a:tableStyleId>{5C22544A-7EE6-4342-B048-85BDC9FD1C3A}</a:tableStyleId>
              </a:tblPr>
              <a:tblGrid>
                <a:gridCol w="946315">
                  <a:extLst>
                    <a:ext uri="{9D8B030D-6E8A-4147-A177-3AD203B41FA5}">
                      <a16:colId xmlns:a16="http://schemas.microsoft.com/office/drawing/2014/main" val="808088650"/>
                    </a:ext>
                  </a:extLst>
                </a:gridCol>
              </a:tblGrid>
              <a:tr h="636236">
                <a:tc>
                  <a:txBody>
                    <a:bodyPr/>
                    <a:lstStyle/>
                    <a:p>
                      <a:pPr algn="ctr"/>
                      <a:r>
                        <a:rPr lang="en-AU" sz="1600" b="1" noProof="0" dirty="0">
                          <a:solidFill>
                            <a:schemeClr val="tx2">
                              <a:lumMod val="40000"/>
                              <a:lumOff val="60000"/>
                            </a:schemeClr>
                          </a:solidFill>
                        </a:rPr>
                        <a:t>Higher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601314"/>
                  </a:ext>
                </a:extLst>
              </a:tr>
              <a:tr h="893804">
                <a:tc>
                  <a:txBody>
                    <a:bodyPr/>
                    <a:lstStyle/>
                    <a:p>
                      <a:pPr algn="ctr"/>
                      <a:r>
                        <a:rPr lang="en-AU" sz="1600" b="1" noProof="0" dirty="0">
                          <a:solidFill>
                            <a:schemeClr val="tx1"/>
                          </a:solidFill>
                        </a:rPr>
                        <a:t>Middle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1600461"/>
                  </a:ext>
                </a:extLst>
              </a:tr>
              <a:tr h="1652735">
                <a:tc>
                  <a:txBody>
                    <a:bodyPr/>
                    <a:lstStyle/>
                    <a:p>
                      <a:pPr algn="ctr"/>
                      <a:r>
                        <a:rPr lang="en-AU" sz="1600" b="1" noProof="0" dirty="0">
                          <a:solidFill>
                            <a:schemeClr val="tx2">
                              <a:lumMod val="40000"/>
                              <a:lumOff val="60000"/>
                            </a:schemeClr>
                          </a:solidFill>
                        </a:rPr>
                        <a:t>Lower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8799491"/>
                  </a:ext>
                </a:extLst>
              </a:tr>
            </a:tbl>
          </a:graphicData>
        </a:graphic>
      </p:graphicFrame>
      <p:sp>
        <p:nvSpPr>
          <p:cNvPr id="29" name="Obdélník 28">
            <a:extLst>
              <a:ext uri="{FF2B5EF4-FFF2-40B4-BE49-F238E27FC236}">
                <a16:creationId xmlns:a16="http://schemas.microsoft.com/office/drawing/2014/main" id="{05A7A585-682B-466D-B0A6-F8D3FF9E77E3}"/>
              </a:ext>
            </a:extLst>
          </p:cNvPr>
          <p:cNvSpPr/>
          <p:nvPr/>
        </p:nvSpPr>
        <p:spPr>
          <a:xfrm>
            <a:off x="2956898" y="3411345"/>
            <a:ext cx="946315" cy="9045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2" name="Tabulka 1">
            <a:extLst>
              <a:ext uri="{FF2B5EF4-FFF2-40B4-BE49-F238E27FC236}">
                <a16:creationId xmlns:a16="http://schemas.microsoft.com/office/drawing/2014/main" id="{289B02C9-B566-4D92-BF05-6209342F021C}"/>
              </a:ext>
            </a:extLst>
          </p:cNvPr>
          <p:cNvGraphicFramePr>
            <a:graphicFrameLocks noGrp="1"/>
          </p:cNvGraphicFramePr>
          <p:nvPr/>
        </p:nvGraphicFramePr>
        <p:xfrm>
          <a:off x="3999073" y="2378772"/>
          <a:ext cx="5200072" cy="3581856"/>
        </p:xfrm>
        <a:graphic>
          <a:graphicData uri="http://schemas.openxmlformats.org/drawingml/2006/table">
            <a:tbl>
              <a:tblPr firstRow="1" bandRow="1">
                <a:tableStyleId>{5C22544A-7EE6-4342-B048-85BDC9FD1C3A}</a:tableStyleId>
              </a:tblPr>
              <a:tblGrid>
                <a:gridCol w="1300018">
                  <a:extLst>
                    <a:ext uri="{9D8B030D-6E8A-4147-A177-3AD203B41FA5}">
                      <a16:colId xmlns:a16="http://schemas.microsoft.com/office/drawing/2014/main" val="2853995347"/>
                    </a:ext>
                  </a:extLst>
                </a:gridCol>
                <a:gridCol w="1300018">
                  <a:extLst>
                    <a:ext uri="{9D8B030D-6E8A-4147-A177-3AD203B41FA5}">
                      <a16:colId xmlns:a16="http://schemas.microsoft.com/office/drawing/2014/main" val="1261407955"/>
                    </a:ext>
                  </a:extLst>
                </a:gridCol>
                <a:gridCol w="1300018">
                  <a:extLst>
                    <a:ext uri="{9D8B030D-6E8A-4147-A177-3AD203B41FA5}">
                      <a16:colId xmlns:a16="http://schemas.microsoft.com/office/drawing/2014/main" val="3202957826"/>
                    </a:ext>
                  </a:extLst>
                </a:gridCol>
                <a:gridCol w="1300018">
                  <a:extLst>
                    <a:ext uri="{9D8B030D-6E8A-4147-A177-3AD203B41FA5}">
                      <a16:colId xmlns:a16="http://schemas.microsoft.com/office/drawing/2014/main" val="2214197485"/>
                    </a:ext>
                  </a:extLst>
                </a:gridCol>
              </a:tblGrid>
              <a:tr h="414662">
                <a:tc>
                  <a:txBody>
                    <a:bodyPr/>
                    <a:lstStyle/>
                    <a:p>
                      <a:pPr algn="ctr"/>
                      <a:r>
                        <a:rPr lang="cs-CZ" dirty="0">
                          <a:solidFill>
                            <a:schemeClr val="tx1"/>
                          </a:solidFill>
                        </a:rPr>
                        <a:t>2,77 mil.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dirty="0">
                          <a:solidFill>
                            <a:schemeClr val="tx1"/>
                          </a:solidFill>
                        </a:rPr>
                        <a:t>32 %</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dirty="0">
                          <a:solidFill>
                            <a:schemeClr val="tx1"/>
                          </a:solidFill>
                        </a:rPr>
                        <a:t>5,55 mil. </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dirty="0">
                          <a:solidFill>
                            <a:schemeClr val="tx1"/>
                          </a:solidFill>
                        </a:rPr>
                        <a:t>64 %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620020"/>
                  </a:ext>
                </a:extLst>
              </a:tr>
              <a:tr h="630864">
                <a:tc>
                  <a:txBody>
                    <a:bodyPr/>
                    <a:lstStyle/>
                    <a:p>
                      <a:pPr algn="ctr"/>
                      <a:r>
                        <a:rPr lang="cs-CZ" dirty="0">
                          <a:solidFill>
                            <a:schemeClr val="tx1"/>
                          </a:solidFill>
                        </a:rPr>
                        <a:t>436 125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cs-CZ" dirty="0">
                          <a:solidFill>
                            <a:schemeClr val="tx1"/>
                          </a:solidFill>
                        </a:rPr>
                        <a:t>50 %</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cs-CZ" dirty="0">
                          <a:solidFill>
                            <a:schemeClr val="tx1"/>
                          </a:solidFill>
                        </a:rPr>
                        <a:t>708 703</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cs-CZ" dirty="0">
                          <a:solidFill>
                            <a:schemeClr val="tx1"/>
                          </a:solidFill>
                        </a:rPr>
                        <a:t>82 %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7971065"/>
                  </a:ext>
                </a:extLst>
              </a:tr>
              <a:tr h="839241">
                <a:tc>
                  <a:txBody>
                    <a:bodyPr/>
                    <a:lstStyle/>
                    <a:p>
                      <a:pPr algn="ctr"/>
                      <a:r>
                        <a:rPr lang="cs-CZ" dirty="0">
                          <a:solidFill>
                            <a:schemeClr val="tx1"/>
                          </a:solidFill>
                        </a:rPr>
                        <a:t>1 110 755</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cs-CZ" dirty="0">
                          <a:solidFill>
                            <a:schemeClr val="tx1"/>
                          </a:solidFill>
                        </a:rPr>
                        <a:t>38 %</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cs-CZ" dirty="0">
                          <a:solidFill>
                            <a:schemeClr val="tx1"/>
                          </a:solidFill>
                        </a:rPr>
                        <a:t>2 057 964</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cs-CZ" dirty="0">
                          <a:solidFill>
                            <a:schemeClr val="tx1"/>
                          </a:solidFill>
                        </a:rPr>
                        <a:t>71 %</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7581592"/>
                  </a:ext>
                </a:extLst>
              </a:tr>
              <a:tr h="1697089">
                <a:tc>
                  <a:txBody>
                    <a:bodyPr/>
                    <a:lstStyle/>
                    <a:p>
                      <a:pPr algn="ctr"/>
                      <a:r>
                        <a:rPr lang="cs-CZ" dirty="0">
                          <a:solidFill>
                            <a:schemeClr val="tx1"/>
                          </a:solidFill>
                        </a:rPr>
                        <a:t>1 219 786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dirty="0">
                          <a:solidFill>
                            <a:schemeClr val="tx1"/>
                          </a:solidFill>
                        </a:rPr>
                        <a:t>25 %</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dirty="0">
                          <a:solidFill>
                            <a:schemeClr val="tx1"/>
                          </a:solidFill>
                        </a:rPr>
                        <a:t>2 787 110</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dirty="0">
                          <a:solidFill>
                            <a:schemeClr val="tx1"/>
                          </a:solidFill>
                        </a:rPr>
                        <a:t>57 %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2531788"/>
                  </a:ext>
                </a:extLst>
              </a:tr>
            </a:tbl>
          </a:graphicData>
        </a:graphic>
      </p:graphicFrame>
      <p:sp>
        <p:nvSpPr>
          <p:cNvPr id="4" name="TextovéPole 3">
            <a:extLst>
              <a:ext uri="{FF2B5EF4-FFF2-40B4-BE49-F238E27FC236}">
                <a16:creationId xmlns:a16="http://schemas.microsoft.com/office/drawing/2014/main" id="{8344CB6A-0E46-4BC9-A9C0-AF6A49C369B8}"/>
              </a:ext>
            </a:extLst>
          </p:cNvPr>
          <p:cNvSpPr txBox="1"/>
          <p:nvPr/>
        </p:nvSpPr>
        <p:spPr>
          <a:xfrm>
            <a:off x="2827874" y="2421724"/>
            <a:ext cx="1228308" cy="338554"/>
          </a:xfrm>
          <a:prstGeom prst="rect">
            <a:avLst/>
          </a:prstGeom>
          <a:noFill/>
        </p:spPr>
        <p:txBody>
          <a:bodyPr wrap="square" rtlCol="0">
            <a:spAutoFit/>
          </a:bodyPr>
          <a:lstStyle/>
          <a:p>
            <a:r>
              <a:rPr lang="en-GB" sz="1600" b="1" dirty="0"/>
              <a:t>Population:</a:t>
            </a:r>
            <a:endParaRPr lang="en-GB" b="1" dirty="0"/>
          </a:p>
        </p:txBody>
      </p:sp>
      <p:sp>
        <p:nvSpPr>
          <p:cNvPr id="32" name="Obdélník 31">
            <a:extLst>
              <a:ext uri="{FF2B5EF4-FFF2-40B4-BE49-F238E27FC236}">
                <a16:creationId xmlns:a16="http://schemas.microsoft.com/office/drawing/2014/main" id="{988486A5-E3AC-49C1-BFBE-06A29A36B78D}"/>
              </a:ext>
            </a:extLst>
          </p:cNvPr>
          <p:cNvSpPr/>
          <p:nvPr/>
        </p:nvSpPr>
        <p:spPr>
          <a:xfrm>
            <a:off x="6658481" y="1423265"/>
            <a:ext cx="2540663" cy="6463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DEFINITELY + RATHER take part in the EP elections</a:t>
            </a:r>
            <a:endParaRPr lang="cs-CZ" sz="1600" b="1" dirty="0">
              <a:solidFill>
                <a:schemeClr val="bg1"/>
              </a:solidFill>
            </a:endParaRPr>
          </a:p>
        </p:txBody>
      </p:sp>
      <p:sp>
        <p:nvSpPr>
          <p:cNvPr id="5" name="TextovéPole 4">
            <a:extLst>
              <a:ext uri="{FF2B5EF4-FFF2-40B4-BE49-F238E27FC236}">
                <a16:creationId xmlns:a16="http://schemas.microsoft.com/office/drawing/2014/main" id="{F4D1CB1E-1D73-4679-907A-E9CEF4C043D5}"/>
              </a:ext>
            </a:extLst>
          </p:cNvPr>
          <p:cNvSpPr txBox="1"/>
          <p:nvPr/>
        </p:nvSpPr>
        <p:spPr>
          <a:xfrm>
            <a:off x="3999073" y="2082289"/>
            <a:ext cx="1337226" cy="307777"/>
          </a:xfrm>
          <a:prstGeom prst="rect">
            <a:avLst/>
          </a:prstGeom>
          <a:noFill/>
        </p:spPr>
        <p:txBody>
          <a:bodyPr wrap="none" rtlCol="0">
            <a:spAutoFit/>
          </a:bodyPr>
          <a:lstStyle/>
          <a:p>
            <a:r>
              <a:rPr lang="en-GB" sz="1400" dirty="0"/>
              <a:t>Number of inh.:</a:t>
            </a:r>
          </a:p>
        </p:txBody>
      </p:sp>
      <p:sp>
        <p:nvSpPr>
          <p:cNvPr id="33" name="TextovéPole 32">
            <a:extLst>
              <a:ext uri="{FF2B5EF4-FFF2-40B4-BE49-F238E27FC236}">
                <a16:creationId xmlns:a16="http://schemas.microsoft.com/office/drawing/2014/main" id="{A763C54C-ADBC-41DA-9BA5-BD06D818F598}"/>
              </a:ext>
            </a:extLst>
          </p:cNvPr>
          <p:cNvSpPr txBox="1"/>
          <p:nvPr/>
        </p:nvSpPr>
        <p:spPr>
          <a:xfrm>
            <a:off x="6634671" y="2082288"/>
            <a:ext cx="1337226" cy="307777"/>
          </a:xfrm>
          <a:prstGeom prst="rect">
            <a:avLst/>
          </a:prstGeom>
          <a:noFill/>
        </p:spPr>
        <p:txBody>
          <a:bodyPr wrap="none" rtlCol="0">
            <a:spAutoFit/>
          </a:bodyPr>
          <a:lstStyle/>
          <a:p>
            <a:r>
              <a:rPr lang="en-GB" sz="1400" dirty="0"/>
              <a:t>Number of inh.:</a:t>
            </a:r>
          </a:p>
        </p:txBody>
      </p:sp>
      <p:sp>
        <p:nvSpPr>
          <p:cNvPr id="34" name="TextovéPole 33">
            <a:extLst>
              <a:ext uri="{FF2B5EF4-FFF2-40B4-BE49-F238E27FC236}">
                <a16:creationId xmlns:a16="http://schemas.microsoft.com/office/drawing/2014/main" id="{3BF980A0-C0BD-4554-8898-22828D34E82D}"/>
              </a:ext>
            </a:extLst>
          </p:cNvPr>
          <p:cNvSpPr txBox="1"/>
          <p:nvPr/>
        </p:nvSpPr>
        <p:spPr>
          <a:xfrm>
            <a:off x="5691975" y="2051511"/>
            <a:ext cx="587020" cy="338554"/>
          </a:xfrm>
          <a:prstGeom prst="rect">
            <a:avLst/>
          </a:prstGeom>
          <a:noFill/>
        </p:spPr>
        <p:txBody>
          <a:bodyPr wrap="none" rtlCol="0">
            <a:spAutoFit/>
          </a:bodyPr>
          <a:lstStyle/>
          <a:p>
            <a:r>
              <a:rPr lang="cs-CZ" sz="1600" dirty="0"/>
              <a:t>in %:</a:t>
            </a:r>
          </a:p>
        </p:txBody>
      </p:sp>
      <p:sp>
        <p:nvSpPr>
          <p:cNvPr id="36" name="TextovéPole 35">
            <a:extLst>
              <a:ext uri="{FF2B5EF4-FFF2-40B4-BE49-F238E27FC236}">
                <a16:creationId xmlns:a16="http://schemas.microsoft.com/office/drawing/2014/main" id="{028E0823-8870-474D-A3E7-7829087FDF5B}"/>
              </a:ext>
            </a:extLst>
          </p:cNvPr>
          <p:cNvSpPr txBox="1"/>
          <p:nvPr/>
        </p:nvSpPr>
        <p:spPr>
          <a:xfrm>
            <a:off x="8356964" y="2051511"/>
            <a:ext cx="587020" cy="338554"/>
          </a:xfrm>
          <a:prstGeom prst="rect">
            <a:avLst/>
          </a:prstGeom>
          <a:noFill/>
        </p:spPr>
        <p:txBody>
          <a:bodyPr wrap="none" rtlCol="0">
            <a:spAutoFit/>
          </a:bodyPr>
          <a:lstStyle/>
          <a:p>
            <a:r>
              <a:rPr lang="cs-CZ" sz="1600" dirty="0"/>
              <a:t>in %:</a:t>
            </a:r>
          </a:p>
        </p:txBody>
      </p:sp>
      <p:sp>
        <p:nvSpPr>
          <p:cNvPr id="14" name="Nadpis 1">
            <a:extLst>
              <a:ext uri="{FF2B5EF4-FFF2-40B4-BE49-F238E27FC236}">
                <a16:creationId xmlns:a16="http://schemas.microsoft.com/office/drawing/2014/main" id="{4B403159-B1BB-4E1F-94B0-3FA7BB4812F7}"/>
              </a:ext>
            </a:extLst>
          </p:cNvPr>
          <p:cNvSpPr txBox="1">
            <a:spLocks/>
          </p:cNvSpPr>
          <p:nvPr/>
        </p:nvSpPr>
        <p:spPr>
          <a:xfrm>
            <a:off x="1479" y="418383"/>
            <a:ext cx="11364281"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US" sz="2400" dirty="0"/>
              <a:t>Considering the different classes, the similar number of representatives from the middle (1.1 mil.) and the lower class (1.2 mil.) will definitely take part in the EP elections.</a:t>
            </a:r>
            <a:endParaRPr lang="cs-CZ" sz="2400" dirty="0"/>
          </a:p>
        </p:txBody>
      </p:sp>
    </p:spTree>
    <p:extLst>
      <p:ext uri="{BB962C8B-B14F-4D97-AF65-F5344CB8AC3E}">
        <p14:creationId xmlns:p14="http://schemas.microsoft.com/office/powerpoint/2010/main" val="3602965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2" name="Tabulka 1">
            <a:extLst>
              <a:ext uri="{FF2B5EF4-FFF2-40B4-BE49-F238E27FC236}">
                <a16:creationId xmlns:a16="http://schemas.microsoft.com/office/drawing/2014/main" id="{51101AA6-4EFB-4262-8B9C-A031416F3EC2}"/>
              </a:ext>
            </a:extLst>
          </p:cNvPr>
          <p:cNvGraphicFramePr>
            <a:graphicFrameLocks noGrp="1"/>
          </p:cNvGraphicFramePr>
          <p:nvPr>
            <p:extLst>
              <p:ext uri="{D42A27DB-BD31-4B8C-83A1-F6EECF244321}">
                <p14:modId xmlns:p14="http://schemas.microsoft.com/office/powerpoint/2010/main" val="3161424964"/>
              </p:ext>
            </p:extLst>
          </p:nvPr>
        </p:nvGraphicFramePr>
        <p:xfrm>
          <a:off x="1424114" y="2759448"/>
          <a:ext cx="946315" cy="2897051"/>
        </p:xfrm>
        <a:graphic>
          <a:graphicData uri="http://schemas.openxmlformats.org/drawingml/2006/table">
            <a:tbl>
              <a:tblPr firstRow="1" bandRow="1">
                <a:tableStyleId>{5C22544A-7EE6-4342-B048-85BDC9FD1C3A}</a:tableStyleId>
              </a:tblPr>
              <a:tblGrid>
                <a:gridCol w="946315">
                  <a:extLst>
                    <a:ext uri="{9D8B030D-6E8A-4147-A177-3AD203B41FA5}">
                      <a16:colId xmlns:a16="http://schemas.microsoft.com/office/drawing/2014/main" val="808088650"/>
                    </a:ext>
                  </a:extLst>
                </a:gridCol>
              </a:tblGrid>
              <a:tr h="506295">
                <a:tc>
                  <a:txBody>
                    <a:bodyPr/>
                    <a:lstStyle/>
                    <a:p>
                      <a:pPr algn="ctr"/>
                      <a:r>
                        <a:rPr lang="en-AU" sz="1600" b="1" noProof="0" dirty="0">
                          <a:solidFill>
                            <a:schemeClr val="tx2">
                              <a:lumMod val="40000"/>
                              <a:lumOff val="60000"/>
                            </a:schemeClr>
                          </a:solidFill>
                        </a:rPr>
                        <a:t>Higher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601314"/>
                  </a:ext>
                </a:extLst>
              </a:tr>
              <a:tr h="813565">
                <a:tc>
                  <a:txBody>
                    <a:bodyPr/>
                    <a:lstStyle/>
                    <a:p>
                      <a:pPr algn="ctr"/>
                      <a:r>
                        <a:rPr lang="en-AU" sz="1600" b="1" noProof="0" dirty="0">
                          <a:solidFill>
                            <a:schemeClr val="tx1"/>
                          </a:solidFill>
                        </a:rPr>
                        <a:t>Middle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1600461"/>
                  </a:ext>
                </a:extLst>
              </a:tr>
              <a:tr h="1504366">
                <a:tc>
                  <a:txBody>
                    <a:bodyPr/>
                    <a:lstStyle/>
                    <a:p>
                      <a:pPr algn="ctr"/>
                      <a:r>
                        <a:rPr lang="en-AU" sz="1600" b="1" noProof="0" dirty="0">
                          <a:solidFill>
                            <a:schemeClr val="tx2">
                              <a:lumMod val="40000"/>
                              <a:lumOff val="60000"/>
                            </a:schemeClr>
                          </a:solidFill>
                        </a:rPr>
                        <a:t>Lower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8799491"/>
                  </a:ext>
                </a:extLst>
              </a:tr>
            </a:tbl>
          </a:graphicData>
        </a:graphic>
      </p:graphicFrame>
      <p:sp>
        <p:nvSpPr>
          <p:cNvPr id="16" name="Nadpis 1">
            <a:extLst>
              <a:ext uri="{FF2B5EF4-FFF2-40B4-BE49-F238E27FC236}">
                <a16:creationId xmlns:a16="http://schemas.microsoft.com/office/drawing/2014/main" id="{A60CC1E9-6868-433F-844C-9DA249C6F526}"/>
              </a:ext>
            </a:extLst>
          </p:cNvPr>
          <p:cNvSpPr txBox="1">
            <a:spLocks/>
          </p:cNvSpPr>
          <p:nvPr/>
        </p:nvSpPr>
        <p:spPr>
          <a:xfrm>
            <a:off x="1479" y="418383"/>
            <a:ext cx="11364281"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GB" sz="2400" dirty="0"/>
              <a:t>The highest number of the representatives of mid-class, who DEFINITELY take part in the EP elections are among the Ambivalent, Young liberals and Tested workers. </a:t>
            </a:r>
          </a:p>
        </p:txBody>
      </p:sp>
      <p:graphicFrame>
        <p:nvGraphicFramePr>
          <p:cNvPr id="15" name="Graf 14">
            <a:extLst>
              <a:ext uri="{FF2B5EF4-FFF2-40B4-BE49-F238E27FC236}">
                <a16:creationId xmlns:a16="http://schemas.microsoft.com/office/drawing/2014/main" id="{B1600025-D925-4D55-8E07-F760F53236DF}"/>
              </a:ext>
            </a:extLst>
          </p:cNvPr>
          <p:cNvGraphicFramePr/>
          <p:nvPr>
            <p:extLst/>
          </p:nvPr>
        </p:nvGraphicFramePr>
        <p:xfrm>
          <a:off x="3121626" y="2491201"/>
          <a:ext cx="7457438" cy="34335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ulka 26">
            <a:extLst>
              <a:ext uri="{FF2B5EF4-FFF2-40B4-BE49-F238E27FC236}">
                <a16:creationId xmlns:a16="http://schemas.microsoft.com/office/drawing/2014/main" id="{4DE94DEB-83E8-44F3-BC3B-2D3DC158C5F3}"/>
              </a:ext>
            </a:extLst>
          </p:cNvPr>
          <p:cNvGraphicFramePr>
            <a:graphicFrameLocks noGrp="1"/>
          </p:cNvGraphicFramePr>
          <p:nvPr>
            <p:extLst>
              <p:ext uri="{D42A27DB-BD31-4B8C-83A1-F6EECF244321}">
                <p14:modId xmlns:p14="http://schemas.microsoft.com/office/powerpoint/2010/main" val="2467444015"/>
              </p:ext>
            </p:extLst>
          </p:nvPr>
        </p:nvGraphicFramePr>
        <p:xfrm>
          <a:off x="3759689" y="5502467"/>
          <a:ext cx="6785408" cy="490028"/>
        </p:xfrm>
        <a:graphic>
          <a:graphicData uri="http://schemas.openxmlformats.org/drawingml/2006/table">
            <a:tbl>
              <a:tblPr firstRow="1" bandRow="1">
                <a:tableStyleId>{5C22544A-7EE6-4342-B048-85BDC9FD1C3A}</a:tableStyleId>
              </a:tblPr>
              <a:tblGrid>
                <a:gridCol w="1124653">
                  <a:extLst>
                    <a:ext uri="{9D8B030D-6E8A-4147-A177-3AD203B41FA5}">
                      <a16:colId xmlns:a16="http://schemas.microsoft.com/office/drawing/2014/main" val="4226019324"/>
                    </a:ext>
                  </a:extLst>
                </a:gridCol>
                <a:gridCol w="1199155">
                  <a:extLst>
                    <a:ext uri="{9D8B030D-6E8A-4147-A177-3AD203B41FA5}">
                      <a16:colId xmlns:a16="http://schemas.microsoft.com/office/drawing/2014/main" val="2752221810"/>
                    </a:ext>
                  </a:extLst>
                </a:gridCol>
                <a:gridCol w="1115400">
                  <a:extLst>
                    <a:ext uri="{9D8B030D-6E8A-4147-A177-3AD203B41FA5}">
                      <a16:colId xmlns:a16="http://schemas.microsoft.com/office/drawing/2014/main" val="3793437281"/>
                    </a:ext>
                  </a:extLst>
                </a:gridCol>
                <a:gridCol w="1115400">
                  <a:extLst>
                    <a:ext uri="{9D8B030D-6E8A-4147-A177-3AD203B41FA5}">
                      <a16:colId xmlns:a16="http://schemas.microsoft.com/office/drawing/2014/main" val="968042099"/>
                    </a:ext>
                  </a:extLst>
                </a:gridCol>
                <a:gridCol w="1115400">
                  <a:extLst>
                    <a:ext uri="{9D8B030D-6E8A-4147-A177-3AD203B41FA5}">
                      <a16:colId xmlns:a16="http://schemas.microsoft.com/office/drawing/2014/main" val="3094611140"/>
                    </a:ext>
                  </a:extLst>
                </a:gridCol>
                <a:gridCol w="1115400">
                  <a:extLst>
                    <a:ext uri="{9D8B030D-6E8A-4147-A177-3AD203B41FA5}">
                      <a16:colId xmlns:a16="http://schemas.microsoft.com/office/drawing/2014/main" val="362913234"/>
                    </a:ext>
                  </a:extLst>
                </a:gridCol>
              </a:tblGrid>
              <a:tr h="490028">
                <a:tc>
                  <a:txBody>
                    <a:bodyPr/>
                    <a:lstStyle/>
                    <a:p>
                      <a:pPr algn="ctr" fontAlgn="ctr"/>
                      <a:r>
                        <a:rPr lang="en-GB" sz="1200" b="1" i="0" u="none" strike="noStrike" noProof="0" dirty="0">
                          <a:solidFill>
                            <a:srgbClr val="000000"/>
                          </a:solidFill>
                          <a:effectLst/>
                          <a:latin typeface="Calibri" panose="020F0502020204030204" pitchFamily="34" charset="0"/>
                        </a:rPr>
                        <a:t>Politically </a:t>
                      </a:r>
                      <a:endParaRPr lang="cs-CZ" sz="1200" b="1" i="0" u="none" strike="noStrike" noProof="0" dirty="0">
                        <a:solidFill>
                          <a:srgbClr val="000000"/>
                        </a:solidFill>
                        <a:effectLst/>
                        <a:latin typeface="Calibri" panose="020F0502020204030204" pitchFamily="34" charset="0"/>
                      </a:endParaRPr>
                    </a:p>
                    <a:p>
                      <a:pPr algn="ctr" fontAlgn="ctr"/>
                      <a:r>
                        <a:rPr lang="en-GB" sz="1200" b="1" i="0" u="none" strike="noStrike" noProof="0" dirty="0">
                          <a:solidFill>
                            <a:srgbClr val="000000"/>
                          </a:solidFill>
                          <a:effectLst/>
                          <a:latin typeface="Calibri" panose="020F0502020204030204" pitchFamily="34" charset="0"/>
                        </a:rPr>
                        <a:t>passive</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Ambivalent</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Young liberals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Ageing authoritarians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Defenders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Tested worker</a:t>
                      </a:r>
                      <a:r>
                        <a:rPr lang="cs-CZ" sz="1200" b="1" i="0" u="none" strike="noStrike" noProof="0" dirty="0">
                          <a:solidFill>
                            <a:srgbClr val="000000"/>
                          </a:solidFill>
                          <a:effectLst/>
                          <a:latin typeface="Calibri" panose="020F0502020204030204" pitchFamily="34" charset="0"/>
                        </a:rPr>
                        <a:t>s</a:t>
                      </a:r>
                      <a:endParaRPr lang="en-GB" sz="1200" b="1" i="0" u="none" strike="noStrike" noProof="0" dirty="0">
                        <a:solidFill>
                          <a:srgbClr val="000000"/>
                        </a:solidFill>
                        <a:effectLst/>
                        <a:latin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pic>
        <p:nvPicPr>
          <p:cNvPr id="28" name="Obrázek 27">
            <a:extLst>
              <a:ext uri="{FF2B5EF4-FFF2-40B4-BE49-F238E27FC236}">
                <a16:creationId xmlns:a16="http://schemas.microsoft.com/office/drawing/2014/main" id="{A7652375-0CD0-48F8-A34D-3335B9C774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292" y="5984065"/>
            <a:ext cx="284055" cy="284055"/>
          </a:xfrm>
          <a:prstGeom prst="rect">
            <a:avLst/>
          </a:prstGeom>
        </p:spPr>
      </p:pic>
      <p:pic>
        <p:nvPicPr>
          <p:cNvPr id="29" name="Obrázek 28">
            <a:extLst>
              <a:ext uri="{FF2B5EF4-FFF2-40B4-BE49-F238E27FC236}">
                <a16:creationId xmlns:a16="http://schemas.microsoft.com/office/drawing/2014/main" id="{51F14179-6162-4999-BB34-9B95B0F38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0848" y="5984065"/>
            <a:ext cx="284055" cy="284055"/>
          </a:xfrm>
          <a:prstGeom prst="rect">
            <a:avLst/>
          </a:prstGeom>
        </p:spPr>
      </p:pic>
      <p:pic>
        <p:nvPicPr>
          <p:cNvPr id="30" name="Obrázek 29">
            <a:extLst>
              <a:ext uri="{FF2B5EF4-FFF2-40B4-BE49-F238E27FC236}">
                <a16:creationId xmlns:a16="http://schemas.microsoft.com/office/drawing/2014/main" id="{C6A2D99A-3E9D-4294-8D3A-D5DCBB11BD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4906" y="5992495"/>
            <a:ext cx="267194" cy="267194"/>
          </a:xfrm>
          <a:prstGeom prst="rect">
            <a:avLst/>
          </a:prstGeom>
        </p:spPr>
      </p:pic>
      <p:pic>
        <p:nvPicPr>
          <p:cNvPr id="31" name="Obrázek 30">
            <a:extLst>
              <a:ext uri="{FF2B5EF4-FFF2-40B4-BE49-F238E27FC236}">
                <a16:creationId xmlns:a16="http://schemas.microsoft.com/office/drawing/2014/main" id="{E2EE7D0F-A566-4159-BD1A-80C36495F2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5471" y="5992495"/>
            <a:ext cx="267194" cy="267194"/>
          </a:xfrm>
          <a:prstGeom prst="rect">
            <a:avLst/>
          </a:prstGeom>
        </p:spPr>
      </p:pic>
      <p:pic>
        <p:nvPicPr>
          <p:cNvPr id="32" name="Obrázek 31">
            <a:extLst>
              <a:ext uri="{FF2B5EF4-FFF2-40B4-BE49-F238E27FC236}">
                <a16:creationId xmlns:a16="http://schemas.microsoft.com/office/drawing/2014/main" id="{2A494B4A-35AA-4875-B63F-E09394ACBA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5857" y="5984065"/>
            <a:ext cx="284055" cy="284055"/>
          </a:xfrm>
          <a:prstGeom prst="rect">
            <a:avLst/>
          </a:prstGeom>
        </p:spPr>
      </p:pic>
      <p:grpSp>
        <p:nvGrpSpPr>
          <p:cNvPr id="33" name="Skupina 32">
            <a:extLst>
              <a:ext uri="{FF2B5EF4-FFF2-40B4-BE49-F238E27FC236}">
                <a16:creationId xmlns:a16="http://schemas.microsoft.com/office/drawing/2014/main" id="{F66A3CF1-A2F3-4234-90B0-85D64B70BEBE}"/>
              </a:ext>
            </a:extLst>
          </p:cNvPr>
          <p:cNvGrpSpPr>
            <a:grpSpLocks noChangeAspect="1"/>
          </p:cNvGrpSpPr>
          <p:nvPr/>
        </p:nvGrpSpPr>
        <p:grpSpPr>
          <a:xfrm>
            <a:off x="7563279" y="5991962"/>
            <a:ext cx="268260" cy="268260"/>
            <a:chOff x="11025168" y="3897911"/>
            <a:chExt cx="802039" cy="802039"/>
          </a:xfrm>
        </p:grpSpPr>
        <p:pic>
          <p:nvPicPr>
            <p:cNvPr id="34" name="Obrázek 33">
              <a:extLst>
                <a:ext uri="{FF2B5EF4-FFF2-40B4-BE49-F238E27FC236}">
                  <a16:creationId xmlns:a16="http://schemas.microsoft.com/office/drawing/2014/main" id="{3D03B68A-1605-4F61-BA1B-5DB06F613E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35" name="Přímá spojnice 34">
              <a:extLst>
                <a:ext uri="{FF2B5EF4-FFF2-40B4-BE49-F238E27FC236}">
                  <a16:creationId xmlns:a16="http://schemas.microsoft.com/office/drawing/2014/main" id="{6D7EC7EA-D1D8-418E-9EC5-F23F3DB207BA}"/>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Obdélník 4">
            <a:extLst>
              <a:ext uri="{FF2B5EF4-FFF2-40B4-BE49-F238E27FC236}">
                <a16:creationId xmlns:a16="http://schemas.microsoft.com/office/drawing/2014/main" id="{33FE8A63-8A50-47BB-9FA9-0AC6BF460DA9}"/>
              </a:ext>
            </a:extLst>
          </p:cNvPr>
          <p:cNvSpPr/>
          <p:nvPr/>
        </p:nvSpPr>
        <p:spPr>
          <a:xfrm>
            <a:off x="3807854" y="4966136"/>
            <a:ext cx="1079681" cy="194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a:extLst>
              <a:ext uri="{FF2B5EF4-FFF2-40B4-BE49-F238E27FC236}">
                <a16:creationId xmlns:a16="http://schemas.microsoft.com/office/drawing/2014/main" id="{4585E389-2AD4-408F-8CF9-F91184E0912A}"/>
              </a:ext>
            </a:extLst>
          </p:cNvPr>
          <p:cNvSpPr/>
          <p:nvPr/>
        </p:nvSpPr>
        <p:spPr>
          <a:xfrm>
            <a:off x="4964558" y="3265059"/>
            <a:ext cx="1079681" cy="993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89B67239-62E0-4755-B2AB-1F6E28BB8355}"/>
              </a:ext>
            </a:extLst>
          </p:cNvPr>
          <p:cNvSpPr/>
          <p:nvPr/>
        </p:nvSpPr>
        <p:spPr>
          <a:xfrm>
            <a:off x="6072712" y="4582861"/>
            <a:ext cx="1079681" cy="5863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4DE83798-83EE-485E-84B2-16D86DF26960}"/>
              </a:ext>
            </a:extLst>
          </p:cNvPr>
          <p:cNvSpPr/>
          <p:nvPr/>
        </p:nvSpPr>
        <p:spPr>
          <a:xfrm>
            <a:off x="7204307" y="4818295"/>
            <a:ext cx="1079681" cy="2113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66AC98C1-98FC-467D-910A-5409164BDA2F}"/>
              </a:ext>
            </a:extLst>
          </p:cNvPr>
          <p:cNvSpPr/>
          <p:nvPr/>
        </p:nvSpPr>
        <p:spPr>
          <a:xfrm>
            <a:off x="8337570" y="4420061"/>
            <a:ext cx="1079681" cy="31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a:extLst>
              <a:ext uri="{FF2B5EF4-FFF2-40B4-BE49-F238E27FC236}">
                <a16:creationId xmlns:a16="http://schemas.microsoft.com/office/drawing/2014/main" id="{7AE095C6-593F-4E5E-AACE-A0B790B33EFF}"/>
              </a:ext>
            </a:extLst>
          </p:cNvPr>
          <p:cNvSpPr/>
          <p:nvPr/>
        </p:nvSpPr>
        <p:spPr>
          <a:xfrm>
            <a:off x="9469165" y="4602921"/>
            <a:ext cx="1079682" cy="3886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a:extLst>
              <a:ext uri="{FF2B5EF4-FFF2-40B4-BE49-F238E27FC236}">
                <a16:creationId xmlns:a16="http://schemas.microsoft.com/office/drawing/2014/main" id="{F32144EB-C63E-48D3-B5F6-00F565BEF141}"/>
              </a:ext>
            </a:extLst>
          </p:cNvPr>
          <p:cNvSpPr/>
          <p:nvPr/>
        </p:nvSpPr>
        <p:spPr>
          <a:xfrm>
            <a:off x="1424113" y="3298214"/>
            <a:ext cx="946315" cy="9045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5B8B5B81-7306-450B-9C13-AAF102334162}"/>
              </a:ext>
            </a:extLst>
          </p:cNvPr>
          <p:cNvSpPr txBox="1"/>
          <p:nvPr/>
        </p:nvSpPr>
        <p:spPr>
          <a:xfrm>
            <a:off x="3837777" y="1196476"/>
            <a:ext cx="6629232" cy="584775"/>
          </a:xfrm>
          <a:prstGeom prst="rect">
            <a:avLst/>
          </a:prstGeom>
          <a:noFill/>
          <a:ln w="15875">
            <a:solidFill>
              <a:schemeClr val="accent6"/>
            </a:solidFill>
          </a:ln>
        </p:spPr>
        <p:txBody>
          <a:bodyPr wrap="square" rtlCol="0">
            <a:spAutoFit/>
          </a:bodyPr>
          <a:lstStyle/>
          <a:p>
            <a:pPr algn="ctr"/>
            <a:r>
              <a:rPr lang="en-AU" sz="1600" dirty="0"/>
              <a:t>The number of representatives of the mid-class in the total population: </a:t>
            </a:r>
            <a:br>
              <a:rPr lang="en-AU" sz="1600" dirty="0"/>
            </a:br>
            <a:r>
              <a:rPr lang="en-AU" sz="1600" b="1" dirty="0"/>
              <a:t>2,9 mil.</a:t>
            </a:r>
          </a:p>
        </p:txBody>
      </p:sp>
      <p:sp>
        <p:nvSpPr>
          <p:cNvPr id="12" name="TextovéPole 11">
            <a:extLst>
              <a:ext uri="{FF2B5EF4-FFF2-40B4-BE49-F238E27FC236}">
                <a16:creationId xmlns:a16="http://schemas.microsoft.com/office/drawing/2014/main" id="{F014AE40-8076-4DEB-8FBB-999FF82960F9}"/>
              </a:ext>
            </a:extLst>
          </p:cNvPr>
          <p:cNvSpPr txBox="1"/>
          <p:nvPr/>
        </p:nvSpPr>
        <p:spPr>
          <a:xfrm>
            <a:off x="191711" y="1762793"/>
            <a:ext cx="3066560" cy="369332"/>
          </a:xfrm>
          <a:prstGeom prst="rect">
            <a:avLst/>
          </a:prstGeom>
          <a:noFill/>
        </p:spPr>
        <p:txBody>
          <a:bodyPr wrap="square" rtlCol="0">
            <a:spAutoFit/>
          </a:bodyPr>
          <a:lstStyle/>
          <a:p>
            <a:r>
              <a:rPr lang="en-AU" dirty="0"/>
              <a:t>Number of</a:t>
            </a:r>
            <a:r>
              <a:rPr lang="cs-CZ" dirty="0"/>
              <a:t> </a:t>
            </a:r>
            <a:r>
              <a:rPr lang="en-AU" dirty="0"/>
              <a:t>representatives</a:t>
            </a:r>
            <a:r>
              <a:rPr lang="cs-CZ" dirty="0"/>
              <a:t>:</a:t>
            </a:r>
          </a:p>
        </p:txBody>
      </p:sp>
      <p:cxnSp>
        <p:nvCxnSpPr>
          <p:cNvPr id="37" name="Přímá spojnice se šipkou 36">
            <a:extLst>
              <a:ext uri="{FF2B5EF4-FFF2-40B4-BE49-F238E27FC236}">
                <a16:creationId xmlns:a16="http://schemas.microsoft.com/office/drawing/2014/main" id="{64F2BB11-B7B3-4ED4-B4F7-67B1337E5E8A}"/>
              </a:ext>
            </a:extLst>
          </p:cNvPr>
          <p:cNvCxnSpPr>
            <a:cxnSpLocks/>
          </p:cNvCxnSpPr>
          <p:nvPr/>
        </p:nvCxnSpPr>
        <p:spPr>
          <a:xfrm>
            <a:off x="2914222" y="2099941"/>
            <a:ext cx="310051" cy="30397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Obdélník 17">
            <a:extLst>
              <a:ext uri="{FF2B5EF4-FFF2-40B4-BE49-F238E27FC236}">
                <a16:creationId xmlns:a16="http://schemas.microsoft.com/office/drawing/2014/main" id="{F3821785-2458-4A43-B8D5-1FA1EC433767}"/>
              </a:ext>
            </a:extLst>
          </p:cNvPr>
          <p:cNvSpPr/>
          <p:nvPr/>
        </p:nvSpPr>
        <p:spPr>
          <a:xfrm>
            <a:off x="163609" y="2993647"/>
            <a:ext cx="1234548" cy="1589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rPr>
              <a:t>The column shows the whole segment. It covers the numbers of representatives of higher class, </a:t>
            </a:r>
            <a:r>
              <a:rPr lang="en-AU" sz="1200" b="1" dirty="0">
                <a:solidFill>
                  <a:schemeClr val="bg1">
                    <a:lumMod val="50000"/>
                  </a:schemeClr>
                </a:solidFill>
              </a:rPr>
              <a:t>mid-class</a:t>
            </a:r>
            <a:r>
              <a:rPr lang="en-AU" sz="1200" dirty="0">
                <a:solidFill>
                  <a:schemeClr val="bg1">
                    <a:lumMod val="50000"/>
                  </a:schemeClr>
                </a:solidFill>
              </a:rPr>
              <a:t> </a:t>
            </a:r>
            <a:r>
              <a:rPr lang="en-AU" sz="1200" b="1" dirty="0">
                <a:solidFill>
                  <a:schemeClr val="bg1">
                    <a:lumMod val="50000"/>
                  </a:schemeClr>
                </a:solidFill>
              </a:rPr>
              <a:t>(highlighted) </a:t>
            </a:r>
            <a:r>
              <a:rPr lang="en-AU" sz="1200" dirty="0">
                <a:solidFill>
                  <a:schemeClr val="bg1">
                    <a:lumMod val="50000"/>
                  </a:schemeClr>
                </a:solidFill>
              </a:rPr>
              <a:t>and lower class. </a:t>
            </a:r>
          </a:p>
        </p:txBody>
      </p:sp>
      <p:sp>
        <p:nvSpPr>
          <p:cNvPr id="38" name="TextovéPole 37">
            <a:extLst>
              <a:ext uri="{FF2B5EF4-FFF2-40B4-BE49-F238E27FC236}">
                <a16:creationId xmlns:a16="http://schemas.microsoft.com/office/drawing/2014/main" id="{505F64FB-5398-4940-86DF-906F981A0572}"/>
              </a:ext>
            </a:extLst>
          </p:cNvPr>
          <p:cNvSpPr txBox="1"/>
          <p:nvPr/>
        </p:nvSpPr>
        <p:spPr>
          <a:xfrm>
            <a:off x="271044" y="2288071"/>
            <a:ext cx="2348446" cy="369332"/>
          </a:xfrm>
          <a:prstGeom prst="rect">
            <a:avLst/>
          </a:prstGeom>
          <a:noFill/>
        </p:spPr>
        <p:txBody>
          <a:bodyPr wrap="square" rtlCol="0">
            <a:spAutoFit/>
          </a:bodyPr>
          <a:lstStyle/>
          <a:p>
            <a:pPr algn="ctr"/>
            <a:r>
              <a:rPr lang="en-AU" dirty="0"/>
              <a:t>How to read the graph</a:t>
            </a:r>
            <a:r>
              <a:rPr lang="cs-CZ" dirty="0"/>
              <a:t>:</a:t>
            </a:r>
          </a:p>
        </p:txBody>
      </p:sp>
      <p:sp>
        <p:nvSpPr>
          <p:cNvPr id="39" name="Obdélník 38">
            <a:extLst>
              <a:ext uri="{FF2B5EF4-FFF2-40B4-BE49-F238E27FC236}">
                <a16:creationId xmlns:a16="http://schemas.microsoft.com/office/drawing/2014/main" id="{8A999ED1-BDFC-44B2-85E2-36AE30DD243F}"/>
              </a:ext>
            </a:extLst>
          </p:cNvPr>
          <p:cNvSpPr/>
          <p:nvPr/>
        </p:nvSpPr>
        <p:spPr>
          <a:xfrm>
            <a:off x="189566" y="2186917"/>
            <a:ext cx="2511402" cy="3628775"/>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Obdélník 35">
            <a:extLst>
              <a:ext uri="{FF2B5EF4-FFF2-40B4-BE49-F238E27FC236}">
                <a16:creationId xmlns:a16="http://schemas.microsoft.com/office/drawing/2014/main" id="{68E9CA5D-ED96-44BF-B08C-BC258C3AF27D}"/>
              </a:ext>
            </a:extLst>
          </p:cNvPr>
          <p:cNvSpPr/>
          <p:nvPr/>
        </p:nvSpPr>
        <p:spPr>
          <a:xfrm>
            <a:off x="10461878" y="1899147"/>
            <a:ext cx="1540555" cy="9086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DEFINITELY take part in the EP elections</a:t>
            </a:r>
          </a:p>
        </p:txBody>
      </p:sp>
      <p:sp>
        <p:nvSpPr>
          <p:cNvPr id="40" name="TextovéPole 39">
            <a:extLst>
              <a:ext uri="{FF2B5EF4-FFF2-40B4-BE49-F238E27FC236}">
                <a16:creationId xmlns:a16="http://schemas.microsoft.com/office/drawing/2014/main" id="{F57F1F25-A759-4672-831A-D59ABB8CADEB}"/>
              </a:ext>
            </a:extLst>
          </p:cNvPr>
          <p:cNvSpPr txBox="1"/>
          <p:nvPr/>
        </p:nvSpPr>
        <p:spPr>
          <a:xfrm>
            <a:off x="3832647" y="1900494"/>
            <a:ext cx="6629232" cy="461665"/>
          </a:xfrm>
          <a:prstGeom prst="rect">
            <a:avLst/>
          </a:prstGeom>
          <a:noFill/>
          <a:ln w="15875">
            <a:solidFill>
              <a:schemeClr val="accent6"/>
            </a:solidFill>
          </a:ln>
        </p:spPr>
        <p:txBody>
          <a:bodyPr wrap="square" rtlCol="0">
            <a:spAutoFit/>
          </a:bodyPr>
          <a:lstStyle/>
          <a:p>
            <a:pPr algn="ctr"/>
            <a:r>
              <a:rPr lang="en-GB" sz="1200" dirty="0"/>
              <a:t>The number of representatives of the </a:t>
            </a:r>
            <a:r>
              <a:rPr lang="en-GB" sz="1200" b="1" dirty="0"/>
              <a:t>mid-class</a:t>
            </a:r>
            <a:r>
              <a:rPr lang="en-GB" sz="1200" dirty="0"/>
              <a:t>, who DEFINITELY take part in the EP elections: </a:t>
            </a:r>
            <a:br>
              <a:rPr lang="en-GB" sz="1200" dirty="0"/>
            </a:br>
            <a:r>
              <a:rPr lang="en-GB" sz="1200" b="1" dirty="0"/>
              <a:t>Total</a:t>
            </a:r>
            <a:r>
              <a:rPr lang="en-GB" sz="1200" dirty="0"/>
              <a:t>: </a:t>
            </a:r>
            <a:r>
              <a:rPr lang="cs-CZ" sz="1200" b="1" dirty="0"/>
              <a:t>1</a:t>
            </a:r>
            <a:r>
              <a:rPr lang="en-GB" sz="1200" b="1" dirty="0"/>
              <a:t>,</a:t>
            </a:r>
            <a:r>
              <a:rPr lang="cs-CZ" sz="1200" b="1" dirty="0"/>
              <a:t>1</a:t>
            </a:r>
            <a:r>
              <a:rPr lang="en-GB" sz="1200" b="1" dirty="0"/>
              <a:t> mil.</a:t>
            </a:r>
            <a:r>
              <a:rPr lang="cs-CZ" sz="1200" b="1" dirty="0"/>
              <a:t> </a:t>
            </a:r>
            <a:r>
              <a:rPr lang="cs-CZ" sz="1200" dirty="0"/>
              <a:t>(38 %)</a:t>
            </a:r>
            <a:endParaRPr lang="en-GB" sz="1200" b="1" dirty="0"/>
          </a:p>
        </p:txBody>
      </p:sp>
      <p:graphicFrame>
        <p:nvGraphicFramePr>
          <p:cNvPr id="41" name="Tabulka 40">
            <a:extLst>
              <a:ext uri="{FF2B5EF4-FFF2-40B4-BE49-F238E27FC236}">
                <a16:creationId xmlns:a16="http://schemas.microsoft.com/office/drawing/2014/main" id="{0483E1BA-D1AA-40AE-8CEA-1D22E00C0A0C}"/>
              </a:ext>
            </a:extLst>
          </p:cNvPr>
          <p:cNvGraphicFramePr>
            <a:graphicFrameLocks noGrp="1"/>
          </p:cNvGraphicFramePr>
          <p:nvPr>
            <p:extLst>
              <p:ext uri="{D42A27DB-BD31-4B8C-83A1-F6EECF244321}">
                <p14:modId xmlns:p14="http://schemas.microsoft.com/office/powerpoint/2010/main" val="395298597"/>
              </p:ext>
            </p:extLst>
          </p:nvPr>
        </p:nvGraphicFramePr>
        <p:xfrm>
          <a:off x="3832646" y="2436925"/>
          <a:ext cx="6746412" cy="466725"/>
        </p:xfrm>
        <a:graphic>
          <a:graphicData uri="http://schemas.openxmlformats.org/drawingml/2006/table">
            <a:tbl>
              <a:tblPr firstRow="1" bandRow="1">
                <a:tableStyleId>{5C22544A-7EE6-4342-B048-85BDC9FD1C3A}</a:tableStyleId>
              </a:tblPr>
              <a:tblGrid>
                <a:gridCol w="1124402">
                  <a:extLst>
                    <a:ext uri="{9D8B030D-6E8A-4147-A177-3AD203B41FA5}">
                      <a16:colId xmlns:a16="http://schemas.microsoft.com/office/drawing/2014/main" val="96195891"/>
                    </a:ext>
                  </a:extLst>
                </a:gridCol>
                <a:gridCol w="1124402">
                  <a:extLst>
                    <a:ext uri="{9D8B030D-6E8A-4147-A177-3AD203B41FA5}">
                      <a16:colId xmlns:a16="http://schemas.microsoft.com/office/drawing/2014/main" val="600019705"/>
                    </a:ext>
                  </a:extLst>
                </a:gridCol>
                <a:gridCol w="1124402">
                  <a:extLst>
                    <a:ext uri="{9D8B030D-6E8A-4147-A177-3AD203B41FA5}">
                      <a16:colId xmlns:a16="http://schemas.microsoft.com/office/drawing/2014/main" val="446596526"/>
                    </a:ext>
                  </a:extLst>
                </a:gridCol>
                <a:gridCol w="1124402">
                  <a:extLst>
                    <a:ext uri="{9D8B030D-6E8A-4147-A177-3AD203B41FA5}">
                      <a16:colId xmlns:a16="http://schemas.microsoft.com/office/drawing/2014/main" val="2141047470"/>
                    </a:ext>
                  </a:extLst>
                </a:gridCol>
                <a:gridCol w="1124402">
                  <a:extLst>
                    <a:ext uri="{9D8B030D-6E8A-4147-A177-3AD203B41FA5}">
                      <a16:colId xmlns:a16="http://schemas.microsoft.com/office/drawing/2014/main" val="1592059115"/>
                    </a:ext>
                  </a:extLst>
                </a:gridCol>
                <a:gridCol w="1124402">
                  <a:extLst>
                    <a:ext uri="{9D8B030D-6E8A-4147-A177-3AD203B41FA5}">
                      <a16:colId xmlns:a16="http://schemas.microsoft.com/office/drawing/2014/main" val="2719781295"/>
                    </a:ext>
                  </a:extLst>
                </a:gridCol>
              </a:tblGrid>
              <a:tr h="459587">
                <a:tc>
                  <a:txBody>
                    <a:bodyPr/>
                    <a:lstStyle/>
                    <a:p>
                      <a:pPr algn="ctr" fontAlgn="b"/>
                      <a:r>
                        <a:rPr lang="cs-CZ" sz="1800" b="1" i="0" u="none" strike="noStrike" dirty="0">
                          <a:solidFill>
                            <a:schemeClr val="accent2">
                              <a:lumMod val="75000"/>
                            </a:schemeClr>
                          </a:solidFill>
                          <a:effectLst/>
                          <a:latin typeface="+mn-lt"/>
                        </a:rPr>
                        <a:t>13 858</a:t>
                      </a:r>
                      <a:br>
                        <a:rPr lang="cs-CZ" sz="1800" b="1" i="0" u="none" strike="noStrike" dirty="0">
                          <a:solidFill>
                            <a:schemeClr val="accent2">
                              <a:lumMod val="75000"/>
                            </a:schemeClr>
                          </a:solidFill>
                          <a:effectLst/>
                          <a:latin typeface="+mn-lt"/>
                        </a:rPr>
                      </a:br>
                      <a:r>
                        <a:rPr lang="cs-CZ" sz="1200" b="0" i="0" u="none" strike="noStrike" dirty="0">
                          <a:solidFill>
                            <a:schemeClr val="accent2">
                              <a:lumMod val="75000"/>
                            </a:schemeClr>
                          </a:solidFill>
                          <a:effectLst/>
                          <a:latin typeface="+mn-lt"/>
                        </a:rPr>
                        <a:t>(12 %) </a:t>
                      </a:r>
                      <a:endParaRPr lang="cs-CZ" sz="1800" b="0" i="0" u="none" strike="noStrike" dirty="0">
                        <a:solidFill>
                          <a:schemeClr val="accent2">
                            <a:lumMod val="75000"/>
                          </a:schemeClr>
                        </a:solidFill>
                        <a:effectLst/>
                        <a:latin typeface="+mn-lt"/>
                      </a:endParaRPr>
                    </a:p>
                  </a:txBody>
                  <a:tcPr marL="9525" marR="9525" marT="9525"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tc>
                  <a:txBody>
                    <a:bodyPr/>
                    <a:lstStyle/>
                    <a:p>
                      <a:pPr algn="ctr" fontAlgn="b"/>
                      <a:r>
                        <a:rPr lang="cs-CZ" sz="1800" b="1" i="0" u="none" strike="noStrike" dirty="0">
                          <a:solidFill>
                            <a:schemeClr val="accent3">
                              <a:lumMod val="75000"/>
                            </a:schemeClr>
                          </a:solidFill>
                          <a:effectLst/>
                          <a:latin typeface="+mn-lt"/>
                        </a:rPr>
                        <a:t>439 545 </a:t>
                      </a:r>
                    </a:p>
                    <a:p>
                      <a:pPr algn="ctr" fontAlgn="b"/>
                      <a:r>
                        <a:rPr lang="cs-CZ" sz="1200" b="0" i="0" u="none" strike="noStrike" kern="1200" dirty="0">
                          <a:solidFill>
                            <a:schemeClr val="accent3">
                              <a:lumMod val="75000"/>
                            </a:schemeClr>
                          </a:solidFill>
                          <a:effectLst/>
                          <a:latin typeface="+mn-lt"/>
                          <a:ea typeface="+mn-ea"/>
                          <a:cs typeface="+mn-cs"/>
                        </a:rPr>
                        <a:t>(38 %)  </a:t>
                      </a:r>
                    </a:p>
                  </a:txBody>
                  <a:tcPr marL="9525" marR="9525" marT="9525"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tc>
                  <a:txBody>
                    <a:bodyPr/>
                    <a:lstStyle/>
                    <a:p>
                      <a:pPr algn="ctr" fontAlgn="b"/>
                      <a:r>
                        <a:rPr lang="cs-CZ" sz="1800" b="1" i="0" u="none" strike="noStrike" dirty="0">
                          <a:solidFill>
                            <a:schemeClr val="accent4">
                              <a:lumMod val="75000"/>
                            </a:schemeClr>
                          </a:solidFill>
                          <a:effectLst/>
                          <a:latin typeface="+mn-lt"/>
                        </a:rPr>
                        <a:t>376 042 </a:t>
                      </a:r>
                    </a:p>
                    <a:p>
                      <a:pPr algn="ctr" fontAlgn="b"/>
                      <a:r>
                        <a:rPr lang="cs-CZ" sz="1200" b="0" i="0" u="none" strike="noStrike" kern="1200" dirty="0">
                          <a:solidFill>
                            <a:schemeClr val="accent4">
                              <a:lumMod val="75000"/>
                            </a:schemeClr>
                          </a:solidFill>
                          <a:effectLst/>
                          <a:latin typeface="+mn-lt"/>
                          <a:ea typeface="+mn-ea"/>
                          <a:cs typeface="+mn-cs"/>
                        </a:rPr>
                        <a:t>(53 %)  </a:t>
                      </a:r>
                    </a:p>
                  </a:txBody>
                  <a:tcPr marL="9525" marR="9525" marT="9525"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tc>
                  <a:txBody>
                    <a:bodyPr/>
                    <a:lstStyle/>
                    <a:p>
                      <a:pPr algn="ctr" fontAlgn="b"/>
                      <a:r>
                        <a:rPr lang="cs-CZ" sz="1800" b="1" i="0" u="none" strike="noStrike" dirty="0">
                          <a:solidFill>
                            <a:srgbClr val="FF0000"/>
                          </a:solidFill>
                          <a:effectLst/>
                          <a:latin typeface="+mn-lt"/>
                        </a:rPr>
                        <a:t>52 097 </a:t>
                      </a:r>
                      <a:br>
                        <a:rPr lang="cs-CZ" sz="1800" b="1" i="0" u="none" strike="noStrike" dirty="0">
                          <a:solidFill>
                            <a:srgbClr val="FF0000"/>
                          </a:solidFill>
                          <a:effectLst/>
                          <a:latin typeface="+mn-lt"/>
                        </a:rPr>
                      </a:br>
                      <a:r>
                        <a:rPr lang="cs-CZ" sz="1200" b="0" i="0" u="none" strike="noStrike" kern="1200" dirty="0">
                          <a:solidFill>
                            <a:srgbClr val="FF0000"/>
                          </a:solidFill>
                          <a:effectLst/>
                          <a:latin typeface="+mn-lt"/>
                          <a:ea typeface="+mn-ea"/>
                          <a:cs typeface="+mn-cs"/>
                        </a:rPr>
                        <a:t>(35 %) </a:t>
                      </a:r>
                    </a:p>
                  </a:txBody>
                  <a:tcPr marL="9525" marR="9525" marT="9525"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tc>
                  <a:txBody>
                    <a:bodyPr/>
                    <a:lstStyle/>
                    <a:p>
                      <a:pPr algn="ctr" fontAlgn="b"/>
                      <a:r>
                        <a:rPr lang="cs-CZ" sz="1800" b="1" i="0" u="none" strike="noStrike" dirty="0">
                          <a:solidFill>
                            <a:schemeClr val="accent6"/>
                          </a:solidFill>
                          <a:effectLst/>
                          <a:latin typeface="+mn-lt"/>
                        </a:rPr>
                        <a:t>46 862 </a:t>
                      </a:r>
                    </a:p>
                    <a:p>
                      <a:pPr algn="ctr" fontAlgn="b"/>
                      <a:r>
                        <a:rPr lang="cs-CZ" sz="1200" b="0" i="0" u="none" strike="noStrike" kern="1200" dirty="0">
                          <a:solidFill>
                            <a:schemeClr val="accent6"/>
                          </a:solidFill>
                          <a:effectLst/>
                          <a:latin typeface="+mn-lt"/>
                          <a:ea typeface="+mn-ea"/>
                          <a:cs typeface="+mn-cs"/>
                        </a:rPr>
                        <a:t>(14 %)  </a:t>
                      </a:r>
                    </a:p>
                  </a:txBody>
                  <a:tcPr marL="9525" marR="9525" marT="9525"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tc>
                  <a:txBody>
                    <a:bodyPr/>
                    <a:lstStyle/>
                    <a:p>
                      <a:pPr algn="ctr" fontAlgn="b"/>
                      <a:r>
                        <a:rPr lang="cs-CZ" sz="1800" b="1" i="0" u="none" strike="noStrike" dirty="0">
                          <a:solidFill>
                            <a:srgbClr val="7030A0"/>
                          </a:solidFill>
                          <a:effectLst/>
                          <a:latin typeface="+mn-lt"/>
                        </a:rPr>
                        <a:t>190 740 </a:t>
                      </a:r>
                    </a:p>
                    <a:p>
                      <a:pPr algn="ctr" fontAlgn="b"/>
                      <a:r>
                        <a:rPr lang="cs-CZ" sz="1200" b="0" i="0" u="none" strike="noStrike" kern="1200" dirty="0">
                          <a:solidFill>
                            <a:srgbClr val="7030A0"/>
                          </a:solidFill>
                          <a:effectLst/>
                          <a:latin typeface="+mn-lt"/>
                          <a:ea typeface="+mn-ea"/>
                          <a:cs typeface="+mn-cs"/>
                        </a:rPr>
                        <a:t>(44 %)  </a:t>
                      </a:r>
                    </a:p>
                  </a:txBody>
                  <a:tcPr marL="9525" marR="9525" marT="9525"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621469763"/>
                  </a:ext>
                </a:extLst>
              </a:tr>
            </a:tbl>
          </a:graphicData>
        </a:graphic>
      </p:graphicFrame>
    </p:spTree>
    <p:extLst>
      <p:ext uri="{BB962C8B-B14F-4D97-AF65-F5344CB8AC3E}">
        <p14:creationId xmlns:p14="http://schemas.microsoft.com/office/powerpoint/2010/main" val="310251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8" name="Tabulka 7">
            <a:extLst>
              <a:ext uri="{FF2B5EF4-FFF2-40B4-BE49-F238E27FC236}">
                <a16:creationId xmlns:a16="http://schemas.microsoft.com/office/drawing/2014/main" id="{91DDF778-4B4F-4B17-BC47-FA302DE0E3BB}"/>
              </a:ext>
            </a:extLst>
          </p:cNvPr>
          <p:cNvGraphicFramePr>
            <a:graphicFrameLocks noGrp="1"/>
          </p:cNvGraphicFramePr>
          <p:nvPr>
            <p:extLst>
              <p:ext uri="{D42A27DB-BD31-4B8C-83A1-F6EECF244321}">
                <p14:modId xmlns:p14="http://schemas.microsoft.com/office/powerpoint/2010/main" val="2980316360"/>
              </p:ext>
            </p:extLst>
          </p:nvPr>
        </p:nvGraphicFramePr>
        <p:xfrm>
          <a:off x="1076534" y="577067"/>
          <a:ext cx="8742795" cy="5810400"/>
        </p:xfrm>
        <a:graphic>
          <a:graphicData uri="http://schemas.openxmlformats.org/drawingml/2006/table">
            <a:tbl>
              <a:tblPr firstRow="1" bandRow="1">
                <a:tableStyleId>{5C22544A-7EE6-4342-B048-85BDC9FD1C3A}</a:tableStyleId>
              </a:tblPr>
              <a:tblGrid>
                <a:gridCol w="7062582">
                  <a:extLst>
                    <a:ext uri="{9D8B030D-6E8A-4147-A177-3AD203B41FA5}">
                      <a16:colId xmlns:a16="http://schemas.microsoft.com/office/drawing/2014/main" val="20000"/>
                    </a:ext>
                  </a:extLst>
                </a:gridCol>
                <a:gridCol w="1680213">
                  <a:extLst>
                    <a:ext uri="{9D8B030D-6E8A-4147-A177-3AD203B41FA5}">
                      <a16:colId xmlns:a16="http://schemas.microsoft.com/office/drawing/2014/main" val="2000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Content</a:t>
                      </a:r>
                    </a:p>
                  </a:txBody>
                  <a:tcPr anchor="ctr">
                    <a:lnL w="12700" cmpd="sng">
                      <a:noFill/>
                    </a:lnL>
                    <a:lnR w="12700" cap="flat" cmpd="sng" algn="ctr">
                      <a:solidFill>
                        <a:srgbClr val="009FE3"/>
                      </a:solidFill>
                      <a:prstDash val="solid"/>
                      <a:round/>
                      <a:headEnd type="none" w="med" len="med"/>
                      <a:tailEnd type="none" w="med" len="med"/>
                    </a:lnR>
                    <a:lnT w="12700" cmpd="sng">
                      <a:noFill/>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noProof="0" dirty="0">
                          <a:solidFill>
                            <a:schemeClr val="tx1"/>
                          </a:solidFill>
                        </a:rPr>
                        <a:t>2</a:t>
                      </a:r>
                    </a:p>
                  </a:txBody>
                  <a:tcPr anchor="ctr">
                    <a:lnL w="12700" cap="flat" cmpd="sng" algn="ctr">
                      <a:solidFill>
                        <a:srgbClr val="009FE3"/>
                      </a:solidFill>
                      <a:prstDash val="solid"/>
                      <a:round/>
                      <a:headEnd type="none" w="med" len="med"/>
                      <a:tailEnd type="none" w="med" len="med"/>
                    </a:lnL>
                    <a:lnR w="12700" cmpd="sng">
                      <a:noFill/>
                    </a:lnR>
                    <a:lnT w="12700" cmpd="sng">
                      <a:noFill/>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Methodology</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4</a:t>
                      </a:r>
                      <a:endParaRPr lang="cs-CZ" sz="1400" b="0" noProof="0" dirty="0">
                        <a:solidFill>
                          <a:schemeClr val="tx1"/>
                        </a:solidFill>
                      </a:endParaRP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noProof="0" dirty="0">
                          <a:solidFill>
                            <a:schemeClr val="tx1"/>
                          </a:solidFill>
                        </a:rPr>
                        <a:t>Part 1: </a:t>
                      </a:r>
                      <a:r>
                        <a:rPr lang="en-US" sz="1400" b="1" noProof="0" dirty="0">
                          <a:solidFill>
                            <a:schemeClr val="tx1"/>
                          </a:solidFill>
                        </a:rPr>
                        <a:t>Attitudinal segmentation and mid-class</a:t>
                      </a:r>
                      <a:endParaRPr lang="cs-CZ" sz="1400" b="1"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5</a:t>
                      </a:r>
                      <a:endParaRPr lang="cs-CZ" sz="1400" b="0" noProof="0" dirty="0">
                        <a:solidFill>
                          <a:schemeClr val="tx1"/>
                        </a:solidFill>
                      </a:endParaRP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Methodology of segmentation</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6</a:t>
                      </a:r>
                      <a:endParaRPr lang="cs-CZ" sz="1400" b="0" noProof="0" dirty="0">
                        <a:solidFill>
                          <a:schemeClr val="tx1"/>
                        </a:solidFill>
                      </a:endParaRP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Main findings</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9</a:t>
                      </a:r>
                      <a:endParaRPr lang="cs-CZ" sz="1400" b="0" noProof="0" dirty="0">
                        <a:solidFill>
                          <a:schemeClr val="tx1"/>
                        </a:solidFill>
                      </a:endParaRP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600396"/>
                  </a:ext>
                </a:extLst>
              </a:tr>
              <a:tr h="324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Detailed description of the segments</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2</a:t>
                      </a:r>
                      <a:r>
                        <a:rPr lang="cs-CZ" sz="1400" b="0" noProof="0" dirty="0">
                          <a:solidFill>
                            <a:schemeClr val="tx1"/>
                          </a:solidFill>
                        </a:rPr>
                        <a:t>1</a:t>
                      </a: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3055257"/>
                  </a:ext>
                </a:extLst>
              </a:tr>
              <a:tr h="288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Opinion and attitudes of the segments</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cs-CZ" sz="1400" b="0" noProof="0" dirty="0">
                          <a:solidFill>
                            <a:schemeClr val="tx1"/>
                          </a:solidFill>
                        </a:rPr>
                        <a:t>40</a:t>
                      </a: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533212"/>
                  </a:ext>
                </a:extLst>
              </a:tr>
              <a:tr h="288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Socio/demography</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4</a:t>
                      </a:r>
                      <a:r>
                        <a:rPr lang="cs-CZ" sz="1400" b="0" noProof="0" dirty="0">
                          <a:solidFill>
                            <a:schemeClr val="tx1"/>
                          </a:solidFill>
                        </a:rPr>
                        <a:t>5</a:t>
                      </a: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0577339"/>
                  </a:ext>
                </a:extLst>
              </a:tr>
              <a:tr h="288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Leisure time</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5</a:t>
                      </a:r>
                      <a:r>
                        <a:rPr lang="cs-CZ" sz="1400" b="0" noProof="0" dirty="0">
                          <a:solidFill>
                            <a:schemeClr val="tx1"/>
                          </a:solidFill>
                        </a:rPr>
                        <a:t>1</a:t>
                      </a: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188198"/>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noProof="0" dirty="0">
                          <a:solidFill>
                            <a:schemeClr val="tx1"/>
                          </a:solidFill>
                        </a:rPr>
                        <a:t>Part 2: </a:t>
                      </a:r>
                      <a:r>
                        <a:rPr lang="en-US" sz="1400" b="1" noProof="0" dirty="0">
                          <a:solidFill>
                            <a:schemeClr val="tx1"/>
                          </a:solidFill>
                        </a:rPr>
                        <a:t>A model of social class structure</a:t>
                      </a:r>
                      <a:endParaRPr lang="cs-CZ" sz="1400" b="1"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5</a:t>
                      </a:r>
                      <a:r>
                        <a:rPr lang="cs-CZ" sz="1400" b="0" noProof="0" dirty="0">
                          <a:solidFill>
                            <a:schemeClr val="tx1"/>
                          </a:solidFill>
                        </a:rPr>
                        <a:t>4</a:t>
                      </a: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5728981"/>
                  </a:ext>
                </a:extLst>
              </a:tr>
              <a:tr h="288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Methodology od data analysis</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5</a:t>
                      </a:r>
                      <a:r>
                        <a:rPr lang="cs-CZ" sz="1400" b="0" noProof="0" dirty="0">
                          <a:solidFill>
                            <a:schemeClr val="tx1"/>
                          </a:solidFill>
                        </a:rPr>
                        <a:t>5</a:t>
                      </a: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5316071"/>
                  </a:ext>
                </a:extLst>
              </a:tr>
              <a:tr h="288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Main findings</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5</a:t>
                      </a:r>
                      <a:r>
                        <a:rPr lang="cs-CZ" sz="1400" b="0" noProof="0" dirty="0">
                          <a:solidFill>
                            <a:schemeClr val="tx1"/>
                          </a:solidFill>
                        </a:rPr>
                        <a:t>7</a:t>
                      </a: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9367456"/>
                  </a:ext>
                </a:extLst>
              </a:tr>
              <a:tr h="288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Overview of classes based on capital</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6</a:t>
                      </a:r>
                      <a:r>
                        <a:rPr lang="cs-CZ" sz="1400" b="0" noProof="0" dirty="0">
                          <a:solidFill>
                            <a:schemeClr val="tx1"/>
                          </a:solidFill>
                        </a:rPr>
                        <a:t>5</a:t>
                      </a: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83951"/>
                  </a:ext>
                </a:extLst>
              </a:tr>
              <a:tr h="288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Opinion and attitudes of the classes</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7</a:t>
                      </a:r>
                      <a:r>
                        <a:rPr lang="cs-CZ" sz="1400" b="0" noProof="0" dirty="0">
                          <a:solidFill>
                            <a:schemeClr val="tx1"/>
                          </a:solidFill>
                        </a:rPr>
                        <a:t>3</a:t>
                      </a: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0837748"/>
                  </a:ext>
                </a:extLst>
              </a:tr>
              <a:tr h="288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Demographic profile of the classes</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7</a:t>
                      </a:r>
                      <a:r>
                        <a:rPr lang="cs-CZ" sz="1400" b="0" noProof="0" dirty="0">
                          <a:solidFill>
                            <a:schemeClr val="tx1"/>
                          </a:solidFill>
                        </a:rPr>
                        <a:t>8</a:t>
                      </a: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622566"/>
                  </a:ext>
                </a:extLst>
              </a:tr>
              <a:tr h="288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Leisure time</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8</a:t>
                      </a:r>
                      <a:r>
                        <a:rPr lang="cs-CZ" sz="1400" b="0" noProof="0" dirty="0">
                          <a:solidFill>
                            <a:schemeClr val="tx1"/>
                          </a:solidFill>
                        </a:rPr>
                        <a:t>4</a:t>
                      </a: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91603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Sample structure</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8</a:t>
                      </a:r>
                      <a:r>
                        <a:rPr lang="cs-CZ" sz="1400" b="0" noProof="0" dirty="0">
                          <a:solidFill>
                            <a:schemeClr val="tx1"/>
                          </a:solidFill>
                        </a:rPr>
                        <a:t>7</a:t>
                      </a: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2423988"/>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Contacts</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n-US" sz="1400" b="0" noProof="0" dirty="0">
                          <a:solidFill>
                            <a:schemeClr val="tx1"/>
                          </a:solidFill>
                        </a:rPr>
                        <a:t>8</a:t>
                      </a:r>
                      <a:r>
                        <a:rPr lang="cs-CZ" sz="1400" b="0" noProof="0" dirty="0">
                          <a:solidFill>
                            <a:schemeClr val="tx1"/>
                          </a:solidFill>
                        </a:rPr>
                        <a:t>9</a:t>
                      </a: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2673028"/>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rPr>
                        <a:t>Appendix</a:t>
                      </a:r>
                      <a:endParaRPr lang="cs-CZ" sz="1400" b="0" noProof="0" dirty="0">
                        <a:solidFill>
                          <a:schemeClr val="tx1"/>
                        </a:solidFill>
                      </a:endParaRPr>
                    </a:p>
                  </a:txBody>
                  <a:tcPr anchor="ctr">
                    <a:lnL w="12700" cmpd="sng">
                      <a:noFill/>
                    </a:lnL>
                    <a:lnR w="12700" cap="flat" cmpd="sng" algn="ctr">
                      <a:solidFill>
                        <a:srgbClr val="009FE3"/>
                      </a:solidFill>
                      <a:prstDash val="solid"/>
                      <a:round/>
                      <a:headEnd type="none" w="med" len="med"/>
                      <a:tailEnd type="none" w="med" len="med"/>
                    </a:lnR>
                    <a:lnT w="12700" cap="flat" cmpd="sng" algn="ctr">
                      <a:solidFill>
                        <a:srgbClr val="009FE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cs-CZ" sz="1400" b="0" noProof="0" dirty="0">
                          <a:solidFill>
                            <a:schemeClr val="tx1"/>
                          </a:solidFill>
                        </a:rPr>
                        <a:t>90</a:t>
                      </a:r>
                    </a:p>
                  </a:txBody>
                  <a:tcPr anchor="ctr">
                    <a:lnL w="12700" cap="flat" cmpd="sng" algn="ctr">
                      <a:solidFill>
                        <a:srgbClr val="009FE3"/>
                      </a:solidFill>
                      <a:prstDash val="solid"/>
                      <a:round/>
                      <a:headEnd type="none" w="med" len="med"/>
                      <a:tailEnd type="none" w="med" len="med"/>
                    </a:lnL>
                    <a:lnR w="12700" cmpd="sng">
                      <a:noFill/>
                    </a:lnR>
                    <a:lnT w="12700" cap="flat" cmpd="sng" algn="ctr">
                      <a:solidFill>
                        <a:srgbClr val="009FE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4001"/>
                  </a:ext>
                </a:extLst>
              </a:tr>
            </a:tbl>
          </a:graphicData>
        </a:graphic>
      </p:graphicFrame>
    </p:spTree>
    <p:extLst>
      <p:ext uri="{BB962C8B-B14F-4D97-AF65-F5344CB8AC3E}">
        <p14:creationId xmlns:p14="http://schemas.microsoft.com/office/powerpoint/2010/main" val="3694222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Graf 51">
            <a:extLst>
              <a:ext uri="{FF2B5EF4-FFF2-40B4-BE49-F238E27FC236}">
                <a16:creationId xmlns:a16="http://schemas.microsoft.com/office/drawing/2014/main" id="{CE2CC055-02C1-4E82-A3D3-3A9BA317FD1B}"/>
              </a:ext>
            </a:extLst>
          </p:cNvPr>
          <p:cNvGraphicFramePr/>
          <p:nvPr>
            <p:extLst/>
          </p:nvPr>
        </p:nvGraphicFramePr>
        <p:xfrm>
          <a:off x="3121626" y="2491201"/>
          <a:ext cx="7457438" cy="3433546"/>
        </p:xfrm>
        <a:graphic>
          <a:graphicData uri="http://schemas.openxmlformats.org/drawingml/2006/chart">
            <c:chart xmlns:c="http://schemas.openxmlformats.org/drawingml/2006/chart" xmlns:r="http://schemas.openxmlformats.org/officeDocument/2006/relationships" r:id="rId2"/>
          </a:graphicData>
        </a:graphic>
      </p:graphicFrame>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6" name="Nadpis 1">
            <a:extLst>
              <a:ext uri="{FF2B5EF4-FFF2-40B4-BE49-F238E27FC236}">
                <a16:creationId xmlns:a16="http://schemas.microsoft.com/office/drawing/2014/main" id="{A60CC1E9-6868-433F-844C-9DA249C6F526}"/>
              </a:ext>
            </a:extLst>
          </p:cNvPr>
          <p:cNvSpPr txBox="1">
            <a:spLocks/>
          </p:cNvSpPr>
          <p:nvPr/>
        </p:nvSpPr>
        <p:spPr>
          <a:xfrm>
            <a:off x="1479" y="418383"/>
            <a:ext cx="11364281"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GB" sz="2000" dirty="0"/>
              <a:t>The highest number of the representatives of mid-class, who do not exclude their participation in the EP elections are among the Ambivalent, Young liberals, Tested workers and Defenders. </a:t>
            </a:r>
          </a:p>
        </p:txBody>
      </p:sp>
      <p:cxnSp>
        <p:nvCxnSpPr>
          <p:cNvPr id="37" name="Přímá spojnice se šipkou 36">
            <a:extLst>
              <a:ext uri="{FF2B5EF4-FFF2-40B4-BE49-F238E27FC236}">
                <a16:creationId xmlns:a16="http://schemas.microsoft.com/office/drawing/2014/main" id="{64F2BB11-B7B3-4ED4-B4F7-67B1337E5E8A}"/>
              </a:ext>
            </a:extLst>
          </p:cNvPr>
          <p:cNvCxnSpPr>
            <a:cxnSpLocks/>
          </p:cNvCxnSpPr>
          <p:nvPr/>
        </p:nvCxnSpPr>
        <p:spPr>
          <a:xfrm>
            <a:off x="2778854" y="2160425"/>
            <a:ext cx="438762" cy="29096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6" name="Obrázek 35">
            <a:extLst>
              <a:ext uri="{FF2B5EF4-FFF2-40B4-BE49-F238E27FC236}">
                <a16:creationId xmlns:a16="http://schemas.microsoft.com/office/drawing/2014/main" id="{8C41AFDD-7A36-4D59-887D-A9D391C68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292" y="5984065"/>
            <a:ext cx="284055" cy="284055"/>
          </a:xfrm>
          <a:prstGeom prst="rect">
            <a:avLst/>
          </a:prstGeom>
        </p:spPr>
      </p:pic>
      <p:pic>
        <p:nvPicPr>
          <p:cNvPr id="40" name="Obrázek 39">
            <a:extLst>
              <a:ext uri="{FF2B5EF4-FFF2-40B4-BE49-F238E27FC236}">
                <a16:creationId xmlns:a16="http://schemas.microsoft.com/office/drawing/2014/main" id="{4A3C46F3-4F43-46F5-A8AA-C3252FB56F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0848" y="5984065"/>
            <a:ext cx="284055" cy="284055"/>
          </a:xfrm>
          <a:prstGeom prst="rect">
            <a:avLst/>
          </a:prstGeom>
        </p:spPr>
      </p:pic>
      <p:pic>
        <p:nvPicPr>
          <p:cNvPr id="41" name="Obrázek 40">
            <a:extLst>
              <a:ext uri="{FF2B5EF4-FFF2-40B4-BE49-F238E27FC236}">
                <a16:creationId xmlns:a16="http://schemas.microsoft.com/office/drawing/2014/main" id="{BC13E959-61B2-4946-9D6E-B8AD5F3505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4906" y="5992495"/>
            <a:ext cx="267194" cy="267194"/>
          </a:xfrm>
          <a:prstGeom prst="rect">
            <a:avLst/>
          </a:prstGeom>
        </p:spPr>
      </p:pic>
      <p:pic>
        <p:nvPicPr>
          <p:cNvPr id="42" name="Obrázek 41">
            <a:extLst>
              <a:ext uri="{FF2B5EF4-FFF2-40B4-BE49-F238E27FC236}">
                <a16:creationId xmlns:a16="http://schemas.microsoft.com/office/drawing/2014/main" id="{42F1791A-D034-4E5B-9923-934A17840A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5471" y="5992495"/>
            <a:ext cx="267194" cy="267194"/>
          </a:xfrm>
          <a:prstGeom prst="rect">
            <a:avLst/>
          </a:prstGeom>
        </p:spPr>
      </p:pic>
      <p:pic>
        <p:nvPicPr>
          <p:cNvPr id="43" name="Obrázek 42">
            <a:extLst>
              <a:ext uri="{FF2B5EF4-FFF2-40B4-BE49-F238E27FC236}">
                <a16:creationId xmlns:a16="http://schemas.microsoft.com/office/drawing/2014/main" id="{C0EFF3B2-EDB2-400C-B4C3-2222C6150C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5857" y="5984065"/>
            <a:ext cx="284055" cy="284055"/>
          </a:xfrm>
          <a:prstGeom prst="rect">
            <a:avLst/>
          </a:prstGeom>
        </p:spPr>
      </p:pic>
      <p:grpSp>
        <p:nvGrpSpPr>
          <p:cNvPr id="44" name="Skupina 43">
            <a:extLst>
              <a:ext uri="{FF2B5EF4-FFF2-40B4-BE49-F238E27FC236}">
                <a16:creationId xmlns:a16="http://schemas.microsoft.com/office/drawing/2014/main" id="{338532AD-6C76-4B88-9A4C-54731AA159DE}"/>
              </a:ext>
            </a:extLst>
          </p:cNvPr>
          <p:cNvGrpSpPr>
            <a:grpSpLocks noChangeAspect="1"/>
          </p:cNvGrpSpPr>
          <p:nvPr/>
        </p:nvGrpSpPr>
        <p:grpSpPr>
          <a:xfrm>
            <a:off x="7563279" y="5991962"/>
            <a:ext cx="268260" cy="268260"/>
            <a:chOff x="11025168" y="3897911"/>
            <a:chExt cx="802039" cy="802039"/>
          </a:xfrm>
        </p:grpSpPr>
        <p:pic>
          <p:nvPicPr>
            <p:cNvPr id="45" name="Obrázek 44">
              <a:extLst>
                <a:ext uri="{FF2B5EF4-FFF2-40B4-BE49-F238E27FC236}">
                  <a16:creationId xmlns:a16="http://schemas.microsoft.com/office/drawing/2014/main" id="{3D73D1CA-1018-477F-8467-77DD3DAFFA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46" name="Přímá spojnice 45">
              <a:extLst>
                <a:ext uri="{FF2B5EF4-FFF2-40B4-BE49-F238E27FC236}">
                  <a16:creationId xmlns:a16="http://schemas.microsoft.com/office/drawing/2014/main" id="{A1B42CCD-CAFB-481D-A1DA-F5F9405DB056}"/>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Obdélník 46">
            <a:extLst>
              <a:ext uri="{FF2B5EF4-FFF2-40B4-BE49-F238E27FC236}">
                <a16:creationId xmlns:a16="http://schemas.microsoft.com/office/drawing/2014/main" id="{E9032435-E17D-4835-B187-5863A0941D45}"/>
              </a:ext>
            </a:extLst>
          </p:cNvPr>
          <p:cNvSpPr/>
          <p:nvPr/>
        </p:nvSpPr>
        <p:spPr>
          <a:xfrm>
            <a:off x="3807854" y="4966136"/>
            <a:ext cx="1079681" cy="194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Obdélník 47">
            <a:extLst>
              <a:ext uri="{FF2B5EF4-FFF2-40B4-BE49-F238E27FC236}">
                <a16:creationId xmlns:a16="http://schemas.microsoft.com/office/drawing/2014/main" id="{929ACFAD-E8FF-4A39-A9CD-3461B6652035}"/>
              </a:ext>
            </a:extLst>
          </p:cNvPr>
          <p:cNvSpPr/>
          <p:nvPr/>
        </p:nvSpPr>
        <p:spPr>
          <a:xfrm>
            <a:off x="4964558" y="3265059"/>
            <a:ext cx="1079681" cy="993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Obdélník 48">
            <a:extLst>
              <a:ext uri="{FF2B5EF4-FFF2-40B4-BE49-F238E27FC236}">
                <a16:creationId xmlns:a16="http://schemas.microsoft.com/office/drawing/2014/main" id="{0BF775EF-A36C-48EF-B83D-9FD9B6A6B79C}"/>
              </a:ext>
            </a:extLst>
          </p:cNvPr>
          <p:cNvSpPr/>
          <p:nvPr/>
        </p:nvSpPr>
        <p:spPr>
          <a:xfrm>
            <a:off x="6072712" y="4582861"/>
            <a:ext cx="1079681" cy="5863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Obdélník 49">
            <a:extLst>
              <a:ext uri="{FF2B5EF4-FFF2-40B4-BE49-F238E27FC236}">
                <a16:creationId xmlns:a16="http://schemas.microsoft.com/office/drawing/2014/main" id="{FEA2C873-230D-4140-857B-6BC2947A591B}"/>
              </a:ext>
            </a:extLst>
          </p:cNvPr>
          <p:cNvSpPr/>
          <p:nvPr/>
        </p:nvSpPr>
        <p:spPr>
          <a:xfrm>
            <a:off x="7204307" y="4818295"/>
            <a:ext cx="1079681" cy="2113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Obdélník 50">
            <a:extLst>
              <a:ext uri="{FF2B5EF4-FFF2-40B4-BE49-F238E27FC236}">
                <a16:creationId xmlns:a16="http://schemas.microsoft.com/office/drawing/2014/main" id="{871CC759-47E9-4B2C-9DB7-42B99FD9BA72}"/>
              </a:ext>
            </a:extLst>
          </p:cNvPr>
          <p:cNvSpPr/>
          <p:nvPr/>
        </p:nvSpPr>
        <p:spPr>
          <a:xfrm>
            <a:off x="8337570" y="4420061"/>
            <a:ext cx="1079681" cy="31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3" name="TextovéPole 52">
            <a:extLst>
              <a:ext uri="{FF2B5EF4-FFF2-40B4-BE49-F238E27FC236}">
                <a16:creationId xmlns:a16="http://schemas.microsoft.com/office/drawing/2014/main" id="{17DBA643-987B-4C36-A347-6E0827B1F5D2}"/>
              </a:ext>
            </a:extLst>
          </p:cNvPr>
          <p:cNvSpPr txBox="1"/>
          <p:nvPr/>
        </p:nvSpPr>
        <p:spPr>
          <a:xfrm>
            <a:off x="3837777" y="1196476"/>
            <a:ext cx="6629232" cy="584775"/>
          </a:xfrm>
          <a:prstGeom prst="rect">
            <a:avLst/>
          </a:prstGeom>
          <a:noFill/>
          <a:ln w="15875">
            <a:solidFill>
              <a:schemeClr val="accent6"/>
            </a:solidFill>
          </a:ln>
        </p:spPr>
        <p:txBody>
          <a:bodyPr wrap="square" rtlCol="0">
            <a:spAutoFit/>
          </a:bodyPr>
          <a:lstStyle/>
          <a:p>
            <a:pPr algn="ctr"/>
            <a:r>
              <a:rPr lang="en-AU" sz="1600" dirty="0"/>
              <a:t>The number of representatives of the mid-class in the total population: </a:t>
            </a:r>
            <a:br>
              <a:rPr lang="en-AU" sz="1600" dirty="0"/>
            </a:br>
            <a:r>
              <a:rPr lang="en-AU" sz="1600" b="1" dirty="0"/>
              <a:t>2,9 mil.</a:t>
            </a:r>
          </a:p>
        </p:txBody>
      </p:sp>
      <p:sp>
        <p:nvSpPr>
          <p:cNvPr id="55" name="TextovéPole 54">
            <a:extLst>
              <a:ext uri="{FF2B5EF4-FFF2-40B4-BE49-F238E27FC236}">
                <a16:creationId xmlns:a16="http://schemas.microsoft.com/office/drawing/2014/main" id="{3DDF1575-A6EE-4F3E-8571-D97217F482EB}"/>
              </a:ext>
            </a:extLst>
          </p:cNvPr>
          <p:cNvSpPr txBox="1"/>
          <p:nvPr/>
        </p:nvSpPr>
        <p:spPr>
          <a:xfrm>
            <a:off x="3832647" y="1900494"/>
            <a:ext cx="6629232" cy="461665"/>
          </a:xfrm>
          <a:prstGeom prst="rect">
            <a:avLst/>
          </a:prstGeom>
          <a:noFill/>
          <a:ln w="15875">
            <a:solidFill>
              <a:schemeClr val="accent6"/>
            </a:solidFill>
          </a:ln>
        </p:spPr>
        <p:txBody>
          <a:bodyPr wrap="square" rtlCol="0">
            <a:spAutoFit/>
          </a:bodyPr>
          <a:lstStyle/>
          <a:p>
            <a:pPr algn="ctr"/>
            <a:r>
              <a:rPr lang="en-GB" sz="1200" dirty="0"/>
              <a:t>The number of representatives of the </a:t>
            </a:r>
            <a:r>
              <a:rPr lang="en-GB" sz="1200" b="1" dirty="0"/>
              <a:t>mid-class</a:t>
            </a:r>
            <a:r>
              <a:rPr lang="en-GB" sz="1200" dirty="0"/>
              <a:t>, who DEFINITELY + RATHER take part in the EP elections: </a:t>
            </a:r>
            <a:br>
              <a:rPr lang="en-GB" sz="1200" dirty="0"/>
            </a:br>
            <a:r>
              <a:rPr lang="en-GB" sz="1200" b="1" dirty="0"/>
              <a:t>Total</a:t>
            </a:r>
            <a:r>
              <a:rPr lang="en-GB" sz="1200" dirty="0"/>
              <a:t>: </a:t>
            </a:r>
            <a:r>
              <a:rPr lang="en-GB" sz="1200" b="1" dirty="0"/>
              <a:t>2,06 mil.</a:t>
            </a:r>
            <a:r>
              <a:rPr lang="cs-CZ" sz="1200" b="1" dirty="0"/>
              <a:t> </a:t>
            </a:r>
            <a:r>
              <a:rPr lang="cs-CZ" sz="1200" dirty="0"/>
              <a:t>(71 %)</a:t>
            </a:r>
            <a:endParaRPr lang="en-GB" sz="1200" b="1" dirty="0"/>
          </a:p>
        </p:txBody>
      </p:sp>
      <p:graphicFrame>
        <p:nvGraphicFramePr>
          <p:cNvPr id="57" name="Tabulka 56">
            <a:extLst>
              <a:ext uri="{FF2B5EF4-FFF2-40B4-BE49-F238E27FC236}">
                <a16:creationId xmlns:a16="http://schemas.microsoft.com/office/drawing/2014/main" id="{A355DF79-167B-49CC-82D6-546962AD76BE}"/>
              </a:ext>
            </a:extLst>
          </p:cNvPr>
          <p:cNvGraphicFramePr>
            <a:graphicFrameLocks noGrp="1"/>
          </p:cNvGraphicFramePr>
          <p:nvPr>
            <p:extLst>
              <p:ext uri="{D42A27DB-BD31-4B8C-83A1-F6EECF244321}">
                <p14:modId xmlns:p14="http://schemas.microsoft.com/office/powerpoint/2010/main" val="35416297"/>
              </p:ext>
            </p:extLst>
          </p:nvPr>
        </p:nvGraphicFramePr>
        <p:xfrm>
          <a:off x="3759689" y="5502467"/>
          <a:ext cx="6785408" cy="490028"/>
        </p:xfrm>
        <a:graphic>
          <a:graphicData uri="http://schemas.openxmlformats.org/drawingml/2006/table">
            <a:tbl>
              <a:tblPr firstRow="1" bandRow="1">
                <a:tableStyleId>{5C22544A-7EE6-4342-B048-85BDC9FD1C3A}</a:tableStyleId>
              </a:tblPr>
              <a:tblGrid>
                <a:gridCol w="1124653">
                  <a:extLst>
                    <a:ext uri="{9D8B030D-6E8A-4147-A177-3AD203B41FA5}">
                      <a16:colId xmlns:a16="http://schemas.microsoft.com/office/drawing/2014/main" val="4226019324"/>
                    </a:ext>
                  </a:extLst>
                </a:gridCol>
                <a:gridCol w="1199155">
                  <a:extLst>
                    <a:ext uri="{9D8B030D-6E8A-4147-A177-3AD203B41FA5}">
                      <a16:colId xmlns:a16="http://schemas.microsoft.com/office/drawing/2014/main" val="2752221810"/>
                    </a:ext>
                  </a:extLst>
                </a:gridCol>
                <a:gridCol w="1115400">
                  <a:extLst>
                    <a:ext uri="{9D8B030D-6E8A-4147-A177-3AD203B41FA5}">
                      <a16:colId xmlns:a16="http://schemas.microsoft.com/office/drawing/2014/main" val="3793437281"/>
                    </a:ext>
                  </a:extLst>
                </a:gridCol>
                <a:gridCol w="1115400">
                  <a:extLst>
                    <a:ext uri="{9D8B030D-6E8A-4147-A177-3AD203B41FA5}">
                      <a16:colId xmlns:a16="http://schemas.microsoft.com/office/drawing/2014/main" val="968042099"/>
                    </a:ext>
                  </a:extLst>
                </a:gridCol>
                <a:gridCol w="1115400">
                  <a:extLst>
                    <a:ext uri="{9D8B030D-6E8A-4147-A177-3AD203B41FA5}">
                      <a16:colId xmlns:a16="http://schemas.microsoft.com/office/drawing/2014/main" val="3094611140"/>
                    </a:ext>
                  </a:extLst>
                </a:gridCol>
                <a:gridCol w="1115400">
                  <a:extLst>
                    <a:ext uri="{9D8B030D-6E8A-4147-A177-3AD203B41FA5}">
                      <a16:colId xmlns:a16="http://schemas.microsoft.com/office/drawing/2014/main" val="362913234"/>
                    </a:ext>
                  </a:extLst>
                </a:gridCol>
              </a:tblGrid>
              <a:tr h="490028">
                <a:tc>
                  <a:txBody>
                    <a:bodyPr/>
                    <a:lstStyle/>
                    <a:p>
                      <a:pPr algn="ctr" fontAlgn="ctr"/>
                      <a:r>
                        <a:rPr lang="en-GB" sz="1200" b="1" i="0" u="none" strike="noStrike" noProof="0" dirty="0">
                          <a:solidFill>
                            <a:srgbClr val="000000"/>
                          </a:solidFill>
                          <a:effectLst/>
                          <a:latin typeface="Calibri" panose="020F0502020204030204" pitchFamily="34" charset="0"/>
                        </a:rPr>
                        <a:t>Politically </a:t>
                      </a:r>
                      <a:endParaRPr lang="cs-CZ" sz="1200" b="1" i="0" u="none" strike="noStrike" noProof="0" dirty="0">
                        <a:solidFill>
                          <a:srgbClr val="000000"/>
                        </a:solidFill>
                        <a:effectLst/>
                        <a:latin typeface="Calibri" panose="020F0502020204030204" pitchFamily="34" charset="0"/>
                      </a:endParaRPr>
                    </a:p>
                    <a:p>
                      <a:pPr algn="ctr" fontAlgn="ctr"/>
                      <a:r>
                        <a:rPr lang="en-GB" sz="1200" b="1" i="0" u="none" strike="noStrike" noProof="0" dirty="0">
                          <a:solidFill>
                            <a:srgbClr val="000000"/>
                          </a:solidFill>
                          <a:effectLst/>
                          <a:latin typeface="Calibri" panose="020F0502020204030204" pitchFamily="34" charset="0"/>
                        </a:rPr>
                        <a:t>passive</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Ambivalent</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Young liberals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Ageing authoritarians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Defenders</a:t>
                      </a:r>
                    </a:p>
                  </a:txBody>
                  <a:tcPr marL="0" marR="0" marT="0" marB="0" anchor="ctr">
                    <a:solidFill>
                      <a:schemeClr val="bg1"/>
                    </a:solidFill>
                  </a:tcPr>
                </a:tc>
                <a:tc>
                  <a:txBody>
                    <a:bodyPr/>
                    <a:lstStyle/>
                    <a:p>
                      <a:pPr algn="ctr" fontAlgn="ctr"/>
                      <a:r>
                        <a:rPr lang="en-GB" sz="1200" b="1" i="0" u="none" strike="noStrike" noProof="0" dirty="0">
                          <a:solidFill>
                            <a:srgbClr val="000000"/>
                          </a:solidFill>
                          <a:effectLst/>
                          <a:latin typeface="Calibri" panose="020F0502020204030204" pitchFamily="34" charset="0"/>
                        </a:rPr>
                        <a:t>Tested worker</a:t>
                      </a:r>
                      <a:r>
                        <a:rPr lang="cs-CZ" sz="1200" b="1" i="0" u="none" strike="noStrike" noProof="0" dirty="0">
                          <a:solidFill>
                            <a:srgbClr val="000000"/>
                          </a:solidFill>
                          <a:effectLst/>
                          <a:latin typeface="Calibri" panose="020F0502020204030204" pitchFamily="34" charset="0"/>
                        </a:rPr>
                        <a:t>s</a:t>
                      </a:r>
                      <a:endParaRPr lang="en-GB" sz="1200" b="1" i="0" u="none" strike="noStrike" noProof="0" dirty="0">
                        <a:solidFill>
                          <a:srgbClr val="000000"/>
                        </a:solidFill>
                        <a:effectLst/>
                        <a:latin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sp>
        <p:nvSpPr>
          <p:cNvPr id="58" name="Obdélník 57">
            <a:extLst>
              <a:ext uri="{FF2B5EF4-FFF2-40B4-BE49-F238E27FC236}">
                <a16:creationId xmlns:a16="http://schemas.microsoft.com/office/drawing/2014/main" id="{B50432E3-32EF-42D3-B557-FBC4F93C509D}"/>
              </a:ext>
            </a:extLst>
          </p:cNvPr>
          <p:cNvSpPr/>
          <p:nvPr/>
        </p:nvSpPr>
        <p:spPr>
          <a:xfrm>
            <a:off x="10461878" y="1897082"/>
            <a:ext cx="1442099" cy="9106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DEFINITELY + RATHER take part in the EP elections</a:t>
            </a:r>
            <a:endParaRPr lang="cs-CZ" sz="1600" b="1" dirty="0">
              <a:solidFill>
                <a:schemeClr val="bg1"/>
              </a:solidFill>
            </a:endParaRPr>
          </a:p>
        </p:txBody>
      </p:sp>
      <p:sp>
        <p:nvSpPr>
          <p:cNvPr id="31" name="Obdélník 30">
            <a:extLst>
              <a:ext uri="{FF2B5EF4-FFF2-40B4-BE49-F238E27FC236}">
                <a16:creationId xmlns:a16="http://schemas.microsoft.com/office/drawing/2014/main" id="{A4250F87-F0C4-4885-BAF0-43C95B30BE89}"/>
              </a:ext>
            </a:extLst>
          </p:cNvPr>
          <p:cNvSpPr/>
          <p:nvPr/>
        </p:nvSpPr>
        <p:spPr>
          <a:xfrm>
            <a:off x="9469165" y="4602921"/>
            <a:ext cx="1079682" cy="3886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32" name="Tabulka 31">
            <a:extLst>
              <a:ext uri="{FF2B5EF4-FFF2-40B4-BE49-F238E27FC236}">
                <a16:creationId xmlns:a16="http://schemas.microsoft.com/office/drawing/2014/main" id="{57B87A90-82AA-42A8-81F5-E985DFE0558E}"/>
              </a:ext>
            </a:extLst>
          </p:cNvPr>
          <p:cNvGraphicFramePr>
            <a:graphicFrameLocks noGrp="1"/>
          </p:cNvGraphicFramePr>
          <p:nvPr>
            <p:extLst>
              <p:ext uri="{D42A27DB-BD31-4B8C-83A1-F6EECF244321}">
                <p14:modId xmlns:p14="http://schemas.microsoft.com/office/powerpoint/2010/main" val="3553492557"/>
              </p:ext>
            </p:extLst>
          </p:nvPr>
        </p:nvGraphicFramePr>
        <p:xfrm>
          <a:off x="1424114" y="2759448"/>
          <a:ext cx="946315" cy="2897051"/>
        </p:xfrm>
        <a:graphic>
          <a:graphicData uri="http://schemas.openxmlformats.org/drawingml/2006/table">
            <a:tbl>
              <a:tblPr firstRow="1" bandRow="1">
                <a:tableStyleId>{5C22544A-7EE6-4342-B048-85BDC9FD1C3A}</a:tableStyleId>
              </a:tblPr>
              <a:tblGrid>
                <a:gridCol w="946315">
                  <a:extLst>
                    <a:ext uri="{9D8B030D-6E8A-4147-A177-3AD203B41FA5}">
                      <a16:colId xmlns:a16="http://schemas.microsoft.com/office/drawing/2014/main" val="808088650"/>
                    </a:ext>
                  </a:extLst>
                </a:gridCol>
              </a:tblGrid>
              <a:tr h="506295">
                <a:tc>
                  <a:txBody>
                    <a:bodyPr/>
                    <a:lstStyle/>
                    <a:p>
                      <a:pPr algn="ctr"/>
                      <a:r>
                        <a:rPr lang="en-AU" sz="1600" b="1" noProof="0" dirty="0">
                          <a:solidFill>
                            <a:schemeClr val="tx2">
                              <a:lumMod val="40000"/>
                              <a:lumOff val="60000"/>
                            </a:schemeClr>
                          </a:solidFill>
                        </a:rPr>
                        <a:t>Higher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601314"/>
                  </a:ext>
                </a:extLst>
              </a:tr>
              <a:tr h="813565">
                <a:tc>
                  <a:txBody>
                    <a:bodyPr/>
                    <a:lstStyle/>
                    <a:p>
                      <a:pPr algn="ctr"/>
                      <a:r>
                        <a:rPr lang="en-AU" sz="1600" b="1" noProof="0" dirty="0">
                          <a:solidFill>
                            <a:schemeClr val="tx1"/>
                          </a:solidFill>
                        </a:rPr>
                        <a:t>Middle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1600461"/>
                  </a:ext>
                </a:extLst>
              </a:tr>
              <a:tr h="1504366">
                <a:tc>
                  <a:txBody>
                    <a:bodyPr/>
                    <a:lstStyle/>
                    <a:p>
                      <a:pPr algn="ctr"/>
                      <a:r>
                        <a:rPr lang="en-AU" sz="1600" b="1" noProof="0" dirty="0">
                          <a:solidFill>
                            <a:schemeClr val="tx2">
                              <a:lumMod val="40000"/>
                              <a:lumOff val="60000"/>
                            </a:schemeClr>
                          </a:solidFill>
                        </a:rPr>
                        <a:t>Lower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8799491"/>
                  </a:ext>
                </a:extLst>
              </a:tr>
            </a:tbl>
          </a:graphicData>
        </a:graphic>
      </p:graphicFrame>
      <p:sp>
        <p:nvSpPr>
          <p:cNvPr id="33" name="Obdélník 32">
            <a:extLst>
              <a:ext uri="{FF2B5EF4-FFF2-40B4-BE49-F238E27FC236}">
                <a16:creationId xmlns:a16="http://schemas.microsoft.com/office/drawing/2014/main" id="{28C4B5E1-30B9-41AD-A9B7-A229C6B0C5B8}"/>
              </a:ext>
            </a:extLst>
          </p:cNvPr>
          <p:cNvSpPr/>
          <p:nvPr/>
        </p:nvSpPr>
        <p:spPr>
          <a:xfrm>
            <a:off x="1424113" y="3298214"/>
            <a:ext cx="946315" cy="9045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TextovéPole 33">
            <a:extLst>
              <a:ext uri="{FF2B5EF4-FFF2-40B4-BE49-F238E27FC236}">
                <a16:creationId xmlns:a16="http://schemas.microsoft.com/office/drawing/2014/main" id="{7CF8EC68-EE5B-4507-825F-BAE99F3025D4}"/>
              </a:ext>
            </a:extLst>
          </p:cNvPr>
          <p:cNvSpPr txBox="1"/>
          <p:nvPr/>
        </p:nvSpPr>
        <p:spPr>
          <a:xfrm>
            <a:off x="191711" y="1762793"/>
            <a:ext cx="3066560" cy="369332"/>
          </a:xfrm>
          <a:prstGeom prst="rect">
            <a:avLst/>
          </a:prstGeom>
          <a:noFill/>
        </p:spPr>
        <p:txBody>
          <a:bodyPr wrap="square" rtlCol="0">
            <a:spAutoFit/>
          </a:bodyPr>
          <a:lstStyle/>
          <a:p>
            <a:r>
              <a:rPr lang="en-AU" dirty="0"/>
              <a:t>Number of</a:t>
            </a:r>
            <a:r>
              <a:rPr lang="cs-CZ" dirty="0"/>
              <a:t> </a:t>
            </a:r>
            <a:r>
              <a:rPr lang="en-AU" dirty="0"/>
              <a:t>representatives</a:t>
            </a:r>
            <a:r>
              <a:rPr lang="cs-CZ" dirty="0"/>
              <a:t>:</a:t>
            </a:r>
          </a:p>
        </p:txBody>
      </p:sp>
      <p:sp>
        <p:nvSpPr>
          <p:cNvPr id="35" name="Obdélník 34">
            <a:extLst>
              <a:ext uri="{FF2B5EF4-FFF2-40B4-BE49-F238E27FC236}">
                <a16:creationId xmlns:a16="http://schemas.microsoft.com/office/drawing/2014/main" id="{3554B503-89CC-4C64-95F7-7E7A9FEC3861}"/>
              </a:ext>
            </a:extLst>
          </p:cNvPr>
          <p:cNvSpPr/>
          <p:nvPr/>
        </p:nvSpPr>
        <p:spPr>
          <a:xfrm>
            <a:off x="163609" y="2993647"/>
            <a:ext cx="1234548" cy="1589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rPr>
              <a:t>The column shows the whole segment. It covers the numbers of representatives of higher class, </a:t>
            </a:r>
            <a:r>
              <a:rPr lang="en-AU" sz="1200" b="1" dirty="0">
                <a:solidFill>
                  <a:schemeClr val="bg1">
                    <a:lumMod val="50000"/>
                  </a:schemeClr>
                </a:solidFill>
              </a:rPr>
              <a:t>mid-class</a:t>
            </a:r>
            <a:r>
              <a:rPr lang="en-AU" sz="1200" dirty="0">
                <a:solidFill>
                  <a:schemeClr val="bg1">
                    <a:lumMod val="50000"/>
                  </a:schemeClr>
                </a:solidFill>
              </a:rPr>
              <a:t> </a:t>
            </a:r>
            <a:r>
              <a:rPr lang="en-AU" sz="1200" b="1" dirty="0">
                <a:solidFill>
                  <a:schemeClr val="bg1">
                    <a:lumMod val="50000"/>
                  </a:schemeClr>
                </a:solidFill>
              </a:rPr>
              <a:t>(highlighted) </a:t>
            </a:r>
            <a:r>
              <a:rPr lang="en-AU" sz="1200" dirty="0">
                <a:solidFill>
                  <a:schemeClr val="bg1">
                    <a:lumMod val="50000"/>
                  </a:schemeClr>
                </a:solidFill>
              </a:rPr>
              <a:t>and lower class. </a:t>
            </a:r>
          </a:p>
        </p:txBody>
      </p:sp>
      <p:sp>
        <p:nvSpPr>
          <p:cNvPr id="38" name="TextovéPole 37">
            <a:extLst>
              <a:ext uri="{FF2B5EF4-FFF2-40B4-BE49-F238E27FC236}">
                <a16:creationId xmlns:a16="http://schemas.microsoft.com/office/drawing/2014/main" id="{C539DE1F-A094-4F82-9FF2-4B809CADCFBA}"/>
              </a:ext>
            </a:extLst>
          </p:cNvPr>
          <p:cNvSpPr txBox="1"/>
          <p:nvPr/>
        </p:nvSpPr>
        <p:spPr>
          <a:xfrm>
            <a:off x="271044" y="2288071"/>
            <a:ext cx="2348446" cy="369332"/>
          </a:xfrm>
          <a:prstGeom prst="rect">
            <a:avLst/>
          </a:prstGeom>
          <a:noFill/>
        </p:spPr>
        <p:txBody>
          <a:bodyPr wrap="square" rtlCol="0">
            <a:spAutoFit/>
          </a:bodyPr>
          <a:lstStyle/>
          <a:p>
            <a:pPr algn="ctr"/>
            <a:r>
              <a:rPr lang="en-AU" dirty="0"/>
              <a:t>How to read the graph</a:t>
            </a:r>
            <a:r>
              <a:rPr lang="cs-CZ" dirty="0"/>
              <a:t>:</a:t>
            </a:r>
          </a:p>
        </p:txBody>
      </p:sp>
      <p:sp>
        <p:nvSpPr>
          <p:cNvPr id="54" name="Obdélník 53">
            <a:extLst>
              <a:ext uri="{FF2B5EF4-FFF2-40B4-BE49-F238E27FC236}">
                <a16:creationId xmlns:a16="http://schemas.microsoft.com/office/drawing/2014/main" id="{757BA823-A6D6-4802-B3E1-A69FF5E4EEF6}"/>
              </a:ext>
            </a:extLst>
          </p:cNvPr>
          <p:cNvSpPr/>
          <p:nvPr/>
        </p:nvSpPr>
        <p:spPr>
          <a:xfrm>
            <a:off x="189566" y="2186917"/>
            <a:ext cx="2511402" cy="3628775"/>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39" name="Tabulka 38">
            <a:extLst>
              <a:ext uri="{FF2B5EF4-FFF2-40B4-BE49-F238E27FC236}">
                <a16:creationId xmlns:a16="http://schemas.microsoft.com/office/drawing/2014/main" id="{181A51C2-28AA-43DA-BFDA-A7501EF74936}"/>
              </a:ext>
            </a:extLst>
          </p:cNvPr>
          <p:cNvGraphicFramePr>
            <a:graphicFrameLocks noGrp="1"/>
          </p:cNvGraphicFramePr>
          <p:nvPr>
            <p:extLst>
              <p:ext uri="{D42A27DB-BD31-4B8C-83A1-F6EECF244321}">
                <p14:modId xmlns:p14="http://schemas.microsoft.com/office/powerpoint/2010/main" val="284798607"/>
              </p:ext>
            </p:extLst>
          </p:nvPr>
        </p:nvGraphicFramePr>
        <p:xfrm>
          <a:off x="3832647" y="2436925"/>
          <a:ext cx="6629232" cy="466725"/>
        </p:xfrm>
        <a:graphic>
          <a:graphicData uri="http://schemas.openxmlformats.org/drawingml/2006/table">
            <a:tbl>
              <a:tblPr firstRow="1" bandRow="1">
                <a:tableStyleId>{5C22544A-7EE6-4342-B048-85BDC9FD1C3A}</a:tableStyleId>
              </a:tblPr>
              <a:tblGrid>
                <a:gridCol w="1104872">
                  <a:extLst>
                    <a:ext uri="{9D8B030D-6E8A-4147-A177-3AD203B41FA5}">
                      <a16:colId xmlns:a16="http://schemas.microsoft.com/office/drawing/2014/main" val="96195891"/>
                    </a:ext>
                  </a:extLst>
                </a:gridCol>
                <a:gridCol w="1104872">
                  <a:extLst>
                    <a:ext uri="{9D8B030D-6E8A-4147-A177-3AD203B41FA5}">
                      <a16:colId xmlns:a16="http://schemas.microsoft.com/office/drawing/2014/main" val="600019705"/>
                    </a:ext>
                  </a:extLst>
                </a:gridCol>
                <a:gridCol w="1104872">
                  <a:extLst>
                    <a:ext uri="{9D8B030D-6E8A-4147-A177-3AD203B41FA5}">
                      <a16:colId xmlns:a16="http://schemas.microsoft.com/office/drawing/2014/main" val="446596526"/>
                    </a:ext>
                  </a:extLst>
                </a:gridCol>
                <a:gridCol w="1104872">
                  <a:extLst>
                    <a:ext uri="{9D8B030D-6E8A-4147-A177-3AD203B41FA5}">
                      <a16:colId xmlns:a16="http://schemas.microsoft.com/office/drawing/2014/main" val="2141047470"/>
                    </a:ext>
                  </a:extLst>
                </a:gridCol>
                <a:gridCol w="1104872">
                  <a:extLst>
                    <a:ext uri="{9D8B030D-6E8A-4147-A177-3AD203B41FA5}">
                      <a16:colId xmlns:a16="http://schemas.microsoft.com/office/drawing/2014/main" val="1592059115"/>
                    </a:ext>
                  </a:extLst>
                </a:gridCol>
                <a:gridCol w="1104872">
                  <a:extLst>
                    <a:ext uri="{9D8B030D-6E8A-4147-A177-3AD203B41FA5}">
                      <a16:colId xmlns:a16="http://schemas.microsoft.com/office/drawing/2014/main" val="2719781295"/>
                    </a:ext>
                  </a:extLst>
                </a:gridCol>
              </a:tblGrid>
              <a:tr h="370840">
                <a:tc>
                  <a:txBody>
                    <a:bodyPr/>
                    <a:lstStyle/>
                    <a:p>
                      <a:pPr algn="ctr" fontAlgn="b"/>
                      <a:r>
                        <a:rPr lang="cs-CZ" sz="1800" b="1" i="0" u="none" strike="noStrike" dirty="0">
                          <a:solidFill>
                            <a:schemeClr val="accent2">
                              <a:lumMod val="75000"/>
                            </a:schemeClr>
                          </a:solidFill>
                          <a:effectLst/>
                          <a:latin typeface="+mn-lt"/>
                        </a:rPr>
                        <a:t>34 645</a:t>
                      </a:r>
                    </a:p>
                    <a:p>
                      <a:pPr algn="ctr" fontAlgn="b"/>
                      <a:r>
                        <a:rPr lang="cs-CZ" sz="1200" b="0" i="0" u="none" strike="noStrike" dirty="0">
                          <a:solidFill>
                            <a:schemeClr val="accent2">
                              <a:lumMod val="75000"/>
                            </a:schemeClr>
                          </a:solidFill>
                          <a:effectLst/>
                          <a:latin typeface="+mn-lt"/>
                        </a:rPr>
                        <a:t> (29 %)</a:t>
                      </a:r>
                    </a:p>
                  </a:txBody>
                  <a:tcPr marL="9525" marR="9525" marT="9525"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tc>
                  <a:txBody>
                    <a:bodyPr/>
                    <a:lstStyle/>
                    <a:p>
                      <a:pPr algn="ctr" fontAlgn="b"/>
                      <a:r>
                        <a:rPr lang="cs-CZ" sz="1800" b="1" i="0" u="none" strike="noStrike" dirty="0">
                          <a:solidFill>
                            <a:schemeClr val="accent3">
                              <a:lumMod val="75000"/>
                            </a:schemeClr>
                          </a:solidFill>
                          <a:effectLst/>
                          <a:latin typeface="+mn-lt"/>
                        </a:rPr>
                        <a:t>844 750</a:t>
                      </a:r>
                    </a:p>
                    <a:p>
                      <a:pPr algn="ctr" fontAlgn="b"/>
                      <a:r>
                        <a:rPr lang="cs-CZ" sz="1200" b="0" i="0" u="none" strike="noStrike" dirty="0">
                          <a:solidFill>
                            <a:schemeClr val="accent3">
                              <a:lumMod val="75000"/>
                            </a:schemeClr>
                          </a:solidFill>
                          <a:effectLst/>
                          <a:latin typeface="+mn-lt"/>
                        </a:rPr>
                        <a:t>(73 %) </a:t>
                      </a:r>
                    </a:p>
                  </a:txBody>
                  <a:tcPr marL="9525" marR="9525" marT="9525"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tc>
                  <a:txBody>
                    <a:bodyPr/>
                    <a:lstStyle/>
                    <a:p>
                      <a:pPr algn="ctr" fontAlgn="b"/>
                      <a:r>
                        <a:rPr lang="cs-CZ" sz="1800" b="1" i="0" u="none" strike="noStrike" dirty="0">
                          <a:solidFill>
                            <a:schemeClr val="accent4">
                              <a:lumMod val="75000"/>
                            </a:schemeClr>
                          </a:solidFill>
                          <a:effectLst/>
                          <a:latin typeface="+mn-lt"/>
                        </a:rPr>
                        <a:t>619 774</a:t>
                      </a:r>
                    </a:p>
                    <a:p>
                      <a:pPr algn="ctr" fontAlgn="b"/>
                      <a:r>
                        <a:rPr lang="cs-CZ" sz="1200" b="0" i="0" u="none" strike="noStrike" dirty="0">
                          <a:solidFill>
                            <a:schemeClr val="accent4">
                              <a:lumMod val="75000"/>
                            </a:schemeClr>
                          </a:solidFill>
                          <a:effectLst/>
                          <a:latin typeface="+mn-lt"/>
                        </a:rPr>
                        <a:t>(88 %) </a:t>
                      </a:r>
                    </a:p>
                  </a:txBody>
                  <a:tcPr marL="9525" marR="9525" marT="9525"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tc>
                  <a:txBody>
                    <a:bodyPr/>
                    <a:lstStyle/>
                    <a:p>
                      <a:pPr algn="ctr" fontAlgn="b"/>
                      <a:r>
                        <a:rPr lang="cs-CZ" sz="1800" b="1" i="0" u="none" strike="noStrike" dirty="0">
                          <a:solidFill>
                            <a:schemeClr val="accent5"/>
                          </a:solidFill>
                          <a:effectLst/>
                          <a:latin typeface="+mn-lt"/>
                        </a:rPr>
                        <a:t>91 170</a:t>
                      </a:r>
                    </a:p>
                    <a:p>
                      <a:pPr algn="ctr" fontAlgn="b"/>
                      <a:r>
                        <a:rPr lang="cs-CZ" sz="1200" b="0" i="0" u="none" strike="noStrike" dirty="0">
                          <a:solidFill>
                            <a:schemeClr val="accent5"/>
                          </a:solidFill>
                          <a:effectLst/>
                          <a:latin typeface="+mn-lt"/>
                        </a:rPr>
                        <a:t>(61 %) </a:t>
                      </a:r>
                    </a:p>
                  </a:txBody>
                  <a:tcPr marL="9525" marR="9525" marT="9525"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tc>
                  <a:txBody>
                    <a:bodyPr/>
                    <a:lstStyle/>
                    <a:p>
                      <a:pPr algn="ctr" fontAlgn="b"/>
                      <a:r>
                        <a:rPr lang="cs-CZ" sz="1800" b="1" i="0" u="none" strike="noStrike" dirty="0">
                          <a:solidFill>
                            <a:schemeClr val="accent6"/>
                          </a:solidFill>
                          <a:effectLst/>
                          <a:latin typeface="+mn-lt"/>
                        </a:rPr>
                        <a:t>160 671</a:t>
                      </a:r>
                    </a:p>
                    <a:p>
                      <a:pPr algn="ctr" fontAlgn="b"/>
                      <a:r>
                        <a:rPr lang="cs-CZ" sz="1200" b="0" i="0" u="none" strike="noStrike" dirty="0">
                          <a:solidFill>
                            <a:schemeClr val="accent6"/>
                          </a:solidFill>
                          <a:effectLst/>
                          <a:latin typeface="+mn-lt"/>
                        </a:rPr>
                        <a:t>(47 %) </a:t>
                      </a:r>
                    </a:p>
                  </a:txBody>
                  <a:tcPr marL="9525" marR="9525" marT="9525"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tc>
                  <a:txBody>
                    <a:bodyPr/>
                    <a:lstStyle/>
                    <a:p>
                      <a:pPr algn="ctr" fontAlgn="b"/>
                      <a:r>
                        <a:rPr lang="cs-CZ" sz="1800" b="1" i="0" u="none" strike="noStrike" dirty="0">
                          <a:solidFill>
                            <a:srgbClr val="7030A0"/>
                          </a:solidFill>
                          <a:effectLst/>
                          <a:latin typeface="+mn-lt"/>
                        </a:rPr>
                        <a:t>320 171</a:t>
                      </a:r>
                    </a:p>
                    <a:p>
                      <a:pPr algn="ctr" fontAlgn="b"/>
                      <a:r>
                        <a:rPr lang="cs-CZ" sz="1200" b="0" i="0" u="none" strike="noStrike" dirty="0">
                          <a:solidFill>
                            <a:srgbClr val="7030A0"/>
                          </a:solidFill>
                          <a:effectLst/>
                          <a:latin typeface="+mn-lt"/>
                        </a:rPr>
                        <a:t>(73 %) </a:t>
                      </a:r>
                    </a:p>
                  </a:txBody>
                  <a:tcPr marL="9525" marR="9525" marT="9525" marB="0" anchor="ctr">
                    <a:lnL w="19050" cap="flat" cmpd="sng" algn="ctr">
                      <a:solidFill>
                        <a:schemeClr val="accent6"/>
                      </a:solidFill>
                      <a:prstDash val="solid"/>
                      <a:round/>
                      <a:headEnd type="none" w="med" len="med"/>
                      <a:tailEnd type="none" w="med" len="med"/>
                    </a:lnL>
                    <a:lnR w="19050" cap="flat" cmpd="sng" algn="ctr">
                      <a:solidFill>
                        <a:schemeClr val="accent6"/>
                      </a:solid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621469763"/>
                  </a:ext>
                </a:extLst>
              </a:tr>
            </a:tbl>
          </a:graphicData>
        </a:graphic>
      </p:graphicFrame>
    </p:spTree>
    <p:extLst>
      <p:ext uri="{BB962C8B-B14F-4D97-AF65-F5344CB8AC3E}">
        <p14:creationId xmlns:p14="http://schemas.microsoft.com/office/powerpoint/2010/main" val="2520078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pPr algn="ctr"/>
            <a:r>
              <a:rPr lang="en-GB" dirty="0"/>
              <a:t>Detailed description of segments</a:t>
            </a:r>
          </a:p>
        </p:txBody>
      </p:sp>
    </p:spTree>
    <p:extLst>
      <p:ext uri="{BB962C8B-B14F-4D97-AF65-F5344CB8AC3E}">
        <p14:creationId xmlns:p14="http://schemas.microsoft.com/office/powerpoint/2010/main" val="2349953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délník 21">
            <a:extLst>
              <a:ext uri="{FF2B5EF4-FFF2-40B4-BE49-F238E27FC236}">
                <a16:creationId xmlns:a16="http://schemas.microsoft.com/office/drawing/2014/main" id="{A9C45CF6-1554-4E02-A223-0BEB8F180521}"/>
              </a:ext>
            </a:extLst>
          </p:cNvPr>
          <p:cNvSpPr/>
          <p:nvPr/>
        </p:nvSpPr>
        <p:spPr>
          <a:xfrm>
            <a:off x="5385867" y="5337075"/>
            <a:ext cx="2396972" cy="1313233"/>
          </a:xfrm>
          <a:prstGeom prst="rect">
            <a:avLst/>
          </a:prstGeom>
          <a:solidFill>
            <a:srgbClr val="F2FCF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prstClr val="black"/>
                </a:solidFill>
                <a:latin typeface="Calibri"/>
              </a:rPr>
              <a:t>The majority belongs to the Lower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solidFill>
                  <a:prstClr val="black"/>
                </a:solidFill>
                <a:latin typeface="Calibri"/>
              </a:rPr>
              <a:t>17% belong to the Mid-class.</a:t>
            </a:r>
            <a:endParaRPr kumimoji="0" lang="en-AU"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9" name="Obdélník 8">
            <a:extLst>
              <a:ext uri="{FF2B5EF4-FFF2-40B4-BE49-F238E27FC236}">
                <a16:creationId xmlns:a16="http://schemas.microsoft.com/office/drawing/2014/main" id="{1CC16DFF-E68E-4AFD-971F-1218945B6B08}"/>
              </a:ext>
            </a:extLst>
          </p:cNvPr>
          <p:cNvSpPr/>
          <p:nvPr/>
        </p:nvSpPr>
        <p:spPr>
          <a:xfrm>
            <a:off x="746936" y="2458630"/>
            <a:ext cx="4337108" cy="4171713"/>
          </a:xfrm>
          <a:prstGeom prst="rect">
            <a:avLst/>
          </a:prstGeom>
          <a:solidFill>
            <a:srgbClr val="F2FCF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ts val="1900"/>
              </a:lnSpc>
              <a:spcBef>
                <a:spcPts val="0"/>
              </a:spcBef>
              <a:spcAft>
                <a:spcPts val="0"/>
              </a:spcAft>
              <a:buClrTx/>
              <a:buSzTx/>
              <a:buFont typeface="Wingdings" panose="05000000000000000000" pitchFamily="2" charset="2"/>
              <a:buChar char="§"/>
              <a:tabLst/>
              <a:defRPr/>
            </a:pPr>
            <a:r>
              <a:rPr kumimoji="0" lang="en-AU" sz="1400" b="0" i="0" u="none" strike="noStrike" kern="1200" cap="none" spc="0" normalizeH="0" baseline="0" noProof="0">
                <a:ln>
                  <a:noFill/>
                </a:ln>
                <a:solidFill>
                  <a:prstClr val="black"/>
                </a:solidFill>
                <a:effectLst/>
                <a:uLnTx/>
                <a:uFillTx/>
                <a:latin typeface="Calibri"/>
                <a:ea typeface="+mn-ea"/>
                <a:cs typeface="+mn-cs"/>
              </a:rPr>
              <a:t>The Politically passive </a:t>
            </a:r>
            <a:r>
              <a:rPr kumimoji="0" lang="en-AU" sz="1400" b="1" i="0" u="none" strike="noStrike" kern="1200" cap="none" spc="0" normalizeH="0" baseline="0" noProof="0">
                <a:ln>
                  <a:noFill/>
                </a:ln>
                <a:solidFill>
                  <a:prstClr val="black"/>
                </a:solidFill>
                <a:effectLst/>
                <a:uLnTx/>
                <a:uFillTx/>
                <a:latin typeface="Calibri"/>
                <a:ea typeface="+mn-ea"/>
                <a:cs typeface="+mn-cs"/>
              </a:rPr>
              <a:t>are not interested in politics </a:t>
            </a:r>
            <a:r>
              <a:rPr kumimoji="0" lang="en-AU" sz="1400" b="0" i="0" u="none" strike="noStrike" kern="1200" cap="none" spc="0" normalizeH="0" baseline="0" noProof="0">
                <a:ln>
                  <a:noFill/>
                </a:ln>
                <a:solidFill>
                  <a:prstClr val="black"/>
                </a:solidFill>
                <a:effectLst/>
                <a:uLnTx/>
                <a:uFillTx/>
                <a:latin typeface="Calibri"/>
                <a:ea typeface="+mn-ea"/>
                <a:cs typeface="+mn-cs"/>
              </a:rPr>
              <a:t>despite the fact that they are </a:t>
            </a:r>
            <a:r>
              <a:rPr kumimoji="0" lang="en-AU" sz="1400" b="1" i="0" u="none" strike="noStrike" kern="1200" cap="none" spc="0" normalizeH="0" baseline="0" noProof="0">
                <a:ln>
                  <a:noFill/>
                </a:ln>
                <a:solidFill>
                  <a:prstClr val="black"/>
                </a:solidFill>
                <a:effectLst/>
                <a:uLnTx/>
                <a:uFillTx/>
                <a:latin typeface="Calibri"/>
                <a:ea typeface="+mn-ea"/>
                <a:cs typeface="+mn-cs"/>
              </a:rPr>
              <a:t>not satisfied with the development of our society </a:t>
            </a:r>
            <a:r>
              <a:rPr kumimoji="0" lang="en-AU" sz="1400" b="0" i="0" u="none" strike="noStrike" kern="1200" cap="none" spc="0" normalizeH="0" baseline="0" noProof="0">
                <a:ln>
                  <a:noFill/>
                </a:ln>
                <a:solidFill>
                  <a:prstClr val="black"/>
                </a:solidFill>
                <a:effectLst/>
                <a:uLnTx/>
                <a:uFillTx/>
                <a:latin typeface="Calibri"/>
                <a:ea typeface="+mn-ea"/>
                <a:cs typeface="+mn-cs"/>
              </a:rPr>
              <a:t>(post-1989).</a:t>
            </a:r>
          </a:p>
          <a:p>
            <a:pPr marL="285750" lvl="0" indent="-285750">
              <a:lnSpc>
                <a:spcPts val="1900"/>
              </a:lnSpc>
              <a:buFont typeface="Wingdings" panose="05000000000000000000" pitchFamily="2" charset="2"/>
              <a:buChar char="§"/>
              <a:defRPr/>
            </a:pPr>
            <a:r>
              <a:rPr lang="en-AU" sz="1400">
                <a:solidFill>
                  <a:prstClr val="black"/>
                </a:solidFill>
                <a:latin typeface="Calibri"/>
              </a:rPr>
              <a:t>They </a:t>
            </a:r>
            <a:r>
              <a:rPr lang="en-AU" sz="1400" b="1">
                <a:solidFill>
                  <a:prstClr val="black"/>
                </a:solidFill>
                <a:latin typeface="Calibri"/>
              </a:rPr>
              <a:t>do not trust </a:t>
            </a:r>
            <a:r>
              <a:rPr lang="en-AU" sz="1400" b="1">
                <a:solidFill>
                  <a:prstClr val="black"/>
                </a:solidFill>
              </a:rPr>
              <a:t>politicians</a:t>
            </a:r>
            <a:r>
              <a:rPr lang="en-AU" sz="1400">
                <a:solidFill>
                  <a:prstClr val="black"/>
                </a:solidFill>
              </a:rPr>
              <a:t>. For them, the politics stands for </a:t>
            </a:r>
            <a:r>
              <a:rPr lang="en-AU" sz="1400" b="1">
                <a:solidFill>
                  <a:prstClr val="black"/>
                </a:solidFill>
              </a:rPr>
              <a:t>bribery and frauds</a:t>
            </a:r>
            <a:r>
              <a:rPr lang="en-AU" sz="1400">
                <a:solidFill>
                  <a:prstClr val="black"/>
                </a:solidFill>
              </a:rPr>
              <a:t>. As a result, they are </a:t>
            </a:r>
            <a:r>
              <a:rPr lang="en-AU" sz="1400" b="1">
                <a:solidFill>
                  <a:prstClr val="black"/>
                </a:solidFill>
              </a:rPr>
              <a:t>less willing to participate in elections</a:t>
            </a:r>
            <a:r>
              <a:rPr lang="en-AU" sz="1400">
                <a:solidFill>
                  <a:prstClr val="black"/>
                </a:solidFill>
              </a:rPr>
              <a:t>. </a:t>
            </a:r>
          </a:p>
          <a:p>
            <a:pPr marL="285750" lvl="0" indent="-285750">
              <a:lnSpc>
                <a:spcPts val="1900"/>
              </a:lnSpc>
              <a:buFont typeface="Wingdings" panose="05000000000000000000" pitchFamily="2" charset="2"/>
              <a:buChar char="§"/>
              <a:defRPr/>
            </a:pPr>
            <a:r>
              <a:rPr lang="en-AU" sz="1400">
                <a:solidFill>
                  <a:prstClr val="black"/>
                </a:solidFill>
              </a:rPr>
              <a:t>They are more likely to </a:t>
            </a:r>
            <a:r>
              <a:rPr lang="en-AU" sz="1400" b="1">
                <a:solidFill>
                  <a:prstClr val="black"/>
                </a:solidFill>
              </a:rPr>
              <a:t>oppose immigration</a:t>
            </a:r>
            <a:r>
              <a:rPr lang="en-AU" sz="1400">
                <a:solidFill>
                  <a:prstClr val="black"/>
                </a:solidFill>
              </a:rPr>
              <a:t>. </a:t>
            </a:r>
            <a:r>
              <a:rPr kumimoji="0" lang="en-AU" sz="1400" b="0" i="0" u="none" strike="noStrike" kern="1200" cap="none" spc="0" normalizeH="0" baseline="0" noProof="0">
                <a:ln>
                  <a:noFill/>
                </a:ln>
                <a:solidFill>
                  <a:prstClr val="black"/>
                </a:solidFill>
                <a:effectLst/>
                <a:uLnTx/>
                <a:uFillTx/>
                <a:latin typeface="Calibri"/>
                <a:ea typeface="+mn-ea"/>
                <a:cs typeface="+mn-cs"/>
              </a:rPr>
              <a:t>They see immigrants as </a:t>
            </a:r>
            <a:r>
              <a:rPr kumimoji="0" lang="en-AU" sz="1400" b="1" i="0" u="none" strike="noStrike" kern="1200" cap="none" spc="0" normalizeH="0" baseline="0" noProof="0">
                <a:ln>
                  <a:noFill/>
                </a:ln>
                <a:solidFill>
                  <a:prstClr val="black"/>
                </a:solidFill>
                <a:effectLst/>
                <a:uLnTx/>
                <a:uFillTx/>
                <a:latin typeface="Calibri"/>
                <a:ea typeface="+mn-ea"/>
                <a:cs typeface="+mn-cs"/>
              </a:rPr>
              <a:t>economi</a:t>
            </a:r>
            <a:r>
              <a:rPr lang="en-AU" sz="1400" b="1">
                <a:solidFill>
                  <a:prstClr val="black"/>
                </a:solidFill>
                <a:latin typeface="Calibri"/>
              </a:rPr>
              <a:t>c, culture and social </a:t>
            </a:r>
            <a:r>
              <a:rPr lang="en-AU" sz="1400" b="1">
                <a:solidFill>
                  <a:prstClr val="black"/>
                </a:solidFill>
              </a:rPr>
              <a:t>threat</a:t>
            </a:r>
            <a:r>
              <a:rPr lang="en-AU" sz="1400">
                <a:solidFill>
                  <a:prstClr val="black"/>
                </a:solidFill>
              </a:rPr>
              <a:t>. </a:t>
            </a:r>
          </a:p>
          <a:p>
            <a:pPr marL="285750" lvl="0" indent="-285750">
              <a:lnSpc>
                <a:spcPts val="1900"/>
              </a:lnSpc>
              <a:buFont typeface="Wingdings" panose="05000000000000000000" pitchFamily="2" charset="2"/>
              <a:buChar char="§"/>
              <a:defRPr/>
            </a:pPr>
            <a:r>
              <a:rPr kumimoji="0" lang="en-AU" sz="1400" b="0" i="0" u="none" strike="noStrike" kern="1200" cap="none" spc="0" normalizeH="0" baseline="0" noProof="0">
                <a:ln>
                  <a:noFill/>
                </a:ln>
                <a:solidFill>
                  <a:prstClr val="black"/>
                </a:solidFill>
                <a:effectLst/>
                <a:uLnTx/>
                <a:uFillTx/>
                <a:latin typeface="Calibri"/>
                <a:ea typeface="+mn-ea"/>
                <a:cs typeface="+mn-cs"/>
              </a:rPr>
              <a:t>T</a:t>
            </a:r>
            <a:r>
              <a:rPr lang="en-AU" sz="1400">
                <a:solidFill>
                  <a:prstClr val="black"/>
                </a:solidFill>
                <a:latin typeface="Calibri"/>
              </a:rPr>
              <a:t>hey do </a:t>
            </a:r>
            <a:r>
              <a:rPr lang="en-AU" sz="1400" b="1">
                <a:solidFill>
                  <a:prstClr val="black"/>
                </a:solidFill>
                <a:latin typeface="Calibri"/>
              </a:rPr>
              <a:t>not see EU as beneficial</a:t>
            </a:r>
            <a:r>
              <a:rPr lang="en-AU" sz="1400">
                <a:solidFill>
                  <a:prstClr val="black"/>
                </a:solidFill>
                <a:latin typeface="Calibri"/>
              </a:rPr>
              <a:t>. </a:t>
            </a:r>
          </a:p>
          <a:p>
            <a:pPr marL="285750" lvl="0" indent="-285750">
              <a:lnSpc>
                <a:spcPts val="1900"/>
              </a:lnSpc>
              <a:buFont typeface="Wingdings" panose="05000000000000000000" pitchFamily="2" charset="2"/>
              <a:buChar char="§"/>
              <a:defRPr/>
            </a:pPr>
            <a:r>
              <a:rPr kumimoji="0" lang="en-AU" sz="1400" b="0" i="0" u="none" strike="noStrike" kern="1200" cap="none" spc="0" normalizeH="0" baseline="0" noProof="0">
                <a:ln>
                  <a:noFill/>
                </a:ln>
                <a:solidFill>
                  <a:prstClr val="black"/>
                </a:solidFill>
                <a:effectLst/>
                <a:uLnTx/>
                <a:uFillTx/>
                <a:latin typeface="Calibri"/>
                <a:ea typeface="+mn-ea"/>
                <a:cs typeface="+mn-cs"/>
              </a:rPr>
              <a:t>G</a:t>
            </a:r>
            <a:r>
              <a:rPr lang="en-AU" sz="1400">
                <a:solidFill>
                  <a:prstClr val="black"/>
                </a:solidFill>
                <a:latin typeface="Calibri"/>
              </a:rPr>
              <a:t>lobalization is not seen as beneficial either. They do not see </a:t>
            </a:r>
            <a:r>
              <a:rPr lang="en-AU" sz="1400">
                <a:solidFill>
                  <a:prstClr val="black"/>
                </a:solidFill>
              </a:rPr>
              <a:t>any benefit </a:t>
            </a:r>
            <a:r>
              <a:rPr lang="en-AU" sz="1400">
                <a:solidFill>
                  <a:prstClr val="black"/>
                </a:solidFill>
                <a:latin typeface="Calibri"/>
              </a:rPr>
              <a:t>of it (for them). </a:t>
            </a:r>
          </a:p>
          <a:p>
            <a:pPr marL="285750" lvl="0" indent="-285750">
              <a:lnSpc>
                <a:spcPts val="1900"/>
              </a:lnSpc>
              <a:buFont typeface="Wingdings" panose="05000000000000000000" pitchFamily="2" charset="2"/>
              <a:buChar char="§"/>
              <a:defRPr/>
            </a:pPr>
            <a:r>
              <a:rPr kumimoji="0" lang="en-AU" sz="1400" b="0" i="0" u="none" strike="noStrike" kern="1200" cap="none" spc="0" normalizeH="0" baseline="0" noProof="0">
                <a:ln>
                  <a:noFill/>
                </a:ln>
                <a:solidFill>
                  <a:prstClr val="black"/>
                </a:solidFill>
                <a:effectLst/>
                <a:uLnTx/>
                <a:uFillTx/>
                <a:latin typeface="Calibri"/>
                <a:ea typeface="+mn-ea"/>
                <a:cs typeface="+mn-cs"/>
              </a:rPr>
              <a:t> They are </a:t>
            </a:r>
            <a:r>
              <a:rPr kumimoji="0" lang="en-AU" sz="1400" b="1" i="0" u="none" strike="noStrike" kern="1200" cap="none" spc="0" normalizeH="0" baseline="0" noProof="0">
                <a:ln>
                  <a:noFill/>
                </a:ln>
                <a:solidFill>
                  <a:prstClr val="black"/>
                </a:solidFill>
                <a:effectLst/>
                <a:uLnTx/>
                <a:uFillTx/>
                <a:latin typeface="Calibri"/>
                <a:ea typeface="+mn-ea"/>
                <a:cs typeface="+mn-cs"/>
              </a:rPr>
              <a:t>more nationalistic</a:t>
            </a:r>
            <a:r>
              <a:rPr kumimoji="0" lang="en-AU" sz="1400" b="0" i="0" u="none" strike="noStrike" kern="1200" cap="none" spc="0" normalizeH="0" baseline="0" noProof="0">
                <a:ln>
                  <a:noFill/>
                </a:ln>
                <a:solidFill>
                  <a:prstClr val="black"/>
                </a:solidFill>
                <a:effectLst/>
                <a:uLnTx/>
                <a:uFillTx/>
                <a:latin typeface="Calibri"/>
                <a:ea typeface="+mn-ea"/>
                <a:cs typeface="+mn-cs"/>
              </a:rPr>
              <a:t>. They believ</a:t>
            </a:r>
            <a:r>
              <a:rPr lang="en-AU" sz="1400">
                <a:solidFill>
                  <a:prstClr val="black"/>
                </a:solidFill>
                <a:latin typeface="Calibri"/>
              </a:rPr>
              <a:t>e that the Czech nation has to be capable of taking care of itself. </a:t>
            </a:r>
            <a:br>
              <a:rPr lang="en-AU" sz="1400">
                <a:solidFill>
                  <a:prstClr val="black"/>
                </a:solidFill>
                <a:latin typeface="Calibri"/>
              </a:rPr>
            </a:br>
            <a:r>
              <a:rPr lang="en-AU" sz="1400">
                <a:solidFill>
                  <a:prstClr val="black"/>
                </a:solidFill>
                <a:latin typeface="Calibri"/>
              </a:rPr>
              <a:t>No one will help in the case of crisis. </a:t>
            </a:r>
            <a:endParaRPr kumimoji="0" lang="en-AU"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délník 5">
            <a:extLst>
              <a:ext uri="{FF2B5EF4-FFF2-40B4-BE49-F238E27FC236}">
                <a16:creationId xmlns:a16="http://schemas.microsoft.com/office/drawing/2014/main" id="{63FF0BFE-4213-44B0-87B5-820B1FA9B7C7}"/>
              </a:ext>
            </a:extLst>
          </p:cNvPr>
          <p:cNvSpPr/>
          <p:nvPr/>
        </p:nvSpPr>
        <p:spPr>
          <a:xfrm>
            <a:off x="5385867" y="2521949"/>
            <a:ext cx="4337108" cy="1909841"/>
          </a:xfrm>
          <a:prstGeom prst="rect">
            <a:avLst/>
          </a:prstGeom>
          <a:solidFill>
            <a:srgbClr val="F2FCF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black"/>
                </a:solidFill>
                <a:effectLst/>
                <a:uLnTx/>
                <a:uFillTx/>
                <a:latin typeface="Calibri"/>
                <a:ea typeface="+mn-ea"/>
                <a:cs typeface="+mn-cs"/>
              </a:rPr>
              <a:t>Men 41 %, women 59 %, without the youngest age category</a:t>
            </a:r>
            <a:r>
              <a:rPr lang="en-AU" sz="1400">
                <a:solidFill>
                  <a:prstClr val="black"/>
                </a:solidFill>
                <a:latin typeface="Calibri"/>
              </a:rPr>
              <a:t> </a:t>
            </a:r>
            <a:r>
              <a:rPr kumimoji="0" lang="en-AU" sz="1400" b="0" i="0" u="none" strike="noStrike" kern="1200" cap="none" spc="0" normalizeH="0" baseline="0" noProof="0">
                <a:ln>
                  <a:noFill/>
                </a:ln>
                <a:solidFill>
                  <a:prstClr val="black"/>
                </a:solidFill>
                <a:effectLst/>
                <a:uLnTx/>
                <a:uFillTx/>
                <a:latin typeface="Calibri"/>
                <a:ea typeface="+mn-ea"/>
                <a:cs typeface="+mn-cs"/>
              </a:rPr>
              <a:t>18 - 24 let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black"/>
              </a:solidFill>
              <a:effectLst/>
              <a:uLnTx/>
              <a:uFillTx/>
              <a:latin typeface="Calibri"/>
              <a:ea typeface="+mn-ea"/>
              <a:cs typeface="+mn-cs"/>
            </a:endParaRPr>
          </a:p>
          <a:p>
            <a:pPr lvl="0">
              <a:defRPr/>
            </a:pPr>
            <a:r>
              <a:rPr kumimoji="0" lang="en-AU" sz="1400" b="0" i="0" u="none" strike="noStrike" kern="1200" cap="none" spc="0" normalizeH="0" baseline="0" noProof="0">
                <a:ln>
                  <a:noFill/>
                </a:ln>
                <a:solidFill>
                  <a:prstClr val="black"/>
                </a:solidFill>
                <a:effectLst/>
                <a:uLnTx/>
                <a:uFillTx/>
                <a:latin typeface="Calibri"/>
                <a:ea typeface="+mn-ea"/>
                <a:cs typeface="+mn-cs"/>
              </a:rPr>
              <a:t>Vocational education without</a:t>
            </a:r>
            <a:r>
              <a:rPr lang="en-AU" sz="1400">
                <a:solidFill>
                  <a:prstClr val="black"/>
                </a:solidFill>
              </a:rPr>
              <a:t> secondary </a:t>
            </a:r>
          </a:p>
          <a:p>
            <a:pPr lvl="0">
              <a:defRPr/>
            </a:pPr>
            <a:r>
              <a:rPr lang="en-AU" sz="1400">
                <a:solidFill>
                  <a:prstClr val="black"/>
                </a:solidFill>
              </a:rPr>
              <a:t>School leaving examination (</a:t>
            </a:r>
            <a:r>
              <a:rPr kumimoji="0" lang="en-AU" sz="1400" b="0" i="0" u="none" strike="noStrike" kern="1200" cap="none" spc="0" normalizeH="0" baseline="0" noProof="0">
                <a:ln>
                  <a:noFill/>
                </a:ln>
                <a:solidFill>
                  <a:prstClr val="black"/>
                </a:solidFill>
                <a:effectLst/>
                <a:uLnTx/>
                <a:uFillTx/>
                <a:latin typeface="Calibri"/>
                <a:ea typeface="+mn-ea"/>
                <a:cs typeface="+mn-cs"/>
              </a:rPr>
              <a:t>46 %).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black"/>
                </a:solidFill>
                <a:effectLst/>
                <a:uLnTx/>
                <a:uFillTx/>
                <a:latin typeface="Calibri"/>
                <a:ea typeface="+mn-ea"/>
                <a:cs typeface="+mn-cs"/>
              </a:rPr>
              <a:t>They use internet and digital social networks less often</a:t>
            </a:r>
            <a:r>
              <a:rPr lang="en-AU" sz="1400">
                <a:solidFill>
                  <a:prstClr val="black"/>
                </a:solidFill>
                <a:latin typeface="Calibri"/>
              </a:rPr>
              <a:t>.</a:t>
            </a:r>
            <a:endParaRPr kumimoji="0" lang="en-AU" sz="14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8" name="Graf 7">
            <a:extLst>
              <a:ext uri="{FF2B5EF4-FFF2-40B4-BE49-F238E27FC236}">
                <a16:creationId xmlns:a16="http://schemas.microsoft.com/office/drawing/2014/main" id="{06FEF355-F3E5-4EE5-923B-878C8ABD022C}"/>
              </a:ext>
            </a:extLst>
          </p:cNvPr>
          <p:cNvGraphicFramePr/>
          <p:nvPr>
            <p:extLst>
              <p:ext uri="{D42A27DB-BD31-4B8C-83A1-F6EECF244321}">
                <p14:modId xmlns:p14="http://schemas.microsoft.com/office/powerpoint/2010/main" val="1747212297"/>
              </p:ext>
            </p:extLst>
          </p:nvPr>
        </p:nvGraphicFramePr>
        <p:xfrm>
          <a:off x="10420538" y="207692"/>
          <a:ext cx="1664965" cy="1039086"/>
        </p:xfrm>
        <a:graphic>
          <a:graphicData uri="http://schemas.openxmlformats.org/drawingml/2006/chart">
            <c:chart xmlns:c="http://schemas.openxmlformats.org/drawingml/2006/chart" xmlns:r="http://schemas.openxmlformats.org/officeDocument/2006/relationships" r:id="rId2"/>
          </a:graphicData>
        </a:graphic>
      </p:graphicFrame>
      <p:sp>
        <p:nvSpPr>
          <p:cNvPr id="5" name="Obdélník 4">
            <a:extLst>
              <a:ext uri="{FF2B5EF4-FFF2-40B4-BE49-F238E27FC236}">
                <a16:creationId xmlns:a16="http://schemas.microsoft.com/office/drawing/2014/main" id="{0A008F44-8BE4-4321-8E67-70CD461B8EE1}"/>
              </a:ext>
            </a:extLst>
          </p:cNvPr>
          <p:cNvSpPr/>
          <p:nvPr/>
        </p:nvSpPr>
        <p:spPr>
          <a:xfrm>
            <a:off x="1048759" y="2190485"/>
            <a:ext cx="3733462" cy="44766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chemeClr val="bg1"/>
                </a:solidFill>
                <a:effectLst/>
                <a:uLnTx/>
                <a:uFillTx/>
                <a:latin typeface="Calibri"/>
                <a:ea typeface="+mn-ea"/>
                <a:cs typeface="+mn-cs"/>
              </a:rPr>
              <a:t>Attitudes, political opinions</a:t>
            </a:r>
          </a:p>
        </p:txBody>
      </p:sp>
      <p:sp>
        <p:nvSpPr>
          <p:cNvPr id="10" name="Obdélník 9">
            <a:extLst>
              <a:ext uri="{FF2B5EF4-FFF2-40B4-BE49-F238E27FC236}">
                <a16:creationId xmlns:a16="http://schemas.microsoft.com/office/drawing/2014/main" id="{CB737AF9-DA13-4190-B9C8-6C3ECB6B9CF0}"/>
              </a:ext>
            </a:extLst>
          </p:cNvPr>
          <p:cNvSpPr/>
          <p:nvPr/>
        </p:nvSpPr>
        <p:spPr>
          <a:xfrm>
            <a:off x="5687690" y="2253804"/>
            <a:ext cx="3733462" cy="44766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chemeClr val="bg1"/>
                </a:solidFill>
                <a:effectLst/>
                <a:uLnTx/>
                <a:uFillTx/>
                <a:latin typeface="Calibri"/>
                <a:ea typeface="+mn-ea"/>
                <a:cs typeface="+mn-cs"/>
              </a:rPr>
              <a:t>Sociodemographic profile</a:t>
            </a:r>
          </a:p>
        </p:txBody>
      </p:sp>
      <p:sp>
        <p:nvSpPr>
          <p:cNvPr id="12" name="Zástupný symbol pro obsah 7">
            <a:extLst>
              <a:ext uri="{FF2B5EF4-FFF2-40B4-BE49-F238E27FC236}">
                <a16:creationId xmlns:a16="http://schemas.microsoft.com/office/drawing/2014/main" id="{DBBAA2A8-690C-4689-8BBD-C05E33E6C6FE}"/>
              </a:ext>
            </a:extLst>
          </p:cNvPr>
          <p:cNvSpPr>
            <a:spLocks noGrp="1"/>
          </p:cNvSpPr>
          <p:nvPr>
            <p:ph idx="1"/>
          </p:nvPr>
        </p:nvSpPr>
        <p:spPr>
          <a:xfrm>
            <a:off x="54603" y="1079254"/>
            <a:ext cx="10859832" cy="654885"/>
          </a:xfrm>
          <a:noFill/>
        </p:spPr>
        <p:txBody>
          <a:bodyPr lIns="900000" tIns="0" rIns="900000" bIns="0" anchor="t">
            <a:noAutofit/>
          </a:bodyPr>
          <a:lstStyle/>
          <a:p>
            <a:pPr marL="0" indent="0" algn="just">
              <a:buNone/>
            </a:pPr>
            <a:r>
              <a:rPr lang="en-AU" sz="1800"/>
              <a:t>The Politically passive do not participate in elections</a:t>
            </a:r>
            <a:r>
              <a:rPr lang="en-AU" sz="1800" b="1"/>
              <a:t>. They have low interest in politics. </a:t>
            </a:r>
            <a:r>
              <a:rPr lang="en-AU" sz="1800"/>
              <a:t>They are less satisfied with the development of our society. They do not trust the politicians. They are against immigrants and have anti-European attitudes. The rest of opinions is ambivalent. </a:t>
            </a:r>
          </a:p>
        </p:txBody>
      </p:sp>
      <p:graphicFrame>
        <p:nvGraphicFramePr>
          <p:cNvPr id="13" name="Graf 12">
            <a:extLst>
              <a:ext uri="{FF2B5EF4-FFF2-40B4-BE49-F238E27FC236}">
                <a16:creationId xmlns:a16="http://schemas.microsoft.com/office/drawing/2014/main" id="{BF789C3F-FEE7-4BC7-8B90-377F257A0E3C}"/>
              </a:ext>
            </a:extLst>
          </p:cNvPr>
          <p:cNvGraphicFramePr/>
          <p:nvPr>
            <p:extLst>
              <p:ext uri="{D42A27DB-BD31-4B8C-83A1-F6EECF244321}">
                <p14:modId xmlns:p14="http://schemas.microsoft.com/office/powerpoint/2010/main" val="4129481083"/>
              </p:ext>
            </p:extLst>
          </p:nvPr>
        </p:nvGraphicFramePr>
        <p:xfrm>
          <a:off x="7272485" y="5272123"/>
          <a:ext cx="2972955" cy="1443136"/>
        </p:xfrm>
        <a:graphic>
          <a:graphicData uri="http://schemas.openxmlformats.org/drawingml/2006/chart">
            <c:chart xmlns:c="http://schemas.openxmlformats.org/drawingml/2006/chart" xmlns:r="http://schemas.openxmlformats.org/officeDocument/2006/relationships" r:id="rId3"/>
          </a:graphicData>
        </a:graphic>
      </p:graphicFrame>
      <p:sp>
        <p:nvSpPr>
          <p:cNvPr id="14" name="Obdélník 13">
            <a:extLst>
              <a:ext uri="{FF2B5EF4-FFF2-40B4-BE49-F238E27FC236}">
                <a16:creationId xmlns:a16="http://schemas.microsoft.com/office/drawing/2014/main" id="{28CB1A61-86D0-4684-87BA-63E59BBA14A4}"/>
              </a:ext>
            </a:extLst>
          </p:cNvPr>
          <p:cNvSpPr/>
          <p:nvPr/>
        </p:nvSpPr>
        <p:spPr>
          <a:xfrm>
            <a:off x="5615633" y="5096980"/>
            <a:ext cx="1937441" cy="4158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a:ea typeface="+mn-ea"/>
                <a:cs typeface="+mn-cs"/>
              </a:rPr>
              <a:t>Mid</a:t>
            </a:r>
            <a:r>
              <a:rPr kumimoji="0" lang="cs-CZ" sz="1800" b="1" i="0" u="none" strike="noStrike" kern="1200" cap="none" spc="0" normalizeH="0" baseline="0" noProof="0" dirty="0">
                <a:ln>
                  <a:noFill/>
                </a:ln>
                <a:solidFill>
                  <a:schemeClr val="bg1"/>
                </a:solidFill>
                <a:effectLst/>
                <a:uLnTx/>
                <a:uFillTx/>
                <a:latin typeface="Calibri"/>
                <a:ea typeface="+mn-ea"/>
                <a:cs typeface="+mn-cs"/>
              </a:rPr>
              <a:t>-</a:t>
            </a:r>
            <a:r>
              <a:rPr kumimoji="0" lang="en-GB" sz="1800" b="1" i="0" u="none" strike="noStrike" kern="1200" cap="none" spc="0" normalizeH="0" baseline="0" noProof="0" dirty="0">
                <a:ln>
                  <a:noFill/>
                </a:ln>
                <a:solidFill>
                  <a:schemeClr val="bg1"/>
                </a:solidFill>
                <a:effectLst/>
                <a:uLnTx/>
                <a:uFillTx/>
                <a:latin typeface="Calibri"/>
                <a:ea typeface="+mn-ea"/>
                <a:cs typeface="+mn-cs"/>
              </a:rPr>
              <a:t>class:</a:t>
            </a:r>
          </a:p>
        </p:txBody>
      </p:sp>
      <p:pic>
        <p:nvPicPr>
          <p:cNvPr id="16" name="Obrázek 15">
            <a:extLst>
              <a:ext uri="{FF2B5EF4-FFF2-40B4-BE49-F238E27FC236}">
                <a16:creationId xmlns:a16="http://schemas.microsoft.com/office/drawing/2014/main" id="{91D2676C-9EDD-407B-8EEF-099973BE7F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7692"/>
            <a:ext cx="905735" cy="905735"/>
          </a:xfrm>
          <a:prstGeom prst="rect">
            <a:avLst/>
          </a:prstGeom>
        </p:spPr>
      </p:pic>
      <p:sp>
        <p:nvSpPr>
          <p:cNvPr id="20" name="Nadpis 1">
            <a:extLst>
              <a:ext uri="{FF2B5EF4-FFF2-40B4-BE49-F238E27FC236}">
                <a16:creationId xmlns:a16="http://schemas.microsoft.com/office/drawing/2014/main" id="{D461A8F2-712E-494C-A75B-C0050E1F490D}"/>
              </a:ext>
            </a:extLst>
          </p:cNvPr>
          <p:cNvSpPr txBox="1">
            <a:spLocks/>
          </p:cNvSpPr>
          <p:nvPr/>
        </p:nvSpPr>
        <p:spPr>
          <a:xfrm>
            <a:off x="1479" y="4183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pl-PL" dirty="0">
                <a:solidFill>
                  <a:schemeClr val="accent1">
                    <a:lumMod val="75000"/>
                  </a:schemeClr>
                </a:solidFill>
              </a:rPr>
              <a:t>Politically passive </a:t>
            </a:r>
            <a:r>
              <a:rPr lang="pl-PL" sz="2400" dirty="0">
                <a:solidFill>
                  <a:schemeClr val="accent1">
                    <a:lumMod val="75000"/>
                  </a:schemeClr>
                </a:solidFill>
              </a:rPr>
              <a:t>(8 % in population)</a:t>
            </a:r>
            <a:endParaRPr lang="en-GB" dirty="0">
              <a:solidFill>
                <a:schemeClr val="accent1">
                  <a:lumMod val="75000"/>
                </a:schemeClr>
              </a:solidFill>
            </a:endParaRPr>
          </a:p>
        </p:txBody>
      </p:sp>
      <p:sp>
        <p:nvSpPr>
          <p:cNvPr id="4" name="TextovéPole 3">
            <a:extLst>
              <a:ext uri="{FF2B5EF4-FFF2-40B4-BE49-F238E27FC236}">
                <a16:creationId xmlns:a16="http://schemas.microsoft.com/office/drawing/2014/main" id="{3CAD12C5-23E1-49B5-9951-C39C0FE7EB0E}"/>
              </a:ext>
            </a:extLst>
          </p:cNvPr>
          <p:cNvSpPr txBox="1"/>
          <p:nvPr/>
        </p:nvSpPr>
        <p:spPr>
          <a:xfrm>
            <a:off x="10070810" y="1177185"/>
            <a:ext cx="2364419" cy="861774"/>
          </a:xfrm>
          <a:prstGeom prst="rect">
            <a:avLst/>
          </a:prstGeom>
          <a:noFill/>
        </p:spPr>
        <p:txBody>
          <a:bodyPr wrap="square" rtlCol="0">
            <a:spAutoFit/>
          </a:bodyPr>
          <a:lstStyle/>
          <a:p>
            <a:pPr algn="ctr"/>
            <a:r>
              <a:rPr lang="en-GB" sz="1400" b="1" dirty="0">
                <a:solidFill>
                  <a:schemeClr val="accent1">
                    <a:lumMod val="75000"/>
                  </a:schemeClr>
                </a:solidFill>
              </a:rPr>
              <a:t>In population 18+:</a:t>
            </a:r>
          </a:p>
          <a:p>
            <a:pPr algn="ctr"/>
            <a:r>
              <a:rPr lang="en-GB" dirty="0">
                <a:solidFill>
                  <a:schemeClr val="accent1">
                    <a:lumMod val="75000"/>
                  </a:schemeClr>
                </a:solidFill>
              </a:rPr>
              <a:t>692 893 inhab.</a:t>
            </a:r>
            <a:endParaRPr lang="en-GB" sz="1400" b="1" dirty="0">
              <a:solidFill>
                <a:schemeClr val="accent1">
                  <a:lumMod val="75000"/>
                </a:schemeClr>
              </a:solidFill>
            </a:endParaRPr>
          </a:p>
          <a:p>
            <a:endParaRPr lang="en-GB" dirty="0"/>
          </a:p>
        </p:txBody>
      </p:sp>
    </p:spTree>
    <p:extLst>
      <p:ext uri="{BB962C8B-B14F-4D97-AF65-F5344CB8AC3E}">
        <p14:creationId xmlns:p14="http://schemas.microsoft.com/office/powerpoint/2010/main" val="307141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5">
            <a:extLst>
              <a:ext uri="{FF2B5EF4-FFF2-40B4-BE49-F238E27FC236}">
                <a16:creationId xmlns:a16="http://schemas.microsoft.com/office/drawing/2014/main" id="{97D70BF7-D6E4-487C-AF6B-29206D79DDE8}"/>
              </a:ext>
            </a:extLst>
          </p:cNvPr>
          <p:cNvGraphicFramePr>
            <a:graphicFrameLocks noGrp="1"/>
          </p:cNvGraphicFramePr>
          <p:nvPr>
            <p:extLst>
              <p:ext uri="{D42A27DB-BD31-4B8C-83A1-F6EECF244321}">
                <p14:modId xmlns:p14="http://schemas.microsoft.com/office/powerpoint/2010/main" val="2364019185"/>
              </p:ext>
            </p:extLst>
          </p:nvPr>
        </p:nvGraphicFramePr>
        <p:xfrm>
          <a:off x="6682729" y="2142661"/>
          <a:ext cx="4306729" cy="3605760"/>
        </p:xfrm>
        <a:graphic>
          <a:graphicData uri="http://schemas.openxmlformats.org/drawingml/2006/table">
            <a:tbl>
              <a:tblPr firstRow="1" bandRow="1">
                <a:tableStyleId>{5C22544A-7EE6-4342-B048-85BDC9FD1C3A}</a:tableStyleId>
              </a:tblPr>
              <a:tblGrid>
                <a:gridCol w="2043317">
                  <a:extLst>
                    <a:ext uri="{9D8B030D-6E8A-4147-A177-3AD203B41FA5}">
                      <a16:colId xmlns:a16="http://schemas.microsoft.com/office/drawing/2014/main" val="2115289036"/>
                    </a:ext>
                  </a:extLst>
                </a:gridCol>
                <a:gridCol w="1131706">
                  <a:extLst>
                    <a:ext uri="{9D8B030D-6E8A-4147-A177-3AD203B41FA5}">
                      <a16:colId xmlns:a16="http://schemas.microsoft.com/office/drawing/2014/main" val="1489485430"/>
                    </a:ext>
                  </a:extLst>
                </a:gridCol>
                <a:gridCol w="1131706">
                  <a:extLst>
                    <a:ext uri="{9D8B030D-6E8A-4147-A177-3AD203B41FA5}">
                      <a16:colId xmlns:a16="http://schemas.microsoft.com/office/drawing/2014/main" val="3545638668"/>
                    </a:ext>
                  </a:extLst>
                </a:gridCol>
              </a:tblGrid>
              <a:tr h="360000">
                <a:tc>
                  <a:txBody>
                    <a:bodyPr/>
                    <a:lstStyle/>
                    <a:p>
                      <a:endParaRPr lang="cs-CZ"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noFill/>
                      <a:prstDash val="solid"/>
                      <a:round/>
                      <a:headEnd type="none" w="med" len="med"/>
                      <a:tailEnd type="none" w="med" len="med"/>
                    </a:lnB>
                    <a:solidFill>
                      <a:srgbClr val="F2FCF6"/>
                    </a:solidFill>
                  </a:tcPr>
                </a:tc>
                <a:tc>
                  <a:txBody>
                    <a:bodyPr/>
                    <a:lstStyle/>
                    <a:p>
                      <a:pPr algn="ctr"/>
                      <a:r>
                        <a:rPr lang="cs-CZ" sz="1800" b="1" kern="1200" dirty="0">
                          <a:solidFill>
                            <a:schemeClr val="accent1">
                              <a:lumMod val="75000"/>
                            </a:schemeClr>
                          </a:solidFill>
                          <a:latin typeface="+mn-lt"/>
                          <a:ea typeface="+mn-ea"/>
                          <a:cs typeface="+mn-cs"/>
                        </a:rPr>
                        <a: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noFill/>
                      <a:prstDash val="solid"/>
                      <a:round/>
                      <a:headEnd type="none" w="med" len="med"/>
                      <a:tailEnd type="none" w="med" len="med"/>
                    </a:lnB>
                    <a:solidFill>
                      <a:srgbClr val="F2FCF6"/>
                    </a:solidFill>
                  </a:tcPr>
                </a:tc>
                <a:tc>
                  <a:txBody>
                    <a:bodyPr/>
                    <a:lstStyle/>
                    <a:p>
                      <a:pPr algn="ctr"/>
                      <a:r>
                        <a:rPr lang="cs-CZ" sz="1800" b="1" kern="1200" dirty="0">
                          <a:solidFill>
                            <a:schemeClr val="accent1">
                              <a:lumMod val="75000"/>
                            </a:schemeClr>
                          </a:solidFill>
                          <a:latin typeface="+mn-lt"/>
                          <a:ea typeface="+mn-ea"/>
                          <a:cs typeface="+mn-cs"/>
                        </a:rPr>
                        <a:t>Inh.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noFill/>
                      <a:prstDash val="solid"/>
                      <a:round/>
                      <a:headEnd type="none" w="med" len="med"/>
                      <a:tailEnd type="none" w="med" len="med"/>
                    </a:lnB>
                    <a:solidFill>
                      <a:srgbClr val="F2FCF6"/>
                    </a:solidFill>
                  </a:tcPr>
                </a:tc>
                <a:extLst>
                  <a:ext uri="{0D108BD9-81ED-4DB2-BD59-A6C34878D82A}">
                    <a16:rowId xmlns:a16="http://schemas.microsoft.com/office/drawing/2014/main" val="1338829018"/>
                  </a:ext>
                </a:extLst>
              </a:tr>
              <a:tr h="540000">
                <a:tc>
                  <a:txBody>
                    <a:bodyPr/>
                    <a:lstStyle/>
                    <a:p>
                      <a:endParaRPr lang="cs-CZ"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tc>
                  <a:txBody>
                    <a:bodyPr/>
                    <a:lstStyle/>
                    <a:p>
                      <a:pPr algn="ctr"/>
                      <a:r>
                        <a:rPr lang="cs-CZ" b="1" dirty="0">
                          <a:solidFill>
                            <a:schemeClr val="accent1">
                              <a:lumMod val="75000"/>
                            </a:schemeClr>
                          </a:solidFill>
                        </a:rPr>
                        <a:t>28 %</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tc>
                  <a:txBody>
                    <a:bodyPr/>
                    <a:lstStyle/>
                    <a:p>
                      <a:pPr algn="ctr"/>
                      <a:r>
                        <a:rPr lang="cs-CZ" b="1" dirty="0">
                          <a:solidFill>
                            <a:schemeClr val="accent1">
                              <a:lumMod val="75000"/>
                            </a:schemeClr>
                          </a:solidFill>
                        </a:rPr>
                        <a:t>32 720</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extLst>
                  <a:ext uri="{0D108BD9-81ED-4DB2-BD59-A6C34878D82A}">
                    <a16:rowId xmlns:a16="http://schemas.microsoft.com/office/drawing/2014/main" val="2358549512"/>
                  </a:ext>
                </a:extLst>
              </a:tr>
              <a:tr h="540000">
                <a:tc>
                  <a:txBody>
                    <a:bodyPr/>
                    <a:lstStyle/>
                    <a:p>
                      <a:endParaRPr lang="cs-CZ"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tc>
                  <a:txBody>
                    <a:bodyPr/>
                    <a:lstStyle/>
                    <a:p>
                      <a:pPr algn="ctr"/>
                      <a:r>
                        <a:rPr lang="cs-CZ" b="1" dirty="0">
                          <a:solidFill>
                            <a:schemeClr val="accent1">
                              <a:lumMod val="75000"/>
                            </a:schemeClr>
                          </a:solidFill>
                        </a:rPr>
                        <a:t>17 %</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tc>
                  <a:txBody>
                    <a:bodyPr/>
                    <a:lstStyle/>
                    <a:p>
                      <a:pPr algn="ctr"/>
                      <a:r>
                        <a:rPr lang="cs-CZ" b="1" dirty="0">
                          <a:solidFill>
                            <a:schemeClr val="accent1">
                              <a:lumMod val="75000"/>
                            </a:schemeClr>
                          </a:solidFill>
                        </a:rPr>
                        <a:t>19 632</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extLst>
                  <a:ext uri="{0D108BD9-81ED-4DB2-BD59-A6C34878D82A}">
                    <a16:rowId xmlns:a16="http://schemas.microsoft.com/office/drawing/2014/main" val="574250687"/>
                  </a:ext>
                </a:extLst>
              </a:tr>
              <a:tr h="540000">
                <a:tc>
                  <a:txBody>
                    <a:bodyPr/>
                    <a:lstStyle/>
                    <a:p>
                      <a:endParaRPr lang="cs-CZ"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tc>
                  <a:txBody>
                    <a:bodyPr/>
                    <a:lstStyle/>
                    <a:p>
                      <a:pPr algn="ctr"/>
                      <a:r>
                        <a:rPr lang="cs-CZ" b="1" dirty="0">
                          <a:solidFill>
                            <a:schemeClr val="accent1">
                              <a:lumMod val="75000"/>
                            </a:schemeClr>
                          </a:solidFill>
                        </a:rPr>
                        <a:t>6 %</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tc>
                  <a:txBody>
                    <a:bodyPr/>
                    <a:lstStyle/>
                    <a:p>
                      <a:pPr algn="ctr"/>
                      <a:r>
                        <a:rPr lang="cs-CZ" b="1" dirty="0">
                          <a:solidFill>
                            <a:schemeClr val="accent1">
                              <a:lumMod val="75000"/>
                            </a:schemeClr>
                          </a:solidFill>
                        </a:rPr>
                        <a:t>6 544</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extLst>
                  <a:ext uri="{0D108BD9-81ED-4DB2-BD59-A6C34878D82A}">
                    <a16:rowId xmlns:a16="http://schemas.microsoft.com/office/drawing/2014/main" val="136892478"/>
                  </a:ext>
                </a:extLst>
              </a:tr>
              <a:tr h="540000">
                <a:tc>
                  <a:txBody>
                    <a:bodyPr/>
                    <a:lstStyle/>
                    <a:p>
                      <a:endParaRPr lang="cs-CZ"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tc>
                  <a:txBody>
                    <a:bodyPr/>
                    <a:lstStyle/>
                    <a:p>
                      <a:pPr algn="ctr"/>
                      <a:r>
                        <a:rPr lang="cs-CZ" b="1" dirty="0">
                          <a:solidFill>
                            <a:schemeClr val="accent1">
                              <a:lumMod val="75000"/>
                            </a:schemeClr>
                          </a:solidFill>
                        </a:rPr>
                        <a:t>6 %</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a:solidFill>
                            <a:schemeClr val="accent1">
                              <a:lumMod val="75000"/>
                            </a:schemeClr>
                          </a:solidFill>
                        </a:rPr>
                        <a:t>6 544</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extLst>
                  <a:ext uri="{0D108BD9-81ED-4DB2-BD59-A6C34878D82A}">
                    <a16:rowId xmlns:a16="http://schemas.microsoft.com/office/drawing/2014/main" val="1286630349"/>
                  </a:ext>
                </a:extLst>
              </a:tr>
              <a:tr h="540000">
                <a:tc>
                  <a:txBody>
                    <a:bodyPr/>
                    <a:lstStyle/>
                    <a:p>
                      <a:pPr algn="ctr"/>
                      <a:endParaRPr lang="en-US" noProof="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tc>
                  <a:txBody>
                    <a:bodyPr/>
                    <a:lstStyle/>
                    <a:p>
                      <a:pPr algn="ctr"/>
                      <a:r>
                        <a:rPr lang="cs-CZ" b="1" dirty="0">
                          <a:solidFill>
                            <a:schemeClr val="accent1">
                              <a:lumMod val="75000"/>
                            </a:schemeClr>
                          </a:solidFill>
                        </a:rPr>
                        <a:t>6 %</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a:solidFill>
                            <a:schemeClr val="accent1">
                              <a:lumMod val="75000"/>
                            </a:schemeClr>
                          </a:solidFill>
                        </a:rPr>
                        <a:t>6 544</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rgbClr val="F2FCF6"/>
                    </a:solidFill>
                  </a:tcPr>
                </a:tc>
                <a:extLst>
                  <a:ext uri="{0D108BD9-81ED-4DB2-BD59-A6C34878D82A}">
                    <a16:rowId xmlns:a16="http://schemas.microsoft.com/office/drawing/2014/main" val="2609175174"/>
                  </a:ext>
                </a:extLst>
              </a:tr>
              <a:tr h="540000">
                <a:tc>
                  <a:txBody>
                    <a:bodyPr/>
                    <a:lstStyle/>
                    <a:p>
                      <a:pPr algn="ctr"/>
                      <a:r>
                        <a:rPr lang="cs-CZ" b="1" i="1" noProof="0" dirty="0">
                          <a:solidFill>
                            <a:schemeClr val="accent1">
                              <a:lumMod val="75000"/>
                            </a:schemeClr>
                          </a:solidFill>
                        </a:rPr>
                        <a:t>DO NOT KNOW</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cs-CZ" b="1" i="1" dirty="0">
                          <a:solidFill>
                            <a:schemeClr val="accent1">
                              <a:lumMod val="75000"/>
                            </a:schemeClr>
                          </a:solidFill>
                        </a:rPr>
                        <a:t>39 %</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cs-CZ" b="1" i="1" dirty="0">
                          <a:solidFill>
                            <a:schemeClr val="accent1">
                              <a:lumMod val="75000"/>
                            </a:schemeClr>
                          </a:solidFill>
                        </a:rPr>
                        <a:t>45 808</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26757865"/>
                  </a:ext>
                </a:extLst>
              </a:tr>
            </a:tbl>
          </a:graphicData>
        </a:graphic>
      </p:graphicFrame>
      <p:sp>
        <p:nvSpPr>
          <p:cNvPr id="8" name="Zástupný symbol pro obsah 7"/>
          <p:cNvSpPr>
            <a:spLocks noGrp="1"/>
          </p:cNvSpPr>
          <p:nvPr>
            <p:ph idx="1"/>
          </p:nvPr>
        </p:nvSpPr>
        <p:spPr>
          <a:xfrm>
            <a:off x="0" y="1081217"/>
            <a:ext cx="12192000" cy="654885"/>
          </a:xfrm>
          <a:noFill/>
        </p:spPr>
        <p:txBody>
          <a:bodyPr lIns="900000" tIns="0" rIns="900000" bIns="0" anchor="t">
            <a:noAutofit/>
          </a:bodyPr>
          <a:lstStyle/>
          <a:p>
            <a:pPr marL="0" indent="0">
              <a:buNone/>
            </a:pPr>
            <a:r>
              <a:rPr lang="en-GB" sz="1800" dirty="0"/>
              <a:t>83 % do not plan to participate in EP election. Out of those who plan to participate, 39% do not know </a:t>
            </a:r>
            <a:r>
              <a:rPr lang="en-US" sz="1800" dirty="0"/>
              <a:t>which party to vote for</a:t>
            </a:r>
            <a:r>
              <a:rPr lang="cs-CZ" sz="1800" dirty="0"/>
              <a:t>.</a:t>
            </a:r>
            <a:endParaRPr lang="en-US" sz="1800" dirty="0"/>
          </a:p>
        </p:txBody>
      </p:sp>
      <p:sp>
        <p:nvSpPr>
          <p:cNvPr id="3" name="Zástupný symbol pro číslo snímku 2"/>
          <p:cNvSpPr>
            <a:spLocks noGrp="1"/>
          </p:cNvSpPr>
          <p:nvPr>
            <p:ph type="sldNum" sz="quarter" idx="4"/>
          </p:nvPr>
        </p:nvSpPr>
        <p:spPr/>
        <p:txBody>
          <a:bodyPr/>
          <a:lstStyle/>
          <a:p>
            <a:fld id="{D6262B2E-B0CB-4DBB-8C61-F612C05A0A37}" type="slidenum">
              <a:rPr lang="cs-CZ" smtClean="0">
                <a:solidFill>
                  <a:prstClr val="white">
                    <a:lumMod val="65000"/>
                  </a:prstClr>
                </a:solidFill>
              </a:rPr>
              <a:pPr/>
              <a:t>23</a:t>
            </a:fld>
            <a:endParaRPr lang="cs-CZ" dirty="0">
              <a:solidFill>
                <a:prstClr val="white">
                  <a:lumMod val="65000"/>
                </a:prstClr>
              </a:solidFill>
            </a:endParaRPr>
          </a:p>
        </p:txBody>
      </p:sp>
      <p:sp>
        <p:nvSpPr>
          <p:cNvPr id="9" name="Obdélník 8"/>
          <p:cNvSpPr/>
          <p:nvPr/>
        </p:nvSpPr>
        <p:spPr>
          <a:xfrm>
            <a:off x="876300" y="6493119"/>
            <a:ext cx="9199517" cy="365124"/>
          </a:xfrm>
          <a:prstGeom prst="rect">
            <a:avLst/>
          </a:prstGeom>
        </p:spPr>
        <p:txBody>
          <a:bodyPr wrap="square" lIns="0" tIns="0" rIns="0" bIns="0" anchor="ctr">
            <a:noAutofit/>
          </a:bodyPr>
          <a:lstStyle/>
          <a:p>
            <a:pPr fontAlgn="base">
              <a:spcBef>
                <a:spcPct val="0"/>
              </a:spcBef>
              <a:spcAft>
                <a:spcPct val="0"/>
              </a:spcAft>
            </a:pPr>
            <a:r>
              <a:rPr lang="cs-CZ" sz="1200" dirty="0">
                <a:solidFill>
                  <a:schemeClr val="tx2"/>
                </a:solidFill>
                <a:cs typeface="Arial" charset="0"/>
              </a:rPr>
              <a:t>Q02. </a:t>
            </a:r>
            <a:r>
              <a:rPr lang="en-US" sz="1200" dirty="0">
                <a:solidFill>
                  <a:schemeClr val="tx2"/>
                </a:solidFill>
                <a:cs typeface="Arial" charset="0"/>
              </a:rPr>
              <a:t>Will you take part in the European Parliament elections (May 24 - 25)?</a:t>
            </a:r>
            <a:r>
              <a:rPr lang="cs-CZ" sz="1200" dirty="0">
                <a:solidFill>
                  <a:schemeClr val="tx2"/>
                </a:solidFill>
                <a:cs typeface="Arial" charset="0"/>
              </a:rPr>
              <a:t> Q03. </a:t>
            </a:r>
            <a:r>
              <a:rPr lang="en-US" sz="1200" dirty="0">
                <a:solidFill>
                  <a:schemeClr val="tx2"/>
                </a:solidFill>
                <a:cs typeface="Arial" charset="0"/>
              </a:rPr>
              <a:t>Which party are you going to vote for during European Parliament elections? Politically passives </a:t>
            </a:r>
            <a:r>
              <a:rPr lang="cs-CZ" sz="1200" dirty="0">
                <a:solidFill>
                  <a:schemeClr val="tx2"/>
                </a:solidFill>
                <a:cs typeface="Arial" charset="0"/>
              </a:rPr>
              <a:t>(N=100)</a:t>
            </a:r>
            <a:endParaRPr lang="en-GB" sz="1200" dirty="0">
              <a:solidFill>
                <a:schemeClr val="tx2"/>
              </a:solidFill>
              <a:cs typeface="Arial" charset="0"/>
            </a:endParaRPr>
          </a:p>
        </p:txBody>
      </p:sp>
      <p:graphicFrame>
        <p:nvGraphicFramePr>
          <p:cNvPr id="17" name="Graf 16">
            <a:extLst>
              <a:ext uri="{FF2B5EF4-FFF2-40B4-BE49-F238E27FC236}">
                <a16:creationId xmlns:a16="http://schemas.microsoft.com/office/drawing/2014/main" id="{1307F91C-FCB3-46D1-A9E9-03E91F8B3649}"/>
              </a:ext>
            </a:extLst>
          </p:cNvPr>
          <p:cNvGraphicFramePr/>
          <p:nvPr>
            <p:extLst>
              <p:ext uri="{D42A27DB-BD31-4B8C-83A1-F6EECF244321}">
                <p14:modId xmlns:p14="http://schemas.microsoft.com/office/powerpoint/2010/main" val="3986554445"/>
              </p:ext>
            </p:extLst>
          </p:nvPr>
        </p:nvGraphicFramePr>
        <p:xfrm>
          <a:off x="0" y="2659016"/>
          <a:ext cx="3861247" cy="3169497"/>
        </p:xfrm>
        <a:graphic>
          <a:graphicData uri="http://schemas.openxmlformats.org/drawingml/2006/chart">
            <c:chart xmlns:c="http://schemas.openxmlformats.org/drawingml/2006/chart" xmlns:r="http://schemas.openxmlformats.org/officeDocument/2006/relationships" r:id="rId2"/>
          </a:graphicData>
        </a:graphic>
      </p:graphicFrame>
      <p:grpSp>
        <p:nvGrpSpPr>
          <p:cNvPr id="24" name="Skupina 23">
            <a:extLst>
              <a:ext uri="{FF2B5EF4-FFF2-40B4-BE49-F238E27FC236}">
                <a16:creationId xmlns:a16="http://schemas.microsoft.com/office/drawing/2014/main" id="{9A4A46CC-F2FF-4092-A48D-4B0584B1A9C4}"/>
              </a:ext>
            </a:extLst>
          </p:cNvPr>
          <p:cNvGrpSpPr/>
          <p:nvPr/>
        </p:nvGrpSpPr>
        <p:grpSpPr>
          <a:xfrm>
            <a:off x="8334222" y="5828513"/>
            <a:ext cx="1442197" cy="395405"/>
            <a:chOff x="4895469" y="2053697"/>
            <a:chExt cx="1442197" cy="356416"/>
          </a:xfrm>
        </p:grpSpPr>
        <p:grpSp>
          <p:nvGrpSpPr>
            <p:cNvPr id="25" name="Skupina 24">
              <a:extLst>
                <a:ext uri="{FF2B5EF4-FFF2-40B4-BE49-F238E27FC236}">
                  <a16:creationId xmlns:a16="http://schemas.microsoft.com/office/drawing/2014/main" id="{2B6E6143-8CA1-42DA-93A8-755ACFA93EDB}"/>
                </a:ext>
              </a:extLst>
            </p:cNvPr>
            <p:cNvGrpSpPr/>
            <p:nvPr/>
          </p:nvGrpSpPr>
          <p:grpSpPr>
            <a:xfrm>
              <a:off x="4895469" y="2113952"/>
              <a:ext cx="284877" cy="284877"/>
              <a:chOff x="3921703" y="2778703"/>
              <a:chExt cx="802697" cy="802697"/>
            </a:xfrm>
          </p:grpSpPr>
          <p:pic>
            <p:nvPicPr>
              <p:cNvPr id="27" name="Obrázek 26">
                <a:extLst>
                  <a:ext uri="{FF2B5EF4-FFF2-40B4-BE49-F238E27FC236}">
                    <a16:creationId xmlns:a16="http://schemas.microsoft.com/office/drawing/2014/main" id="{2A1FED94-5A94-4250-A023-2D4B7CF91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703" y="2778703"/>
                <a:ext cx="802697" cy="802697"/>
              </a:xfrm>
              <a:prstGeom prst="rect">
                <a:avLst/>
              </a:prstGeom>
            </p:spPr>
          </p:pic>
          <p:sp>
            <p:nvSpPr>
              <p:cNvPr id="28" name="Obdélník 27">
                <a:extLst>
                  <a:ext uri="{FF2B5EF4-FFF2-40B4-BE49-F238E27FC236}">
                    <a16:creationId xmlns:a16="http://schemas.microsoft.com/office/drawing/2014/main" id="{E31C1C02-8E3A-44A8-9789-37CC1AA1FC1F}"/>
                  </a:ext>
                </a:extLst>
              </p:cNvPr>
              <p:cNvSpPr/>
              <p:nvPr/>
            </p:nvSpPr>
            <p:spPr>
              <a:xfrm>
                <a:off x="3970226" y="3013004"/>
                <a:ext cx="668868" cy="501397"/>
              </a:xfrm>
              <a:prstGeom prst="rect">
                <a:avLst/>
              </a:prstGeom>
            </p:spPr>
            <p:txBody>
              <a:bodyPr wrap="square"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900" b="1" i="1" dirty="0">
                    <a:solidFill>
                      <a:schemeClr val="bg1"/>
                    </a:solidFill>
                  </a:rPr>
                  <a:t>N</a:t>
                </a:r>
              </a:p>
            </p:txBody>
          </p:sp>
        </p:grpSp>
        <p:sp>
          <p:nvSpPr>
            <p:cNvPr id="26" name="Nadpis 6">
              <a:extLst>
                <a:ext uri="{FF2B5EF4-FFF2-40B4-BE49-F238E27FC236}">
                  <a16:creationId xmlns:a16="http://schemas.microsoft.com/office/drawing/2014/main" id="{6E07348E-9C83-456A-B828-F23AB3440036}"/>
                </a:ext>
              </a:extLst>
            </p:cNvPr>
            <p:cNvSpPr txBox="1">
              <a:spLocks/>
            </p:cNvSpPr>
            <p:nvPr/>
          </p:nvSpPr>
          <p:spPr>
            <a:xfrm>
              <a:off x="5031380" y="2053697"/>
              <a:ext cx="1306286" cy="356416"/>
            </a:xfrm>
            <a:prstGeom prst="rect">
              <a:avLst/>
            </a:prstGeom>
            <a:noFill/>
          </p:spPr>
          <p:txBody>
            <a:bodyPr wrap="square" lIns="0" tIns="0" rIns="0" bIns="0" anchor="ctr">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algn="ctr"/>
              <a:r>
                <a:rPr lang="en-US" sz="1050" dirty="0">
                  <a:solidFill>
                    <a:srgbClr val="FF0000"/>
                  </a:solidFill>
                </a:rPr>
                <a:t>Low base, only indicative results</a:t>
              </a:r>
              <a:endParaRPr lang="cs-CZ" sz="1050" dirty="0">
                <a:solidFill>
                  <a:srgbClr val="FF0000"/>
                </a:solidFill>
              </a:endParaRPr>
            </a:p>
          </p:txBody>
        </p:sp>
      </p:grpSp>
      <p:sp>
        <p:nvSpPr>
          <p:cNvPr id="2" name="TextovéPole 1">
            <a:extLst>
              <a:ext uri="{FF2B5EF4-FFF2-40B4-BE49-F238E27FC236}">
                <a16:creationId xmlns:a16="http://schemas.microsoft.com/office/drawing/2014/main" id="{C5B0A52B-4217-4DA7-8444-E6B2F09EDFB2}"/>
              </a:ext>
            </a:extLst>
          </p:cNvPr>
          <p:cNvSpPr txBox="1"/>
          <p:nvPr/>
        </p:nvSpPr>
        <p:spPr>
          <a:xfrm>
            <a:off x="7717392" y="5861043"/>
            <a:ext cx="768320" cy="369332"/>
          </a:xfrm>
          <a:prstGeom prst="rect">
            <a:avLst/>
          </a:prstGeom>
          <a:noFill/>
        </p:spPr>
        <p:txBody>
          <a:bodyPr wrap="square" rtlCol="0">
            <a:spAutoFit/>
          </a:bodyPr>
          <a:lstStyle/>
          <a:p>
            <a:r>
              <a:rPr lang="cs-CZ" dirty="0">
                <a:solidFill>
                  <a:srgbClr val="FF0000"/>
                </a:solidFill>
              </a:rPr>
              <a:t>N=18</a:t>
            </a:r>
          </a:p>
        </p:txBody>
      </p:sp>
      <p:sp>
        <p:nvSpPr>
          <p:cNvPr id="29" name="Obdélník 28">
            <a:extLst>
              <a:ext uri="{FF2B5EF4-FFF2-40B4-BE49-F238E27FC236}">
                <a16:creationId xmlns:a16="http://schemas.microsoft.com/office/drawing/2014/main" id="{8A2E589C-A438-4786-A52E-B8458654A650}"/>
              </a:ext>
            </a:extLst>
          </p:cNvPr>
          <p:cNvSpPr/>
          <p:nvPr/>
        </p:nvSpPr>
        <p:spPr>
          <a:xfrm>
            <a:off x="1104208" y="2058595"/>
            <a:ext cx="3733462" cy="44766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Participation in the EP elections:</a:t>
            </a:r>
          </a:p>
        </p:txBody>
      </p:sp>
      <p:sp>
        <p:nvSpPr>
          <p:cNvPr id="30" name="Obdélník 29">
            <a:extLst>
              <a:ext uri="{FF2B5EF4-FFF2-40B4-BE49-F238E27FC236}">
                <a16:creationId xmlns:a16="http://schemas.microsoft.com/office/drawing/2014/main" id="{27707197-8D2A-422B-A788-B9719ED82F2A}"/>
              </a:ext>
            </a:extLst>
          </p:cNvPr>
          <p:cNvSpPr/>
          <p:nvPr/>
        </p:nvSpPr>
        <p:spPr>
          <a:xfrm>
            <a:off x="6969362" y="1733042"/>
            <a:ext cx="3733462" cy="44766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TOP 5 preferred party in EP</a:t>
            </a:r>
          </a:p>
        </p:txBody>
      </p:sp>
      <p:pic>
        <p:nvPicPr>
          <p:cNvPr id="32" name="Picture 10" descr="VÃ½sledek obrÃ¡zku pro ano logo">
            <a:extLst>
              <a:ext uri="{FF2B5EF4-FFF2-40B4-BE49-F238E27FC236}">
                <a16:creationId xmlns:a16="http://schemas.microsoft.com/office/drawing/2014/main" id="{68D90ED2-9237-4C88-845C-6180F14CB38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801" b="30475"/>
          <a:stretch/>
        </p:blipFill>
        <p:spPr bwMode="auto">
          <a:xfrm>
            <a:off x="7246943" y="2554337"/>
            <a:ext cx="952327" cy="37830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VÃ½sledek obrÃ¡zku pro ksÄm logo">
            <a:extLst>
              <a:ext uri="{FF2B5EF4-FFF2-40B4-BE49-F238E27FC236}">
                <a16:creationId xmlns:a16="http://schemas.microsoft.com/office/drawing/2014/main" id="{422DE2F3-0685-4852-B126-62ED57177B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3574" y="4685732"/>
            <a:ext cx="332037" cy="403035"/>
          </a:xfrm>
          <a:prstGeom prst="rect">
            <a:avLst/>
          </a:prstGeom>
          <a:noFill/>
          <a:extLst>
            <a:ext uri="{909E8E84-426E-40DD-AFC4-6F175D3DCCD1}">
              <a14:hiddenFill xmlns:a14="http://schemas.microsoft.com/office/drawing/2010/main">
                <a:solidFill>
                  <a:srgbClr val="FFFFFF"/>
                </a:solidFill>
              </a14:hiddenFill>
            </a:ext>
          </a:extLst>
        </p:spPr>
      </p:pic>
      <p:pic>
        <p:nvPicPr>
          <p:cNvPr id="37" name="Obrázek 36">
            <a:extLst>
              <a:ext uri="{FF2B5EF4-FFF2-40B4-BE49-F238E27FC236}">
                <a16:creationId xmlns:a16="http://schemas.microsoft.com/office/drawing/2014/main" id="{BF68A026-7A9C-4550-ABBD-75D57ECA5C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8165" y="4124991"/>
            <a:ext cx="462856" cy="462856"/>
          </a:xfrm>
          <a:prstGeom prst="rect">
            <a:avLst/>
          </a:prstGeom>
        </p:spPr>
      </p:pic>
      <p:pic>
        <p:nvPicPr>
          <p:cNvPr id="38" name="Picture 2" descr="VÃ½sledek obrÃ¡zku pro ods logo">
            <a:extLst>
              <a:ext uri="{FF2B5EF4-FFF2-40B4-BE49-F238E27FC236}">
                <a16:creationId xmlns:a16="http://schemas.microsoft.com/office/drawing/2014/main" id="{6B64665A-E153-4DB0-8BB6-4D3FD5B8F53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8890" y="3684239"/>
            <a:ext cx="674926" cy="295281"/>
          </a:xfrm>
          <a:prstGeom prst="rect">
            <a:avLst/>
          </a:prstGeom>
          <a:noFill/>
          <a:extLst>
            <a:ext uri="{909E8E84-426E-40DD-AFC4-6F175D3DCCD1}">
              <a14:hiddenFill xmlns:a14="http://schemas.microsoft.com/office/drawing/2010/main">
                <a:solidFill>
                  <a:srgbClr val="FFFFFF"/>
                </a:solidFill>
              </a14:hiddenFill>
            </a:ext>
          </a:extLst>
        </p:spPr>
      </p:pic>
      <p:pic>
        <p:nvPicPr>
          <p:cNvPr id="40" name="Obrázek 39">
            <a:extLst>
              <a:ext uri="{FF2B5EF4-FFF2-40B4-BE49-F238E27FC236}">
                <a16:creationId xmlns:a16="http://schemas.microsoft.com/office/drawing/2014/main" id="{3C34AB2A-C5C8-4463-AB59-D6495FD04574}"/>
              </a:ext>
            </a:extLst>
          </p:cNvPr>
          <p:cNvPicPr>
            <a:picLocks noChangeAspect="1"/>
          </p:cNvPicPr>
          <p:nvPr/>
        </p:nvPicPr>
        <p:blipFill>
          <a:blip r:embed="rId8"/>
          <a:stretch>
            <a:fillRect/>
          </a:stretch>
        </p:blipFill>
        <p:spPr>
          <a:xfrm>
            <a:off x="7529709" y="3080170"/>
            <a:ext cx="387959" cy="410450"/>
          </a:xfrm>
          <a:prstGeom prst="rect">
            <a:avLst/>
          </a:prstGeom>
        </p:spPr>
      </p:pic>
      <p:pic>
        <p:nvPicPr>
          <p:cNvPr id="42" name="Obrázek 41">
            <a:extLst>
              <a:ext uri="{FF2B5EF4-FFF2-40B4-BE49-F238E27FC236}">
                <a16:creationId xmlns:a16="http://schemas.microsoft.com/office/drawing/2014/main" id="{1D045524-159F-44B7-A1AA-2DB8E414B8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07692"/>
            <a:ext cx="905735" cy="905735"/>
          </a:xfrm>
          <a:prstGeom prst="rect">
            <a:avLst/>
          </a:prstGeom>
        </p:spPr>
      </p:pic>
      <p:sp>
        <p:nvSpPr>
          <p:cNvPr id="44" name="Nadpis 1">
            <a:extLst>
              <a:ext uri="{FF2B5EF4-FFF2-40B4-BE49-F238E27FC236}">
                <a16:creationId xmlns:a16="http://schemas.microsoft.com/office/drawing/2014/main" id="{D6CA26BE-9F0A-42B5-8003-18FF641E580B}"/>
              </a:ext>
            </a:extLst>
          </p:cNvPr>
          <p:cNvSpPr txBox="1">
            <a:spLocks/>
          </p:cNvSpPr>
          <p:nvPr/>
        </p:nvSpPr>
        <p:spPr>
          <a:xfrm>
            <a:off x="1479" y="4183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GB" dirty="0">
                <a:solidFill>
                  <a:schemeClr val="accent1">
                    <a:lumMod val="75000"/>
                  </a:schemeClr>
                </a:solidFill>
              </a:rPr>
              <a:t>Politically passive do not participate in EP election</a:t>
            </a:r>
          </a:p>
        </p:txBody>
      </p:sp>
      <p:sp>
        <p:nvSpPr>
          <p:cNvPr id="10" name="TextovéPole 9">
            <a:extLst>
              <a:ext uri="{FF2B5EF4-FFF2-40B4-BE49-F238E27FC236}">
                <a16:creationId xmlns:a16="http://schemas.microsoft.com/office/drawing/2014/main" id="{989D16CA-F509-4F43-872C-65E3DABCBE5A}"/>
              </a:ext>
            </a:extLst>
          </p:cNvPr>
          <p:cNvSpPr txBox="1"/>
          <p:nvPr/>
        </p:nvSpPr>
        <p:spPr>
          <a:xfrm>
            <a:off x="892361" y="3945540"/>
            <a:ext cx="1770844" cy="584775"/>
          </a:xfrm>
          <a:prstGeom prst="rect">
            <a:avLst/>
          </a:prstGeom>
          <a:noFill/>
        </p:spPr>
        <p:txBody>
          <a:bodyPr wrap="square" rtlCol="0">
            <a:spAutoFit/>
          </a:bodyPr>
          <a:lstStyle/>
          <a:p>
            <a:pPr algn="ctr"/>
            <a:r>
              <a:rPr lang="cs-CZ" sz="3200" b="1" dirty="0">
                <a:solidFill>
                  <a:schemeClr val="accent1">
                    <a:lumMod val="75000"/>
                  </a:schemeClr>
                </a:solidFill>
              </a:rPr>
              <a:t>13 858</a:t>
            </a:r>
          </a:p>
        </p:txBody>
      </p:sp>
      <p:graphicFrame>
        <p:nvGraphicFramePr>
          <p:cNvPr id="31" name="Graf 30">
            <a:extLst>
              <a:ext uri="{FF2B5EF4-FFF2-40B4-BE49-F238E27FC236}">
                <a16:creationId xmlns:a16="http://schemas.microsoft.com/office/drawing/2014/main" id="{96E9DF56-A7EB-488A-B84F-2B60F3E391DD}"/>
              </a:ext>
            </a:extLst>
          </p:cNvPr>
          <p:cNvGraphicFramePr/>
          <p:nvPr>
            <p:extLst>
              <p:ext uri="{D42A27DB-BD31-4B8C-83A1-F6EECF244321}">
                <p14:modId xmlns:p14="http://schemas.microsoft.com/office/powerpoint/2010/main" val="3985087399"/>
              </p:ext>
            </p:extLst>
          </p:nvPr>
        </p:nvGraphicFramePr>
        <p:xfrm>
          <a:off x="3042879" y="2659016"/>
          <a:ext cx="3861248" cy="3169497"/>
        </p:xfrm>
        <a:graphic>
          <a:graphicData uri="http://schemas.openxmlformats.org/drawingml/2006/chart">
            <c:chart xmlns:c="http://schemas.openxmlformats.org/drawingml/2006/chart" xmlns:r="http://schemas.openxmlformats.org/officeDocument/2006/relationships" r:id="rId10"/>
          </a:graphicData>
        </a:graphic>
      </p:graphicFrame>
      <p:sp>
        <p:nvSpPr>
          <p:cNvPr id="33" name="TextovéPole 32">
            <a:extLst>
              <a:ext uri="{FF2B5EF4-FFF2-40B4-BE49-F238E27FC236}">
                <a16:creationId xmlns:a16="http://schemas.microsoft.com/office/drawing/2014/main" id="{719894CD-6EFF-40C0-B837-FDCF9983A564}"/>
              </a:ext>
            </a:extLst>
          </p:cNvPr>
          <p:cNvSpPr txBox="1"/>
          <p:nvPr/>
        </p:nvSpPr>
        <p:spPr>
          <a:xfrm>
            <a:off x="3897228" y="3945541"/>
            <a:ext cx="1770844" cy="584775"/>
          </a:xfrm>
          <a:prstGeom prst="rect">
            <a:avLst/>
          </a:prstGeom>
          <a:noFill/>
        </p:spPr>
        <p:txBody>
          <a:bodyPr wrap="square" rtlCol="0">
            <a:spAutoFit/>
          </a:bodyPr>
          <a:lstStyle/>
          <a:p>
            <a:pPr algn="ctr"/>
            <a:r>
              <a:rPr lang="cs-CZ" sz="3200" b="1" dirty="0">
                <a:solidFill>
                  <a:schemeClr val="accent1">
                    <a:lumMod val="75000"/>
                  </a:schemeClr>
                </a:solidFill>
              </a:rPr>
              <a:t>117 792</a:t>
            </a:r>
          </a:p>
        </p:txBody>
      </p:sp>
      <p:cxnSp>
        <p:nvCxnSpPr>
          <p:cNvPr id="5" name="Přímá spojnice 4">
            <a:extLst>
              <a:ext uri="{FF2B5EF4-FFF2-40B4-BE49-F238E27FC236}">
                <a16:creationId xmlns:a16="http://schemas.microsoft.com/office/drawing/2014/main" id="{BC6AFE22-5C64-437C-BEBE-E9E4AAAE05E8}"/>
              </a:ext>
            </a:extLst>
          </p:cNvPr>
          <p:cNvCxnSpPr/>
          <p:nvPr/>
        </p:nvCxnSpPr>
        <p:spPr>
          <a:xfrm>
            <a:off x="3414409" y="2659016"/>
            <a:ext cx="0" cy="28565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78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ál 16">
            <a:extLst>
              <a:ext uri="{FF2B5EF4-FFF2-40B4-BE49-F238E27FC236}">
                <a16:creationId xmlns:a16="http://schemas.microsoft.com/office/drawing/2014/main" id="{DD36AE3C-262F-400C-9BFB-EB5A3F83F183}"/>
              </a:ext>
            </a:extLst>
          </p:cNvPr>
          <p:cNvSpPr/>
          <p:nvPr/>
        </p:nvSpPr>
        <p:spPr>
          <a:xfrm>
            <a:off x="8651128" y="4984981"/>
            <a:ext cx="648356" cy="486453"/>
          </a:xfrm>
          <a:prstGeom prst="ellipse">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 name="Ovál 15">
            <a:extLst>
              <a:ext uri="{FF2B5EF4-FFF2-40B4-BE49-F238E27FC236}">
                <a16:creationId xmlns:a16="http://schemas.microsoft.com/office/drawing/2014/main" id="{E1102139-8145-4134-A0B7-654F3CF50138}"/>
              </a:ext>
            </a:extLst>
          </p:cNvPr>
          <p:cNvSpPr/>
          <p:nvPr/>
        </p:nvSpPr>
        <p:spPr>
          <a:xfrm>
            <a:off x="11118224" y="3497801"/>
            <a:ext cx="688975" cy="754601"/>
          </a:xfrm>
          <a:prstGeom prst="ellipse">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 name="Ovál 3">
            <a:extLst>
              <a:ext uri="{FF2B5EF4-FFF2-40B4-BE49-F238E27FC236}">
                <a16:creationId xmlns:a16="http://schemas.microsoft.com/office/drawing/2014/main" id="{642FD178-60FC-4F75-8E2D-7F022EA19103}"/>
              </a:ext>
            </a:extLst>
          </p:cNvPr>
          <p:cNvSpPr/>
          <p:nvPr/>
        </p:nvSpPr>
        <p:spPr>
          <a:xfrm>
            <a:off x="7302782" y="2858491"/>
            <a:ext cx="514700" cy="416269"/>
          </a:xfrm>
          <a:prstGeom prst="ellipse">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14030073"/>
              </p:ext>
            </p:extLst>
          </p:nvPr>
        </p:nvGraphicFramePr>
        <p:xfrm>
          <a:off x="158623" y="2251517"/>
          <a:ext cx="4215897" cy="399739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ovéPole 1">
            <a:extLst>
              <a:ext uri="{FF2B5EF4-FFF2-40B4-BE49-F238E27FC236}">
                <a16:creationId xmlns:a16="http://schemas.microsoft.com/office/drawing/2014/main" id="{C7DF51DB-7649-479C-A0B1-40AC3F9A4349}"/>
              </a:ext>
            </a:extLst>
          </p:cNvPr>
          <p:cNvSpPr txBox="1"/>
          <p:nvPr/>
        </p:nvSpPr>
        <p:spPr>
          <a:xfrm>
            <a:off x="977775" y="1330720"/>
            <a:ext cx="4437604" cy="369332"/>
          </a:xfrm>
          <a:prstGeom prst="rect">
            <a:avLst/>
          </a:prstGeom>
          <a:noFill/>
        </p:spPr>
        <p:txBody>
          <a:bodyPr wrap="square" rtlCol="0">
            <a:spAutoFit/>
          </a:bodyPr>
          <a:lstStyle/>
          <a:p>
            <a:r>
              <a:rPr lang="en-US" dirty="0"/>
              <a:t>Population</a:t>
            </a:r>
            <a:r>
              <a:rPr lang="cs-CZ" dirty="0"/>
              <a:t>            </a:t>
            </a:r>
            <a:r>
              <a:rPr lang="en-US" dirty="0">
                <a:solidFill>
                  <a:schemeClr val="accent1">
                    <a:lumMod val="75000"/>
                  </a:schemeClr>
                </a:solidFill>
              </a:rPr>
              <a:t>Politically passives</a:t>
            </a:r>
            <a:endParaRPr lang="cs-CZ" dirty="0">
              <a:solidFill>
                <a:schemeClr val="accent1">
                  <a:lumMod val="75000"/>
                </a:schemeClr>
              </a:solidFill>
            </a:endParaRPr>
          </a:p>
        </p:txBody>
      </p:sp>
      <p:cxnSp>
        <p:nvCxnSpPr>
          <p:cNvPr id="5" name="Přímá spojnice 4">
            <a:extLst>
              <a:ext uri="{FF2B5EF4-FFF2-40B4-BE49-F238E27FC236}">
                <a16:creationId xmlns:a16="http://schemas.microsoft.com/office/drawing/2014/main" id="{C148DB67-9589-4ABA-87DF-E19CF2C32F30}"/>
              </a:ext>
            </a:extLst>
          </p:cNvPr>
          <p:cNvCxnSpPr>
            <a:cxnSpLocks/>
          </p:cNvCxnSpPr>
          <p:nvPr/>
        </p:nvCxnSpPr>
        <p:spPr>
          <a:xfrm>
            <a:off x="577535" y="1533700"/>
            <a:ext cx="3893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563AFC57-3D02-4D5C-BEAE-ABC270058CED}"/>
              </a:ext>
            </a:extLst>
          </p:cNvPr>
          <p:cNvCxnSpPr>
            <a:cxnSpLocks/>
          </p:cNvCxnSpPr>
          <p:nvPr/>
        </p:nvCxnSpPr>
        <p:spPr>
          <a:xfrm>
            <a:off x="2249702" y="1533700"/>
            <a:ext cx="389300" cy="0"/>
          </a:xfrm>
          <a:prstGeom prst="line">
            <a:avLst/>
          </a:prstGeom>
          <a:ln w="1905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8" name="Obrázek 17">
            <a:extLst>
              <a:ext uri="{FF2B5EF4-FFF2-40B4-BE49-F238E27FC236}">
                <a16:creationId xmlns:a16="http://schemas.microsoft.com/office/drawing/2014/main" id="{F20419AE-F267-43FF-88D5-71BE741999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692"/>
            <a:ext cx="905735" cy="905735"/>
          </a:xfrm>
          <a:prstGeom prst="rect">
            <a:avLst/>
          </a:prstGeom>
        </p:spPr>
      </p:pic>
      <p:sp>
        <p:nvSpPr>
          <p:cNvPr id="19" name="Nadpis 1">
            <a:extLst>
              <a:ext uri="{FF2B5EF4-FFF2-40B4-BE49-F238E27FC236}">
                <a16:creationId xmlns:a16="http://schemas.microsoft.com/office/drawing/2014/main" id="{30936903-6D7F-4103-B517-1202FEA203C3}"/>
              </a:ext>
            </a:extLst>
          </p:cNvPr>
          <p:cNvSpPr txBox="1">
            <a:spLocks/>
          </p:cNvSpPr>
          <p:nvPr/>
        </p:nvSpPr>
        <p:spPr>
          <a:xfrm>
            <a:off x="1479" y="4183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pl-PL" dirty="0">
                <a:solidFill>
                  <a:schemeClr val="accent1">
                    <a:lumMod val="75000"/>
                  </a:schemeClr>
                </a:solidFill>
              </a:rPr>
              <a:t>Politically passives and their attitudes</a:t>
            </a:r>
            <a:endParaRPr lang="en-GB" dirty="0">
              <a:solidFill>
                <a:schemeClr val="accent1">
                  <a:lumMod val="75000"/>
                </a:schemeClr>
              </a:solidFill>
            </a:endParaRPr>
          </a:p>
        </p:txBody>
      </p:sp>
      <p:graphicFrame>
        <p:nvGraphicFramePr>
          <p:cNvPr id="14" name="Graf 13">
            <a:extLst>
              <a:ext uri="{FF2B5EF4-FFF2-40B4-BE49-F238E27FC236}">
                <a16:creationId xmlns:a16="http://schemas.microsoft.com/office/drawing/2014/main" id="{9E1C5AEA-8AD6-4671-AFFE-99B12D1DB3C0}"/>
              </a:ext>
            </a:extLst>
          </p:cNvPr>
          <p:cNvGraphicFramePr/>
          <p:nvPr>
            <p:extLst>
              <p:ext uri="{D42A27DB-BD31-4B8C-83A1-F6EECF244321}">
                <p14:modId xmlns:p14="http://schemas.microsoft.com/office/powerpoint/2010/main" val="1452359769"/>
              </p:ext>
            </p:extLst>
          </p:nvPr>
        </p:nvGraphicFramePr>
        <p:xfrm>
          <a:off x="3988051" y="1445760"/>
          <a:ext cx="4215897" cy="39973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 14">
            <a:extLst>
              <a:ext uri="{FF2B5EF4-FFF2-40B4-BE49-F238E27FC236}">
                <a16:creationId xmlns:a16="http://schemas.microsoft.com/office/drawing/2014/main" id="{A29218BC-0272-415D-960C-E22BA6241521}"/>
              </a:ext>
            </a:extLst>
          </p:cNvPr>
          <p:cNvGraphicFramePr/>
          <p:nvPr>
            <p:extLst>
              <p:ext uri="{D42A27DB-BD31-4B8C-83A1-F6EECF244321}">
                <p14:modId xmlns:p14="http://schemas.microsoft.com/office/powerpoint/2010/main" val="1944468262"/>
              </p:ext>
            </p:extLst>
          </p:nvPr>
        </p:nvGraphicFramePr>
        <p:xfrm>
          <a:off x="7995528" y="2251517"/>
          <a:ext cx="3959760" cy="3997393"/>
        </p:xfrm>
        <a:graphic>
          <a:graphicData uri="http://schemas.openxmlformats.org/drawingml/2006/chart">
            <c:chart xmlns:c="http://schemas.openxmlformats.org/drawingml/2006/chart" xmlns:r="http://schemas.openxmlformats.org/officeDocument/2006/relationships" r:id="rId5"/>
          </a:graphicData>
        </a:graphic>
      </p:graphicFrame>
      <p:sp>
        <p:nvSpPr>
          <p:cNvPr id="21" name="Obdélník 20">
            <a:extLst>
              <a:ext uri="{FF2B5EF4-FFF2-40B4-BE49-F238E27FC236}">
                <a16:creationId xmlns:a16="http://schemas.microsoft.com/office/drawing/2014/main" id="{41DBC5FB-F8A1-4289-A667-662CB1E670CC}"/>
              </a:ext>
            </a:extLst>
          </p:cNvPr>
          <p:cNvSpPr/>
          <p:nvPr/>
        </p:nvSpPr>
        <p:spPr>
          <a:xfrm>
            <a:off x="452867" y="6191043"/>
            <a:ext cx="10053686" cy="609332"/>
          </a:xfrm>
          <a:prstGeom prst="rect">
            <a:avLst/>
          </a:prstGeom>
        </p:spPr>
        <p:txBody>
          <a:bodyPr wrap="square" lIns="0" tIns="0" rIns="0" bIns="0" anchor="ctr">
            <a:noAutofit/>
          </a:bodyPr>
          <a:lstStyle/>
          <a:p>
            <a:pPr lvl="0" fontAlgn="base">
              <a:spcBef>
                <a:spcPct val="0"/>
              </a:spcBef>
              <a:spcAft>
                <a:spcPct val="0"/>
              </a:spcAft>
              <a:defRPr/>
            </a:pPr>
            <a:r>
              <a:rPr lang="en-AU" sz="1200" dirty="0">
                <a:solidFill>
                  <a:srgbClr val="595959"/>
                </a:solidFill>
                <a:cs typeface="Arial" charset="0"/>
              </a:rPr>
              <a:t>Q09. Now we will talk about worldview. To what extent do you agree or disagree with following statements?, Q10. Now we will talk about public life. To what extent do you agree or disagree with following statements?, Q11. Now we will talk about international politics and globalization. To what extent do you agree or disagree with following statements?</a:t>
            </a:r>
            <a:endParaRPr lang="cs-CZ" sz="1200" dirty="0">
              <a:solidFill>
                <a:srgbClr val="595959"/>
              </a:solidFill>
              <a:cs typeface="Arial" charset="0"/>
            </a:endParaRPr>
          </a:p>
          <a:p>
            <a:pPr fontAlgn="base">
              <a:spcBef>
                <a:spcPct val="0"/>
              </a:spcBef>
              <a:spcAft>
                <a:spcPct val="0"/>
              </a:spcAft>
              <a:defRPr/>
            </a:pPr>
            <a:r>
              <a:rPr lang="en-US" sz="1200" dirty="0">
                <a:solidFill>
                  <a:schemeClr val="tx2"/>
                </a:solidFill>
                <a:cs typeface="Arial" charset="0"/>
              </a:rPr>
              <a:t>Politically passives </a:t>
            </a:r>
            <a:r>
              <a:rPr lang="cs-CZ" sz="1200" dirty="0">
                <a:solidFill>
                  <a:schemeClr val="tx2"/>
                </a:solidFill>
                <a:cs typeface="Arial" charset="0"/>
              </a:rPr>
              <a:t>(N=100)</a:t>
            </a:r>
            <a:endParaRPr lang="en-GB" sz="1200" dirty="0">
              <a:solidFill>
                <a:srgbClr val="595959"/>
              </a:solidFill>
              <a:cs typeface="Arial" charset="0"/>
            </a:endParaRPr>
          </a:p>
          <a:p>
            <a:pPr lvl="0" fontAlgn="base">
              <a:spcBef>
                <a:spcPct val="0"/>
              </a:spcBef>
              <a:spcAft>
                <a:spcPct val="0"/>
              </a:spcAft>
              <a:defRPr/>
            </a:pPr>
            <a:endParaRPr kumimoji="0" lang="en-AU" sz="1200" b="0" i="0" u="none" strike="noStrike" kern="1200" cap="none" spc="0" normalizeH="0" baseline="0" dirty="0">
              <a:ln>
                <a:noFill/>
              </a:ln>
              <a:solidFill>
                <a:srgbClr val="595959"/>
              </a:solidFill>
              <a:effectLst/>
              <a:uLnTx/>
              <a:uFillTx/>
              <a:latin typeface="Calibri"/>
              <a:ea typeface="+mn-ea"/>
              <a:cs typeface="Arial" charset="0"/>
            </a:endParaRPr>
          </a:p>
        </p:txBody>
      </p:sp>
    </p:spTree>
    <p:extLst>
      <p:ext uri="{BB962C8B-B14F-4D97-AF65-F5344CB8AC3E}">
        <p14:creationId xmlns:p14="http://schemas.microsoft.com/office/powerpoint/2010/main" val="3004554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a:extLst>
              <a:ext uri="{FF2B5EF4-FFF2-40B4-BE49-F238E27FC236}">
                <a16:creationId xmlns:a16="http://schemas.microsoft.com/office/drawing/2014/main" id="{89C10F18-9EF3-4ADF-A0CA-5FCAE150B788}"/>
              </a:ext>
            </a:extLst>
          </p:cNvPr>
          <p:cNvSpPr txBox="1">
            <a:spLocks/>
          </p:cNvSpPr>
          <p:nvPr/>
        </p:nvSpPr>
        <p:spPr>
          <a:xfrm>
            <a:off x="0" y="417600"/>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pl-PL" dirty="0">
                <a:solidFill>
                  <a:schemeClr val="accent3">
                    <a:lumMod val="75000"/>
                  </a:schemeClr>
                </a:solidFill>
              </a:rPr>
              <a:t>Ambivalent </a:t>
            </a:r>
            <a:r>
              <a:rPr lang="pl-PL" sz="2400" dirty="0">
                <a:solidFill>
                  <a:schemeClr val="accent3">
                    <a:lumMod val="75000"/>
                  </a:schemeClr>
                </a:solidFill>
              </a:rPr>
              <a:t>(36 % in population)</a:t>
            </a:r>
            <a:endParaRPr lang="en-GB" sz="2400" dirty="0">
              <a:solidFill>
                <a:schemeClr val="accent3">
                  <a:lumMod val="75000"/>
                </a:schemeClr>
              </a:solidFill>
            </a:endParaRPr>
          </a:p>
        </p:txBody>
      </p:sp>
      <p:sp>
        <p:nvSpPr>
          <p:cNvPr id="3" name="Zástupný symbol pro číslo snímku 2"/>
          <p:cNvSpPr>
            <a:spLocks noGrp="1"/>
          </p:cNvSpPr>
          <p:nvPr>
            <p:ph type="sldNum" sz="quarter" idx="4"/>
          </p:nvPr>
        </p:nvSpPr>
        <p:spPr/>
        <p:txBody>
          <a:bodyPr/>
          <a:lstStyle/>
          <a:p>
            <a:fld id="{D6262B2E-B0CB-4DBB-8C61-F612C05A0A37}" type="slidenum">
              <a:rPr lang="cs-CZ" smtClean="0">
                <a:solidFill>
                  <a:prstClr val="white">
                    <a:lumMod val="65000"/>
                  </a:prstClr>
                </a:solidFill>
              </a:rPr>
              <a:pPr/>
              <a:t>25</a:t>
            </a:fld>
            <a:endParaRPr lang="cs-CZ" dirty="0">
              <a:solidFill>
                <a:prstClr val="white">
                  <a:lumMod val="65000"/>
                </a:prstClr>
              </a:solidFill>
            </a:endParaRPr>
          </a:p>
        </p:txBody>
      </p:sp>
      <p:sp>
        <p:nvSpPr>
          <p:cNvPr id="9" name="Obdélník 8">
            <a:extLst>
              <a:ext uri="{FF2B5EF4-FFF2-40B4-BE49-F238E27FC236}">
                <a16:creationId xmlns:a16="http://schemas.microsoft.com/office/drawing/2014/main" id="{1CC16DFF-E68E-4AFD-971F-1218945B6B08}"/>
              </a:ext>
            </a:extLst>
          </p:cNvPr>
          <p:cNvSpPr/>
          <p:nvPr/>
        </p:nvSpPr>
        <p:spPr>
          <a:xfrm>
            <a:off x="668794" y="2278489"/>
            <a:ext cx="4337108" cy="3960000"/>
          </a:xfrm>
          <a:prstGeom prst="rect">
            <a:avLst/>
          </a:prstGeom>
          <a:solidFill>
            <a:srgbClr val="FCF9D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400">
              <a:solidFill>
                <a:schemeClr val="tx1"/>
              </a:solidFill>
            </a:endParaRPr>
          </a:p>
          <a:p>
            <a:endParaRPr lang="en-AU" sz="1400">
              <a:solidFill>
                <a:schemeClr val="tx1"/>
              </a:solidFill>
            </a:endParaRPr>
          </a:p>
          <a:p>
            <a:pPr marL="285750" indent="-285750">
              <a:buFont typeface="Wingdings" panose="05000000000000000000" pitchFamily="2" charset="2"/>
              <a:buChar char="§"/>
            </a:pPr>
            <a:r>
              <a:rPr lang="en-AU" sz="1400">
                <a:solidFill>
                  <a:schemeClr val="tx1"/>
                </a:solidFill>
              </a:rPr>
              <a:t>The Ambivalent </a:t>
            </a:r>
            <a:r>
              <a:rPr lang="en-AU" sz="1400" b="1">
                <a:solidFill>
                  <a:schemeClr val="tx1"/>
                </a:solidFill>
              </a:rPr>
              <a:t>participate in election</a:t>
            </a:r>
            <a:r>
              <a:rPr lang="en-AU" sz="1400">
                <a:solidFill>
                  <a:schemeClr val="tx1"/>
                </a:solidFill>
              </a:rPr>
              <a:t>. On left-right political spectrum, they are </a:t>
            </a:r>
            <a:r>
              <a:rPr lang="en-AU" sz="1400" b="1">
                <a:solidFill>
                  <a:schemeClr val="tx1"/>
                </a:solidFill>
              </a:rPr>
              <a:t>more rightist.</a:t>
            </a:r>
            <a:r>
              <a:rPr lang="en-AU" sz="1400">
                <a:solidFill>
                  <a:schemeClr val="tx1"/>
                </a:solidFill>
              </a:rPr>
              <a:t>  They more likely vote </a:t>
            </a:r>
            <a:r>
              <a:rPr lang="en-AU" sz="1400" b="1">
                <a:solidFill>
                  <a:schemeClr val="tx1"/>
                </a:solidFill>
              </a:rPr>
              <a:t>ODS, ANO and KDU-ČSL </a:t>
            </a:r>
            <a:r>
              <a:rPr lang="en-AU" sz="1400">
                <a:solidFill>
                  <a:schemeClr val="tx1"/>
                </a:solidFill>
              </a:rPr>
              <a:t>than other segments. </a:t>
            </a:r>
          </a:p>
          <a:p>
            <a:pPr marL="285750" indent="-285750">
              <a:buFont typeface="Wingdings" panose="05000000000000000000" pitchFamily="2" charset="2"/>
              <a:buChar char="§"/>
            </a:pPr>
            <a:r>
              <a:rPr lang="en-AU" sz="1400">
                <a:solidFill>
                  <a:schemeClr val="tx1"/>
                </a:solidFill>
              </a:rPr>
              <a:t>They believe that politics is full of bribes and frauds.</a:t>
            </a:r>
          </a:p>
          <a:p>
            <a:pPr marL="285750" indent="-285750">
              <a:buFont typeface="Wingdings" panose="05000000000000000000" pitchFamily="2" charset="2"/>
              <a:buChar char="§"/>
            </a:pPr>
            <a:r>
              <a:rPr lang="en-AU" sz="1400">
                <a:solidFill>
                  <a:schemeClr val="tx1"/>
                </a:solidFill>
              </a:rPr>
              <a:t>They are </a:t>
            </a:r>
            <a:r>
              <a:rPr lang="en-AU" sz="1400" b="1">
                <a:solidFill>
                  <a:schemeClr val="tx1"/>
                </a:solidFill>
              </a:rPr>
              <a:t>satisfied with the development of our society</a:t>
            </a:r>
            <a:r>
              <a:rPr lang="en-AU" sz="1400">
                <a:solidFill>
                  <a:schemeClr val="tx1"/>
                </a:solidFill>
              </a:rPr>
              <a:t>. </a:t>
            </a:r>
          </a:p>
          <a:p>
            <a:pPr marL="285750" indent="-285750">
              <a:buFont typeface="Wingdings" panose="05000000000000000000" pitchFamily="2" charset="2"/>
              <a:buChar char="§"/>
            </a:pPr>
            <a:r>
              <a:rPr lang="en-AU" sz="1400">
                <a:solidFill>
                  <a:schemeClr val="tx1"/>
                </a:solidFill>
              </a:rPr>
              <a:t>They agree with the opinion that </a:t>
            </a:r>
            <a:r>
              <a:rPr lang="en-AU" sz="1400" b="1">
                <a:solidFill>
                  <a:schemeClr val="tx1"/>
                </a:solidFill>
              </a:rPr>
              <a:t>immigrants can threaten our lives</a:t>
            </a:r>
            <a:r>
              <a:rPr lang="en-AU" sz="1400">
                <a:solidFill>
                  <a:schemeClr val="tx1"/>
                </a:solidFill>
              </a:rPr>
              <a:t>. </a:t>
            </a:r>
          </a:p>
          <a:p>
            <a:pPr marL="285750" indent="-285750">
              <a:buFont typeface="Wingdings" panose="05000000000000000000" pitchFamily="2" charset="2"/>
              <a:buChar char="§"/>
            </a:pPr>
            <a:r>
              <a:rPr lang="en-AU" sz="1400">
                <a:solidFill>
                  <a:schemeClr val="tx1"/>
                </a:solidFill>
              </a:rPr>
              <a:t>As for the economic status, they feel safe. They </a:t>
            </a:r>
            <a:r>
              <a:rPr lang="en-AU" sz="1400" b="1">
                <a:solidFill>
                  <a:schemeClr val="tx1"/>
                </a:solidFill>
              </a:rPr>
              <a:t>do not face financial difficulties and they are secured in terms of property</a:t>
            </a:r>
            <a:r>
              <a:rPr lang="en-AU" sz="1400">
                <a:solidFill>
                  <a:schemeClr val="tx1"/>
                </a:solidFill>
              </a:rPr>
              <a:t>. The relative financial security is reflected in their willingness to pay for above-standard services (e.g. medical treatment).</a:t>
            </a:r>
          </a:p>
          <a:p>
            <a:pPr marL="285750" indent="-285750">
              <a:buFont typeface="Wingdings" panose="05000000000000000000" pitchFamily="2" charset="2"/>
              <a:buChar char="§"/>
            </a:pPr>
            <a:r>
              <a:rPr lang="en-AU" sz="1400">
                <a:solidFill>
                  <a:schemeClr val="tx1"/>
                </a:solidFill>
              </a:rPr>
              <a:t>Regarding other opinions, they are strongly </a:t>
            </a:r>
            <a:r>
              <a:rPr lang="en-AU" sz="1400" b="1">
                <a:solidFill>
                  <a:schemeClr val="tx1"/>
                </a:solidFill>
              </a:rPr>
              <a:t>ambivalent</a:t>
            </a:r>
            <a:r>
              <a:rPr lang="en-AU" sz="1400">
                <a:solidFill>
                  <a:schemeClr val="tx1"/>
                </a:solidFill>
              </a:rPr>
              <a:t>.</a:t>
            </a:r>
          </a:p>
          <a:p>
            <a:endParaRPr lang="en-AU" sz="1400">
              <a:solidFill>
                <a:schemeClr val="tx1"/>
              </a:solidFill>
            </a:endParaRPr>
          </a:p>
          <a:p>
            <a:endParaRPr lang="en-AU" sz="1400">
              <a:solidFill>
                <a:schemeClr val="tx1"/>
              </a:solidFill>
            </a:endParaRPr>
          </a:p>
          <a:p>
            <a:endParaRPr lang="en-AU" sz="1400">
              <a:solidFill>
                <a:schemeClr val="tx1"/>
              </a:solidFill>
            </a:endParaRPr>
          </a:p>
          <a:p>
            <a:endParaRPr lang="en-AU" sz="1400">
              <a:solidFill>
                <a:schemeClr val="tx1"/>
              </a:solidFill>
            </a:endParaRPr>
          </a:p>
        </p:txBody>
      </p:sp>
      <p:sp>
        <p:nvSpPr>
          <p:cNvPr id="6" name="Obdélník 5">
            <a:extLst>
              <a:ext uri="{FF2B5EF4-FFF2-40B4-BE49-F238E27FC236}">
                <a16:creationId xmlns:a16="http://schemas.microsoft.com/office/drawing/2014/main" id="{63FF0BFE-4213-44B0-87B5-820B1FA9B7C7}"/>
              </a:ext>
            </a:extLst>
          </p:cNvPr>
          <p:cNvSpPr/>
          <p:nvPr/>
        </p:nvSpPr>
        <p:spPr>
          <a:xfrm>
            <a:off x="5307724" y="2269913"/>
            <a:ext cx="4931745" cy="2271340"/>
          </a:xfrm>
          <a:prstGeom prst="rect">
            <a:avLst/>
          </a:prstGeom>
          <a:solidFill>
            <a:srgbClr val="FCF9D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400">
              <a:solidFill>
                <a:schemeClr val="tx1"/>
              </a:solidFill>
            </a:endParaRPr>
          </a:p>
          <a:p>
            <a:r>
              <a:rPr lang="en-AU" sz="1400">
                <a:solidFill>
                  <a:schemeClr val="tx1"/>
                </a:solidFill>
              </a:rPr>
              <a:t>Men and women equally (50 % a 50 %), significantly more younger representatives (18 - 24 years old) than in other segments (13 %). The most of them are 35 - 44 years old (23 %).</a:t>
            </a:r>
          </a:p>
          <a:p>
            <a:endParaRPr lang="en-AU" sz="1400">
              <a:solidFill>
                <a:schemeClr val="tx1"/>
              </a:solidFill>
            </a:endParaRPr>
          </a:p>
          <a:p>
            <a:pPr lvl="0">
              <a:defRPr/>
            </a:pPr>
            <a:r>
              <a:rPr lang="en-AU" sz="1400">
                <a:solidFill>
                  <a:schemeClr val="tx1"/>
                </a:solidFill>
              </a:rPr>
              <a:t>Secondary education with </a:t>
            </a:r>
            <a:r>
              <a:rPr lang="en-AU" sz="1400">
                <a:solidFill>
                  <a:prstClr val="black"/>
                </a:solidFill>
              </a:rPr>
              <a:t>secondary </a:t>
            </a:r>
          </a:p>
          <a:p>
            <a:pPr lvl="0">
              <a:defRPr/>
            </a:pPr>
            <a:r>
              <a:rPr lang="en-AU" sz="1400">
                <a:solidFill>
                  <a:prstClr val="black"/>
                </a:solidFill>
              </a:rPr>
              <a:t>School leaving examination </a:t>
            </a:r>
            <a:r>
              <a:rPr lang="en-AU" sz="1400">
                <a:solidFill>
                  <a:schemeClr val="tx1"/>
                </a:solidFill>
              </a:rPr>
              <a:t>(43 %).</a:t>
            </a:r>
          </a:p>
          <a:p>
            <a:r>
              <a:rPr lang="en-AU" sz="1400">
                <a:solidFill>
                  <a:schemeClr val="tx1"/>
                </a:solidFill>
              </a:rPr>
              <a:t>Families with children (40 %).</a:t>
            </a:r>
          </a:p>
          <a:p>
            <a:endParaRPr lang="en-AU" sz="1400">
              <a:solidFill>
                <a:schemeClr val="tx1"/>
              </a:solidFill>
            </a:endParaRPr>
          </a:p>
          <a:p>
            <a:r>
              <a:rPr lang="en-AU" sz="1400">
                <a:solidFill>
                  <a:schemeClr val="tx1"/>
                </a:solidFill>
              </a:rPr>
              <a:t>They use internet and digital social networks more often.</a:t>
            </a:r>
          </a:p>
        </p:txBody>
      </p:sp>
      <p:graphicFrame>
        <p:nvGraphicFramePr>
          <p:cNvPr id="8" name="Graf 7">
            <a:extLst>
              <a:ext uri="{FF2B5EF4-FFF2-40B4-BE49-F238E27FC236}">
                <a16:creationId xmlns:a16="http://schemas.microsoft.com/office/drawing/2014/main" id="{06FEF355-F3E5-4EE5-923B-878C8ABD022C}"/>
              </a:ext>
            </a:extLst>
          </p:cNvPr>
          <p:cNvGraphicFramePr/>
          <p:nvPr>
            <p:extLst>
              <p:ext uri="{D42A27DB-BD31-4B8C-83A1-F6EECF244321}">
                <p14:modId xmlns:p14="http://schemas.microsoft.com/office/powerpoint/2010/main" val="4276282077"/>
              </p:ext>
            </p:extLst>
          </p:nvPr>
        </p:nvGraphicFramePr>
        <p:xfrm>
          <a:off x="10420538" y="207692"/>
          <a:ext cx="1664965" cy="1039086"/>
        </p:xfrm>
        <a:graphic>
          <a:graphicData uri="http://schemas.openxmlformats.org/drawingml/2006/chart">
            <c:chart xmlns:c="http://schemas.openxmlformats.org/drawingml/2006/chart" xmlns:r="http://schemas.openxmlformats.org/officeDocument/2006/relationships" r:id="rId2"/>
          </a:graphicData>
        </a:graphic>
      </p:graphicFrame>
      <p:sp>
        <p:nvSpPr>
          <p:cNvPr id="12" name="Zástupný symbol pro obsah 7">
            <a:extLst>
              <a:ext uri="{FF2B5EF4-FFF2-40B4-BE49-F238E27FC236}">
                <a16:creationId xmlns:a16="http://schemas.microsoft.com/office/drawing/2014/main" id="{DBBAA2A8-690C-4689-8BBD-C05E33E6C6FE}"/>
              </a:ext>
            </a:extLst>
          </p:cNvPr>
          <p:cNvSpPr>
            <a:spLocks noGrp="1"/>
          </p:cNvSpPr>
          <p:nvPr>
            <p:ph idx="1"/>
          </p:nvPr>
        </p:nvSpPr>
        <p:spPr>
          <a:xfrm>
            <a:off x="0" y="1041886"/>
            <a:ext cx="11217244" cy="654885"/>
          </a:xfrm>
          <a:noFill/>
        </p:spPr>
        <p:txBody>
          <a:bodyPr lIns="900000" tIns="0" rIns="900000" bIns="0" anchor="t">
            <a:noAutofit/>
          </a:bodyPr>
          <a:lstStyle/>
          <a:p>
            <a:pPr marL="0" indent="0" algn="just">
              <a:buNone/>
            </a:pPr>
            <a:r>
              <a:rPr lang="en-AU" sz="1800" dirty="0"/>
              <a:t>The Ambivalent </a:t>
            </a:r>
            <a:r>
              <a:rPr lang="en-AU" sz="1800" b="1" dirty="0"/>
              <a:t>participate in elections</a:t>
            </a:r>
            <a:r>
              <a:rPr lang="en-AU" sz="1800" dirty="0"/>
              <a:t>. In left-right political spectrum, they are rather </a:t>
            </a:r>
            <a:r>
              <a:rPr lang="en-AU" sz="1800" b="1" dirty="0"/>
              <a:t>right from the centre</a:t>
            </a:r>
            <a:r>
              <a:rPr lang="en-AU" sz="1800" dirty="0"/>
              <a:t>. They are secure in terms of property and </a:t>
            </a:r>
            <a:r>
              <a:rPr lang="en-AU" sz="1800" b="1" dirty="0"/>
              <a:t>do not face financial difficulties</a:t>
            </a:r>
            <a:r>
              <a:rPr lang="en-AU" sz="1800" dirty="0"/>
              <a:t>. They are rather  </a:t>
            </a:r>
            <a:r>
              <a:rPr lang="en-AU" sz="1800" b="1" dirty="0"/>
              <a:t>satisfied with the current society</a:t>
            </a:r>
            <a:r>
              <a:rPr lang="en-AU" sz="1800" dirty="0"/>
              <a:t>. Regarding other opinions, they are </a:t>
            </a:r>
            <a:r>
              <a:rPr lang="en-AU" sz="1800" b="1" dirty="0"/>
              <a:t>ambivalent</a:t>
            </a:r>
            <a:r>
              <a:rPr lang="en-AU" sz="1800" dirty="0"/>
              <a:t>. </a:t>
            </a:r>
          </a:p>
        </p:txBody>
      </p:sp>
      <p:graphicFrame>
        <p:nvGraphicFramePr>
          <p:cNvPr id="13" name="Graf 12">
            <a:extLst>
              <a:ext uri="{FF2B5EF4-FFF2-40B4-BE49-F238E27FC236}">
                <a16:creationId xmlns:a16="http://schemas.microsoft.com/office/drawing/2014/main" id="{757B2463-8383-4713-AE9E-97FF2DF5842C}"/>
              </a:ext>
            </a:extLst>
          </p:cNvPr>
          <p:cNvGraphicFramePr/>
          <p:nvPr>
            <p:extLst>
              <p:ext uri="{D42A27DB-BD31-4B8C-83A1-F6EECF244321}">
                <p14:modId xmlns:p14="http://schemas.microsoft.com/office/powerpoint/2010/main" val="3506357372"/>
              </p:ext>
            </p:extLst>
          </p:nvPr>
        </p:nvGraphicFramePr>
        <p:xfrm>
          <a:off x="7266514" y="5169858"/>
          <a:ext cx="2972955" cy="1293437"/>
        </p:xfrm>
        <a:graphic>
          <a:graphicData uri="http://schemas.openxmlformats.org/drawingml/2006/chart">
            <c:chart xmlns:c="http://schemas.openxmlformats.org/drawingml/2006/chart" xmlns:r="http://schemas.openxmlformats.org/officeDocument/2006/relationships" r:id="rId3"/>
          </a:graphicData>
        </a:graphic>
      </p:graphicFrame>
      <p:pic>
        <p:nvPicPr>
          <p:cNvPr id="15" name="Obrázek 14">
            <a:extLst>
              <a:ext uri="{FF2B5EF4-FFF2-40B4-BE49-F238E27FC236}">
                <a16:creationId xmlns:a16="http://schemas.microsoft.com/office/drawing/2014/main" id="{E6CAC041-0249-464B-AA7D-FF3064E4B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6" y="175221"/>
            <a:ext cx="905735" cy="905735"/>
          </a:xfrm>
          <a:prstGeom prst="rect">
            <a:avLst/>
          </a:prstGeom>
        </p:spPr>
      </p:pic>
      <p:sp>
        <p:nvSpPr>
          <p:cNvPr id="16" name="Obdélník 15">
            <a:extLst>
              <a:ext uri="{FF2B5EF4-FFF2-40B4-BE49-F238E27FC236}">
                <a16:creationId xmlns:a16="http://schemas.microsoft.com/office/drawing/2014/main" id="{1F7DBE72-85AE-48D0-B0BA-F961A22B06A8}"/>
              </a:ext>
            </a:extLst>
          </p:cNvPr>
          <p:cNvSpPr/>
          <p:nvPr/>
        </p:nvSpPr>
        <p:spPr>
          <a:xfrm>
            <a:off x="970617" y="2058595"/>
            <a:ext cx="3733462" cy="44766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b="1" dirty="0">
                <a:solidFill>
                  <a:schemeClr val="bg1"/>
                </a:solidFill>
              </a:rPr>
              <a:t>Attitudes, political opinions</a:t>
            </a:r>
          </a:p>
        </p:txBody>
      </p:sp>
      <p:sp>
        <p:nvSpPr>
          <p:cNvPr id="17" name="Obdélník 16">
            <a:extLst>
              <a:ext uri="{FF2B5EF4-FFF2-40B4-BE49-F238E27FC236}">
                <a16:creationId xmlns:a16="http://schemas.microsoft.com/office/drawing/2014/main" id="{FD2D14CE-8577-481C-9E10-C91BC4B72DDF}"/>
              </a:ext>
            </a:extLst>
          </p:cNvPr>
          <p:cNvSpPr/>
          <p:nvPr/>
        </p:nvSpPr>
        <p:spPr>
          <a:xfrm>
            <a:off x="5906865" y="2038959"/>
            <a:ext cx="3733462" cy="44766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b="1" dirty="0">
                <a:solidFill>
                  <a:schemeClr val="bg1"/>
                </a:solidFill>
              </a:rPr>
              <a:t>Sociodemographic profile</a:t>
            </a:r>
          </a:p>
        </p:txBody>
      </p:sp>
      <p:sp>
        <p:nvSpPr>
          <p:cNvPr id="18" name="Obdélník 17">
            <a:extLst>
              <a:ext uri="{FF2B5EF4-FFF2-40B4-BE49-F238E27FC236}">
                <a16:creationId xmlns:a16="http://schemas.microsoft.com/office/drawing/2014/main" id="{0BD7FC33-84CC-4853-97BA-96D634B57709}"/>
              </a:ext>
            </a:extLst>
          </p:cNvPr>
          <p:cNvSpPr/>
          <p:nvPr/>
        </p:nvSpPr>
        <p:spPr>
          <a:xfrm>
            <a:off x="5379782" y="4925256"/>
            <a:ext cx="2396972" cy="1313233"/>
          </a:xfrm>
          <a:prstGeom prst="rect">
            <a:avLst/>
          </a:prstGeom>
          <a:solidFill>
            <a:srgbClr val="FCF9D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prstClr val="black"/>
                </a:solidFill>
                <a:latin typeface="Calibri"/>
              </a:rPr>
              <a:t>Half of them belongs to the  Lower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solidFill>
                <a:prstClr val="black"/>
              </a:solidFill>
              <a:latin typeface="Calibri"/>
            </a:endParaRPr>
          </a:p>
          <a:p>
            <a:pPr lvl="0">
              <a:defRPr/>
            </a:pPr>
            <a:r>
              <a:rPr lang="en-AU" sz="1400" b="1" dirty="0">
                <a:solidFill>
                  <a:prstClr val="black"/>
                </a:solidFill>
                <a:latin typeface="Calibri"/>
              </a:rPr>
              <a:t>37 % </a:t>
            </a:r>
            <a:r>
              <a:rPr lang="en-AU" sz="1400" b="1" dirty="0">
                <a:solidFill>
                  <a:prstClr val="black"/>
                </a:solidFill>
              </a:rPr>
              <a:t>belong to the Mid-class</a:t>
            </a:r>
            <a:r>
              <a:rPr lang="en-AU" sz="1400" b="1" dirty="0">
                <a:solidFill>
                  <a:prstClr val="black"/>
                </a:solidFill>
                <a:latin typeface="Calibri"/>
              </a:rPr>
              <a:t>.</a:t>
            </a:r>
            <a:endParaRPr kumimoji="0" lang="en-AU"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délník 18">
            <a:extLst>
              <a:ext uri="{FF2B5EF4-FFF2-40B4-BE49-F238E27FC236}">
                <a16:creationId xmlns:a16="http://schemas.microsoft.com/office/drawing/2014/main" id="{03B44461-533A-4CCF-80E9-2135D334315D}"/>
              </a:ext>
            </a:extLst>
          </p:cNvPr>
          <p:cNvSpPr/>
          <p:nvPr/>
        </p:nvSpPr>
        <p:spPr>
          <a:xfrm>
            <a:off x="5609548" y="4685161"/>
            <a:ext cx="1937441" cy="41585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a:ea typeface="+mn-ea"/>
                <a:cs typeface="+mn-cs"/>
              </a:rPr>
              <a:t>Mid</a:t>
            </a:r>
            <a:r>
              <a:rPr kumimoji="0" lang="cs-CZ" sz="1800" b="1" i="0" u="none" strike="noStrike" kern="1200" cap="none" spc="0" normalizeH="0" baseline="0" noProof="0" dirty="0">
                <a:ln>
                  <a:noFill/>
                </a:ln>
                <a:solidFill>
                  <a:schemeClr val="bg1"/>
                </a:solidFill>
                <a:effectLst/>
                <a:uLnTx/>
                <a:uFillTx/>
                <a:latin typeface="Calibri"/>
                <a:ea typeface="+mn-ea"/>
                <a:cs typeface="+mn-cs"/>
              </a:rPr>
              <a:t>-</a:t>
            </a:r>
            <a:r>
              <a:rPr kumimoji="0" lang="en-GB" sz="1800" b="1" i="0" u="none" strike="noStrike" kern="1200" cap="none" spc="0" normalizeH="0" baseline="0" noProof="0" dirty="0">
                <a:ln>
                  <a:noFill/>
                </a:ln>
                <a:solidFill>
                  <a:schemeClr val="bg1"/>
                </a:solidFill>
                <a:effectLst/>
                <a:uLnTx/>
                <a:uFillTx/>
                <a:latin typeface="Calibri"/>
                <a:ea typeface="+mn-ea"/>
                <a:cs typeface="+mn-cs"/>
              </a:rPr>
              <a:t>class:</a:t>
            </a:r>
          </a:p>
        </p:txBody>
      </p:sp>
      <p:sp>
        <p:nvSpPr>
          <p:cNvPr id="20" name="TextovéPole 19">
            <a:extLst>
              <a:ext uri="{FF2B5EF4-FFF2-40B4-BE49-F238E27FC236}">
                <a16:creationId xmlns:a16="http://schemas.microsoft.com/office/drawing/2014/main" id="{7549EA14-F3A9-42BF-8F62-7C1727429DF7}"/>
              </a:ext>
            </a:extLst>
          </p:cNvPr>
          <p:cNvSpPr txBox="1"/>
          <p:nvPr/>
        </p:nvSpPr>
        <p:spPr>
          <a:xfrm>
            <a:off x="10070810" y="1177185"/>
            <a:ext cx="2364419" cy="861774"/>
          </a:xfrm>
          <a:prstGeom prst="rect">
            <a:avLst/>
          </a:prstGeom>
          <a:noFill/>
        </p:spPr>
        <p:txBody>
          <a:bodyPr wrap="square" rtlCol="0">
            <a:spAutoFit/>
          </a:bodyPr>
          <a:lstStyle/>
          <a:p>
            <a:pPr lvl="0" algn="ctr">
              <a:defRPr/>
            </a:pPr>
            <a:r>
              <a:rPr lang="en-GB" sz="1400" b="1" dirty="0">
                <a:solidFill>
                  <a:schemeClr val="accent3">
                    <a:lumMod val="75000"/>
                  </a:schemeClr>
                </a:solidFill>
              </a:rPr>
              <a:t>In population 18</a:t>
            </a:r>
            <a:r>
              <a:rPr kumimoji="0" lang="en-GB" sz="1400" b="1" i="0" u="none" strike="noStrike" kern="1200" cap="none" spc="0" normalizeH="0" baseline="0" noProof="0" dirty="0">
                <a:ln>
                  <a:noFill/>
                </a:ln>
                <a:solidFill>
                  <a:schemeClr val="accent3">
                    <a:lumMod val="75000"/>
                  </a:schemeClr>
                </a:solidFill>
                <a:effectLst/>
                <a:uLnTx/>
                <a:uFillTx/>
                <a:latin typeface="Calibri"/>
                <a:ea typeface="+mn-ea"/>
                <a:cs typeface="+mn-cs"/>
              </a:rPr>
              <a:t>+ :</a:t>
            </a:r>
          </a:p>
          <a:p>
            <a:pPr lvl="0" algn="ctr"/>
            <a:r>
              <a:rPr lang="en-GB" dirty="0">
                <a:solidFill>
                  <a:schemeClr val="accent3">
                    <a:lumMod val="75000"/>
                  </a:schemeClr>
                </a:solidFill>
              </a:rPr>
              <a:t>3 118 019 </a:t>
            </a:r>
            <a:r>
              <a:rPr kumimoji="0" lang="en-GB" sz="1800" b="0" i="0" u="none" strike="noStrike" kern="1200" cap="none" spc="0" normalizeH="0" baseline="0" noProof="0" dirty="0">
                <a:ln>
                  <a:noFill/>
                </a:ln>
                <a:solidFill>
                  <a:schemeClr val="accent3">
                    <a:lumMod val="75000"/>
                  </a:schemeClr>
                </a:solidFill>
                <a:effectLst/>
                <a:uLnTx/>
                <a:uFillTx/>
                <a:latin typeface="Calibri"/>
                <a:ea typeface="+mn-ea"/>
                <a:cs typeface="+mn-cs"/>
              </a:rPr>
              <a:t>inhab.</a:t>
            </a:r>
            <a:endParaRPr kumimoji="0" lang="en-GB" sz="1400" b="1" i="0" u="none" strike="noStrike" kern="1200" cap="none" spc="0" normalizeH="0" baseline="0" noProof="0" dirty="0">
              <a:ln>
                <a:noFill/>
              </a:ln>
              <a:solidFill>
                <a:schemeClr val="accent3">
                  <a:lumMod val="75000"/>
                </a:scheme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accent3">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3851668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idx="1"/>
          </p:nvPr>
        </p:nvSpPr>
        <p:spPr>
          <a:xfrm>
            <a:off x="0" y="1076183"/>
            <a:ext cx="12192000" cy="654885"/>
          </a:xfrm>
          <a:noFill/>
        </p:spPr>
        <p:txBody>
          <a:bodyPr lIns="900000" tIns="0" rIns="900000" bIns="0" anchor="t">
            <a:noAutofit/>
          </a:bodyPr>
          <a:lstStyle/>
          <a:p>
            <a:pPr marL="0" indent="0">
              <a:buNone/>
            </a:pPr>
            <a:r>
              <a:rPr lang="en-GB" sz="1800" dirty="0"/>
              <a:t>3/4 of the Ambivalent plan to participate in the EP election. Out of those who plan to participate, 27% do not know </a:t>
            </a:r>
            <a:r>
              <a:rPr lang="cs-CZ" sz="1800" dirty="0" err="1"/>
              <a:t>which</a:t>
            </a:r>
            <a:r>
              <a:rPr lang="en-GB" sz="1800" dirty="0"/>
              <a:t> party they will vote for. 27% of them prefer ANO and 12% ODS.</a:t>
            </a:r>
          </a:p>
        </p:txBody>
      </p:sp>
      <p:sp>
        <p:nvSpPr>
          <p:cNvPr id="7" name="Nadpis 6"/>
          <p:cNvSpPr>
            <a:spLocks noGrp="1"/>
          </p:cNvSpPr>
          <p:nvPr>
            <p:ph type="ctrTitle"/>
          </p:nvPr>
        </p:nvSpPr>
        <p:spPr>
          <a:xfrm>
            <a:off x="0" y="417600"/>
            <a:ext cx="12192000" cy="615461"/>
          </a:xfrm>
          <a:noFill/>
        </p:spPr>
        <p:txBody>
          <a:bodyPr lIns="900000" tIns="0" rIns="0" bIns="0" anchor="ctr">
            <a:noAutofit/>
          </a:bodyPr>
          <a:lstStyle/>
          <a:p>
            <a:r>
              <a:rPr lang="en-GB" dirty="0">
                <a:solidFill>
                  <a:schemeClr val="accent3">
                    <a:lumMod val="75000"/>
                  </a:schemeClr>
                </a:solidFill>
              </a:rPr>
              <a:t>Ambivalent plan to vote for ANO</a:t>
            </a:r>
          </a:p>
        </p:txBody>
      </p:sp>
      <p:sp>
        <p:nvSpPr>
          <p:cNvPr id="3" name="Zástupný symbol pro číslo snímku 2"/>
          <p:cNvSpPr>
            <a:spLocks noGrp="1"/>
          </p:cNvSpPr>
          <p:nvPr>
            <p:ph type="sldNum" sz="quarter" idx="4"/>
          </p:nvPr>
        </p:nvSpPr>
        <p:spPr/>
        <p:txBody>
          <a:bodyPr/>
          <a:lstStyle/>
          <a:p>
            <a:fld id="{D6262B2E-B0CB-4DBB-8C61-F612C05A0A37}" type="slidenum">
              <a:rPr lang="cs-CZ" smtClean="0">
                <a:solidFill>
                  <a:prstClr val="white">
                    <a:lumMod val="65000"/>
                  </a:prstClr>
                </a:solidFill>
              </a:rPr>
              <a:pPr/>
              <a:t>26</a:t>
            </a:fld>
            <a:endParaRPr lang="cs-CZ" dirty="0">
              <a:solidFill>
                <a:prstClr val="white">
                  <a:lumMod val="65000"/>
                </a:prstClr>
              </a:solidFill>
            </a:endParaRPr>
          </a:p>
        </p:txBody>
      </p:sp>
      <p:sp>
        <p:nvSpPr>
          <p:cNvPr id="9" name="Obdélník 8"/>
          <p:cNvSpPr/>
          <p:nvPr/>
        </p:nvSpPr>
        <p:spPr>
          <a:xfrm>
            <a:off x="876300" y="6493119"/>
            <a:ext cx="9199517" cy="365124"/>
          </a:xfrm>
          <a:prstGeom prst="rect">
            <a:avLst/>
          </a:prstGeom>
        </p:spPr>
        <p:txBody>
          <a:bodyPr wrap="square" lIns="0" tIns="0" rIns="0" bIns="0" anchor="ctr">
            <a:noAutofit/>
          </a:bodyPr>
          <a:lstStyle/>
          <a:p>
            <a:pPr fontAlgn="base">
              <a:spcBef>
                <a:spcPct val="0"/>
              </a:spcBef>
              <a:spcAft>
                <a:spcPct val="0"/>
              </a:spcAft>
            </a:pPr>
            <a:r>
              <a:rPr lang="cs-CZ" sz="1200" dirty="0">
                <a:solidFill>
                  <a:schemeClr val="tx2"/>
                </a:solidFill>
                <a:cs typeface="Arial" charset="0"/>
              </a:rPr>
              <a:t>Q02. </a:t>
            </a:r>
            <a:r>
              <a:rPr lang="en-US" sz="1200" dirty="0">
                <a:solidFill>
                  <a:schemeClr val="tx2"/>
                </a:solidFill>
                <a:cs typeface="Arial" charset="0"/>
              </a:rPr>
              <a:t>Will you take part in the European Parliament elections (May 24 - 25)?</a:t>
            </a:r>
            <a:r>
              <a:rPr lang="cs-CZ" sz="1200" dirty="0">
                <a:solidFill>
                  <a:schemeClr val="tx2"/>
                </a:solidFill>
                <a:cs typeface="Arial" charset="0"/>
              </a:rPr>
              <a:t> Q03. </a:t>
            </a:r>
            <a:r>
              <a:rPr lang="en-US" sz="1200" dirty="0">
                <a:solidFill>
                  <a:schemeClr val="tx2"/>
                </a:solidFill>
                <a:cs typeface="Arial" charset="0"/>
              </a:rPr>
              <a:t>Which party are you going to vote for during European Parliament elections?</a:t>
            </a:r>
            <a:r>
              <a:rPr lang="cs-CZ" sz="1200" dirty="0">
                <a:solidFill>
                  <a:schemeClr val="tx2"/>
                </a:solidFill>
                <a:cs typeface="Arial" charset="0"/>
              </a:rPr>
              <a:t> </a:t>
            </a:r>
            <a:r>
              <a:rPr lang="en-US" sz="1200" dirty="0">
                <a:solidFill>
                  <a:schemeClr val="tx2"/>
                </a:solidFill>
                <a:cs typeface="Arial" charset="0"/>
              </a:rPr>
              <a:t>Ambivalent</a:t>
            </a:r>
            <a:r>
              <a:rPr lang="cs-CZ" sz="1200" dirty="0">
                <a:solidFill>
                  <a:schemeClr val="tx2"/>
                </a:solidFill>
                <a:cs typeface="Arial" charset="0"/>
              </a:rPr>
              <a:t> (N=454)</a:t>
            </a:r>
            <a:endParaRPr lang="en-GB" sz="1200" dirty="0">
              <a:solidFill>
                <a:schemeClr val="tx2"/>
              </a:solidFill>
              <a:cs typeface="Arial" charset="0"/>
            </a:endParaRPr>
          </a:p>
        </p:txBody>
      </p:sp>
      <p:sp>
        <p:nvSpPr>
          <p:cNvPr id="2" name="TextovéPole 1">
            <a:extLst>
              <a:ext uri="{FF2B5EF4-FFF2-40B4-BE49-F238E27FC236}">
                <a16:creationId xmlns:a16="http://schemas.microsoft.com/office/drawing/2014/main" id="{C5B0A52B-4217-4DA7-8444-E6B2F09EDFB2}"/>
              </a:ext>
            </a:extLst>
          </p:cNvPr>
          <p:cNvSpPr txBox="1"/>
          <p:nvPr/>
        </p:nvSpPr>
        <p:spPr>
          <a:xfrm>
            <a:off x="7175919" y="5796689"/>
            <a:ext cx="968721" cy="369332"/>
          </a:xfrm>
          <a:prstGeom prst="rect">
            <a:avLst/>
          </a:prstGeom>
          <a:noFill/>
        </p:spPr>
        <p:txBody>
          <a:bodyPr wrap="square" rtlCol="0">
            <a:spAutoFit/>
          </a:bodyPr>
          <a:lstStyle/>
          <a:p>
            <a:r>
              <a:rPr lang="cs-CZ" dirty="0"/>
              <a:t>N=343</a:t>
            </a:r>
          </a:p>
        </p:txBody>
      </p:sp>
      <p:pic>
        <p:nvPicPr>
          <p:cNvPr id="22" name="Obrázek 21">
            <a:extLst>
              <a:ext uri="{FF2B5EF4-FFF2-40B4-BE49-F238E27FC236}">
                <a16:creationId xmlns:a16="http://schemas.microsoft.com/office/drawing/2014/main" id="{C2668EE0-34BE-46FD-9548-76A3AFE8B8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56" y="175221"/>
            <a:ext cx="905735" cy="905735"/>
          </a:xfrm>
          <a:prstGeom prst="rect">
            <a:avLst/>
          </a:prstGeom>
        </p:spPr>
      </p:pic>
      <p:sp>
        <p:nvSpPr>
          <p:cNvPr id="24" name="Obdélník 23">
            <a:extLst>
              <a:ext uri="{FF2B5EF4-FFF2-40B4-BE49-F238E27FC236}">
                <a16:creationId xmlns:a16="http://schemas.microsoft.com/office/drawing/2014/main" id="{1D48589F-A815-4AED-9439-8F15DEBCA238}"/>
              </a:ext>
            </a:extLst>
          </p:cNvPr>
          <p:cNvSpPr/>
          <p:nvPr/>
        </p:nvSpPr>
        <p:spPr>
          <a:xfrm>
            <a:off x="1104208" y="2058595"/>
            <a:ext cx="3733462" cy="44766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Participation in the EP elections:</a:t>
            </a:r>
          </a:p>
        </p:txBody>
      </p:sp>
      <p:graphicFrame>
        <p:nvGraphicFramePr>
          <p:cNvPr id="25" name="Tabulka 24">
            <a:extLst>
              <a:ext uri="{FF2B5EF4-FFF2-40B4-BE49-F238E27FC236}">
                <a16:creationId xmlns:a16="http://schemas.microsoft.com/office/drawing/2014/main" id="{E7F281D3-D322-4949-B378-DCB6CB6D7959}"/>
              </a:ext>
            </a:extLst>
          </p:cNvPr>
          <p:cNvGraphicFramePr>
            <a:graphicFrameLocks noGrp="1"/>
          </p:cNvGraphicFramePr>
          <p:nvPr>
            <p:extLst>
              <p:ext uri="{D42A27DB-BD31-4B8C-83A1-F6EECF244321}">
                <p14:modId xmlns:p14="http://schemas.microsoft.com/office/powerpoint/2010/main" val="1265103654"/>
              </p:ext>
            </p:extLst>
          </p:nvPr>
        </p:nvGraphicFramePr>
        <p:xfrm>
          <a:off x="6585564" y="2170645"/>
          <a:ext cx="4233289" cy="3605760"/>
        </p:xfrm>
        <a:graphic>
          <a:graphicData uri="http://schemas.openxmlformats.org/drawingml/2006/table">
            <a:tbl>
              <a:tblPr firstRow="1" bandRow="1">
                <a:tableStyleId>{5C22544A-7EE6-4342-B048-85BDC9FD1C3A}</a:tableStyleId>
              </a:tblPr>
              <a:tblGrid>
                <a:gridCol w="2008473">
                  <a:extLst>
                    <a:ext uri="{9D8B030D-6E8A-4147-A177-3AD203B41FA5}">
                      <a16:colId xmlns:a16="http://schemas.microsoft.com/office/drawing/2014/main" val="2115289036"/>
                    </a:ext>
                  </a:extLst>
                </a:gridCol>
                <a:gridCol w="1112408">
                  <a:extLst>
                    <a:ext uri="{9D8B030D-6E8A-4147-A177-3AD203B41FA5}">
                      <a16:colId xmlns:a16="http://schemas.microsoft.com/office/drawing/2014/main" val="1489485430"/>
                    </a:ext>
                  </a:extLst>
                </a:gridCol>
                <a:gridCol w="1112408">
                  <a:extLst>
                    <a:ext uri="{9D8B030D-6E8A-4147-A177-3AD203B41FA5}">
                      <a16:colId xmlns:a16="http://schemas.microsoft.com/office/drawing/2014/main" val="376551572"/>
                    </a:ext>
                  </a:extLst>
                </a:gridCol>
              </a:tblGrid>
              <a:tr h="360000">
                <a:tc>
                  <a:txBody>
                    <a:bodyPr/>
                    <a:lstStyle/>
                    <a:p>
                      <a:endParaRPr lang="cs-CZ" dirty="0"/>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noFill/>
                      <a:prstDash val="solid"/>
                      <a:round/>
                      <a:headEnd type="none" w="med" len="med"/>
                      <a:tailEnd type="none" w="med" len="med"/>
                    </a:lnB>
                    <a:solidFill>
                      <a:schemeClr val="accent3">
                        <a:lumMod val="20000"/>
                        <a:lumOff val="80000"/>
                      </a:schemeClr>
                    </a:solidFill>
                  </a:tcPr>
                </a:tc>
                <a:tc>
                  <a:txBody>
                    <a:bodyPr/>
                    <a:lstStyle/>
                    <a:p>
                      <a:pPr algn="ctr"/>
                      <a:r>
                        <a:rPr lang="cs-CZ" sz="1800" b="1" kern="1200" dirty="0">
                          <a:solidFill>
                            <a:schemeClr val="accent3">
                              <a:lumMod val="50000"/>
                            </a:schemeClr>
                          </a:solidFill>
                          <a:latin typeface="+mn-lt"/>
                          <a:ea typeface="+mn-ea"/>
                          <a:cs typeface="+mn-cs"/>
                        </a:rPr>
                        <a:t>(%)</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noFill/>
                      <a:prstDash val="solid"/>
                      <a:round/>
                      <a:headEnd type="none" w="med" len="med"/>
                      <a:tailEnd type="none" w="med" len="med"/>
                    </a:lnB>
                    <a:solidFill>
                      <a:schemeClr val="accent3">
                        <a:lumMod val="20000"/>
                        <a:lumOff val="80000"/>
                      </a:schemeClr>
                    </a:solidFill>
                  </a:tcPr>
                </a:tc>
                <a:tc>
                  <a:txBody>
                    <a:bodyPr/>
                    <a:lstStyle/>
                    <a:p>
                      <a:pPr algn="ctr"/>
                      <a:r>
                        <a:rPr lang="cs-CZ" sz="1800" b="1" kern="1200" dirty="0">
                          <a:solidFill>
                            <a:schemeClr val="accent3">
                              <a:lumMod val="50000"/>
                            </a:schemeClr>
                          </a:solidFill>
                          <a:latin typeface="+mn-lt"/>
                          <a:ea typeface="+mn-ea"/>
                          <a:cs typeface="+mn-cs"/>
                        </a:rPr>
                        <a:t>Inh.</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38829018"/>
                  </a:ext>
                </a:extLst>
              </a:tr>
              <a:tr h="540000">
                <a:tc>
                  <a:txBody>
                    <a:bodyPr/>
                    <a:lstStyle/>
                    <a:p>
                      <a:endParaRPr lang="cs-CZ" dirty="0">
                        <a:solidFill>
                          <a:schemeClr val="accent3">
                            <a:lumMod val="50000"/>
                          </a:schemeClr>
                        </a:solidFill>
                      </a:endParaRP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lang="cs-CZ" b="1" dirty="0">
                          <a:solidFill>
                            <a:schemeClr val="accent3">
                              <a:lumMod val="50000"/>
                            </a:schemeClr>
                          </a:solidFill>
                        </a:rPr>
                        <a:t>27 %</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lang="cs-CZ" b="1" dirty="0">
                          <a:solidFill>
                            <a:schemeClr val="accent3">
                              <a:lumMod val="50000"/>
                            </a:schemeClr>
                          </a:solidFill>
                        </a:rPr>
                        <a:t>624 977</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58549512"/>
                  </a:ext>
                </a:extLst>
              </a:tr>
              <a:tr h="540000">
                <a:tc>
                  <a:txBody>
                    <a:bodyPr/>
                    <a:lstStyle/>
                    <a:p>
                      <a:endParaRPr lang="cs-CZ" dirty="0">
                        <a:solidFill>
                          <a:schemeClr val="accent3">
                            <a:lumMod val="50000"/>
                          </a:schemeClr>
                        </a:solidFill>
                      </a:endParaRP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lang="cs-CZ" b="1" dirty="0">
                          <a:solidFill>
                            <a:schemeClr val="accent3">
                              <a:lumMod val="50000"/>
                            </a:schemeClr>
                          </a:solidFill>
                        </a:rPr>
                        <a:t>12 %</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lang="cs-CZ" b="1" dirty="0">
                          <a:solidFill>
                            <a:schemeClr val="accent3">
                              <a:lumMod val="50000"/>
                            </a:schemeClr>
                          </a:solidFill>
                        </a:rPr>
                        <a:t>274 715</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74250687"/>
                  </a:ext>
                </a:extLst>
              </a:tr>
              <a:tr h="540000">
                <a:tc>
                  <a:txBody>
                    <a:bodyPr/>
                    <a:lstStyle/>
                    <a:p>
                      <a:endParaRPr lang="cs-CZ" dirty="0">
                        <a:solidFill>
                          <a:schemeClr val="accent3">
                            <a:lumMod val="50000"/>
                          </a:schemeClr>
                        </a:solidFill>
                      </a:endParaRP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lang="cs-CZ" b="1" dirty="0">
                          <a:solidFill>
                            <a:schemeClr val="accent3">
                              <a:lumMod val="50000"/>
                            </a:schemeClr>
                          </a:solidFill>
                        </a:rPr>
                        <a:t>7 %</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lang="cs-CZ" b="1" dirty="0">
                          <a:solidFill>
                            <a:schemeClr val="accent3">
                              <a:lumMod val="50000"/>
                            </a:schemeClr>
                          </a:solidFill>
                        </a:rPr>
                        <a:t>164 829</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6892478"/>
                  </a:ext>
                </a:extLst>
              </a:tr>
              <a:tr h="540000">
                <a:tc>
                  <a:txBody>
                    <a:bodyPr/>
                    <a:lstStyle/>
                    <a:p>
                      <a:endParaRPr lang="cs-CZ" dirty="0">
                        <a:solidFill>
                          <a:schemeClr val="accent3">
                            <a:lumMod val="50000"/>
                          </a:schemeClr>
                        </a:solidFill>
                      </a:endParaRPr>
                    </a:p>
                  </a:txBody>
                  <a:tcP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lang="cs-CZ" b="1" dirty="0">
                          <a:solidFill>
                            <a:schemeClr val="accent3">
                              <a:lumMod val="50000"/>
                            </a:schemeClr>
                          </a:solidFill>
                        </a:rPr>
                        <a:t>6 %</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lang="cs-CZ" b="1" dirty="0">
                          <a:solidFill>
                            <a:schemeClr val="accent3">
                              <a:lumMod val="50000"/>
                            </a:schemeClr>
                          </a:solidFill>
                        </a:rPr>
                        <a:t>144 226</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86630349"/>
                  </a:ext>
                </a:extLst>
              </a:tr>
              <a:tr h="540000">
                <a:tc>
                  <a:txBody>
                    <a:bodyPr/>
                    <a:lstStyle/>
                    <a:p>
                      <a:pPr algn="ctr"/>
                      <a:endParaRPr lang="en-US" noProof="0" dirty="0">
                        <a:solidFill>
                          <a:schemeClr val="accent3">
                            <a:lumMod val="50000"/>
                          </a:schemeClr>
                        </a:solidFill>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lang="cs-CZ" b="1" dirty="0">
                          <a:solidFill>
                            <a:schemeClr val="accent3">
                              <a:lumMod val="50000"/>
                            </a:schemeClr>
                          </a:solidFill>
                        </a:rPr>
                        <a:t>6 %</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lang="cs-CZ" b="1" dirty="0">
                          <a:solidFill>
                            <a:schemeClr val="accent3">
                              <a:lumMod val="50000"/>
                            </a:schemeClr>
                          </a:solidFill>
                        </a:rPr>
                        <a:t>144 226</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09175174"/>
                  </a:ext>
                </a:extLst>
              </a:tr>
              <a:tr h="540000">
                <a:tc>
                  <a:txBody>
                    <a:bodyPr/>
                    <a:lstStyle/>
                    <a:p>
                      <a:pPr algn="ctr"/>
                      <a:r>
                        <a:rPr lang="cs-CZ" b="1" i="1" noProof="0" dirty="0">
                          <a:solidFill>
                            <a:schemeClr val="accent3">
                              <a:lumMod val="50000"/>
                            </a:schemeClr>
                          </a:solidFill>
                        </a:rPr>
                        <a:t>DO NOT KNOW</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bg1">
                        <a:lumMod val="95000"/>
                      </a:schemeClr>
                    </a:solidFill>
                  </a:tcPr>
                </a:tc>
                <a:tc>
                  <a:txBody>
                    <a:bodyPr/>
                    <a:lstStyle/>
                    <a:p>
                      <a:pPr algn="ctr"/>
                      <a:r>
                        <a:rPr lang="cs-CZ" b="1" i="1" dirty="0">
                          <a:solidFill>
                            <a:schemeClr val="accent3">
                              <a:lumMod val="50000"/>
                            </a:schemeClr>
                          </a:solidFill>
                        </a:rPr>
                        <a:t>27 %</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bg1">
                        <a:lumMod val="95000"/>
                      </a:schemeClr>
                    </a:solidFill>
                  </a:tcPr>
                </a:tc>
                <a:tc>
                  <a:txBody>
                    <a:bodyPr/>
                    <a:lstStyle/>
                    <a:p>
                      <a:pPr algn="ctr"/>
                      <a:r>
                        <a:rPr lang="cs-CZ" b="1" i="1" dirty="0">
                          <a:solidFill>
                            <a:schemeClr val="accent3">
                              <a:lumMod val="50000"/>
                            </a:schemeClr>
                          </a:solidFill>
                        </a:rPr>
                        <a:t>624 977</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26757865"/>
                  </a:ext>
                </a:extLst>
              </a:tr>
            </a:tbl>
          </a:graphicData>
        </a:graphic>
      </p:graphicFrame>
      <p:sp>
        <p:nvSpPr>
          <p:cNvPr id="26" name="Obdélník 25">
            <a:extLst>
              <a:ext uri="{FF2B5EF4-FFF2-40B4-BE49-F238E27FC236}">
                <a16:creationId xmlns:a16="http://schemas.microsoft.com/office/drawing/2014/main" id="{78E1BD36-88FB-49AB-B85D-7FBF31FCF4E9}"/>
              </a:ext>
            </a:extLst>
          </p:cNvPr>
          <p:cNvSpPr/>
          <p:nvPr/>
        </p:nvSpPr>
        <p:spPr>
          <a:xfrm>
            <a:off x="6901108" y="1745539"/>
            <a:ext cx="3602199" cy="44766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TOP 5 preferred party in EP</a:t>
            </a:r>
          </a:p>
        </p:txBody>
      </p:sp>
      <p:graphicFrame>
        <p:nvGraphicFramePr>
          <p:cNvPr id="27" name="Graf 26">
            <a:extLst>
              <a:ext uri="{FF2B5EF4-FFF2-40B4-BE49-F238E27FC236}">
                <a16:creationId xmlns:a16="http://schemas.microsoft.com/office/drawing/2014/main" id="{7FB4972B-C3A6-4970-8896-124A86E64D3D}"/>
              </a:ext>
            </a:extLst>
          </p:cNvPr>
          <p:cNvGraphicFramePr/>
          <p:nvPr>
            <p:extLst>
              <p:ext uri="{D42A27DB-BD31-4B8C-83A1-F6EECF244321}">
                <p14:modId xmlns:p14="http://schemas.microsoft.com/office/powerpoint/2010/main" val="4163399833"/>
              </p:ext>
            </p:extLst>
          </p:nvPr>
        </p:nvGraphicFramePr>
        <p:xfrm>
          <a:off x="-3400" y="2669425"/>
          <a:ext cx="3862800" cy="3169497"/>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ovéPole 27">
            <a:extLst>
              <a:ext uri="{FF2B5EF4-FFF2-40B4-BE49-F238E27FC236}">
                <a16:creationId xmlns:a16="http://schemas.microsoft.com/office/drawing/2014/main" id="{69FC3839-F577-498D-ADA4-B82767D828BB}"/>
              </a:ext>
            </a:extLst>
          </p:cNvPr>
          <p:cNvSpPr txBox="1"/>
          <p:nvPr/>
        </p:nvSpPr>
        <p:spPr>
          <a:xfrm>
            <a:off x="1232048" y="4186148"/>
            <a:ext cx="1489300" cy="400110"/>
          </a:xfrm>
          <a:prstGeom prst="rect">
            <a:avLst/>
          </a:prstGeom>
          <a:noFill/>
        </p:spPr>
        <p:txBody>
          <a:bodyPr wrap="square" rtlCol="0">
            <a:spAutoFit/>
          </a:bodyPr>
          <a:lstStyle/>
          <a:p>
            <a:pPr algn="ctr"/>
            <a:r>
              <a:rPr lang="cs-CZ" sz="2000" b="1" dirty="0">
                <a:solidFill>
                  <a:schemeClr val="accent3">
                    <a:lumMod val="50000"/>
                  </a:schemeClr>
                </a:solidFill>
              </a:rPr>
              <a:t>1 146 937</a:t>
            </a:r>
          </a:p>
        </p:txBody>
      </p:sp>
      <p:pic>
        <p:nvPicPr>
          <p:cNvPr id="29" name="Picture 10" descr="VÃ½sledek obrÃ¡zku pro ano logo">
            <a:extLst>
              <a:ext uri="{FF2B5EF4-FFF2-40B4-BE49-F238E27FC236}">
                <a16:creationId xmlns:a16="http://schemas.microsoft.com/office/drawing/2014/main" id="{54E3D1DF-4178-4F41-BF6B-8D89E77D628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801" b="30475"/>
          <a:stretch/>
        </p:blipFill>
        <p:spPr bwMode="auto">
          <a:xfrm>
            <a:off x="7273393" y="2618310"/>
            <a:ext cx="952327" cy="3783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VÃ½sledek obrÃ¡zku pro ods logo">
            <a:extLst>
              <a:ext uri="{FF2B5EF4-FFF2-40B4-BE49-F238E27FC236}">
                <a16:creationId xmlns:a16="http://schemas.microsoft.com/office/drawing/2014/main" id="{421D16D7-2632-4293-B80D-6265849F3D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2094" y="3245783"/>
            <a:ext cx="674926" cy="29528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VÃ½sledek obrÃ¡zku pro pirÃ¡tskÃ¡ strana logo">
            <a:extLst>
              <a:ext uri="{FF2B5EF4-FFF2-40B4-BE49-F238E27FC236}">
                <a16:creationId xmlns:a16="http://schemas.microsoft.com/office/drawing/2014/main" id="{8FDF9B71-B524-43AF-83F9-88E1FF33C0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9558" y="3817045"/>
            <a:ext cx="879998" cy="248645"/>
          </a:xfrm>
          <a:prstGeom prst="rect">
            <a:avLst/>
          </a:prstGeom>
          <a:solidFill>
            <a:schemeClr val="bg1"/>
          </a:solidFill>
          <a:extLst/>
        </p:spPr>
      </p:pic>
      <p:pic>
        <p:nvPicPr>
          <p:cNvPr id="44" name="Picture 6" descr="VÃ½sledek obrÃ¡zku pro ksÄm logo">
            <a:extLst>
              <a:ext uri="{FF2B5EF4-FFF2-40B4-BE49-F238E27FC236}">
                <a16:creationId xmlns:a16="http://schemas.microsoft.com/office/drawing/2014/main" id="{C1D18D4D-A9B8-4D0A-92A9-3B4125B150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1843" y="4795912"/>
            <a:ext cx="355429" cy="431429"/>
          </a:xfrm>
          <a:prstGeom prst="rect">
            <a:avLst/>
          </a:prstGeom>
          <a:noFill/>
          <a:extLst>
            <a:ext uri="{909E8E84-426E-40DD-AFC4-6F175D3DCCD1}">
              <a14:hiddenFill xmlns:a14="http://schemas.microsoft.com/office/drawing/2010/main">
                <a:solidFill>
                  <a:srgbClr val="FFFFFF"/>
                </a:solidFill>
              </a14:hiddenFill>
            </a:ext>
          </a:extLst>
        </p:spPr>
      </p:pic>
      <p:pic>
        <p:nvPicPr>
          <p:cNvPr id="45" name="Obrázek 44">
            <a:extLst>
              <a:ext uri="{FF2B5EF4-FFF2-40B4-BE49-F238E27FC236}">
                <a16:creationId xmlns:a16="http://schemas.microsoft.com/office/drawing/2014/main" id="{75E815F5-8BAA-4872-8899-74FE080027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7122" y="4229673"/>
            <a:ext cx="424871" cy="424871"/>
          </a:xfrm>
          <a:prstGeom prst="rect">
            <a:avLst/>
          </a:prstGeom>
        </p:spPr>
      </p:pic>
      <p:graphicFrame>
        <p:nvGraphicFramePr>
          <p:cNvPr id="23" name="Graf 22">
            <a:extLst>
              <a:ext uri="{FF2B5EF4-FFF2-40B4-BE49-F238E27FC236}">
                <a16:creationId xmlns:a16="http://schemas.microsoft.com/office/drawing/2014/main" id="{4EBB17FF-EDF5-442C-82F0-9B9164D8A0C2}"/>
              </a:ext>
            </a:extLst>
          </p:cNvPr>
          <p:cNvGraphicFramePr/>
          <p:nvPr>
            <p:extLst>
              <p:ext uri="{D42A27DB-BD31-4B8C-83A1-F6EECF244321}">
                <p14:modId xmlns:p14="http://schemas.microsoft.com/office/powerpoint/2010/main" val="361086069"/>
              </p:ext>
            </p:extLst>
          </p:nvPr>
        </p:nvGraphicFramePr>
        <p:xfrm>
          <a:off x="2997330" y="2677803"/>
          <a:ext cx="3862800" cy="3169497"/>
        </p:xfrm>
        <a:graphic>
          <a:graphicData uri="http://schemas.openxmlformats.org/drawingml/2006/chart">
            <c:chart xmlns:c="http://schemas.openxmlformats.org/drawingml/2006/chart" xmlns:r="http://schemas.openxmlformats.org/officeDocument/2006/relationships" r:id="rId9"/>
          </a:graphicData>
        </a:graphic>
      </p:graphicFrame>
      <p:sp>
        <p:nvSpPr>
          <p:cNvPr id="30" name="TextovéPole 29">
            <a:extLst>
              <a:ext uri="{FF2B5EF4-FFF2-40B4-BE49-F238E27FC236}">
                <a16:creationId xmlns:a16="http://schemas.microsoft.com/office/drawing/2014/main" id="{03F3DE5C-F888-4136-B418-1DD0E236A0AB}"/>
              </a:ext>
            </a:extLst>
          </p:cNvPr>
          <p:cNvSpPr txBox="1"/>
          <p:nvPr/>
        </p:nvSpPr>
        <p:spPr>
          <a:xfrm>
            <a:off x="3831489" y="4186148"/>
            <a:ext cx="2202111" cy="400110"/>
          </a:xfrm>
          <a:prstGeom prst="rect">
            <a:avLst/>
          </a:prstGeom>
          <a:noFill/>
        </p:spPr>
        <p:txBody>
          <a:bodyPr wrap="square" rtlCol="0">
            <a:spAutoFit/>
          </a:bodyPr>
          <a:lstStyle/>
          <a:p>
            <a:pPr algn="ctr"/>
            <a:r>
              <a:rPr lang="cs-CZ" sz="2000" b="1" dirty="0">
                <a:solidFill>
                  <a:schemeClr val="accent3">
                    <a:lumMod val="50000"/>
                  </a:schemeClr>
                </a:solidFill>
              </a:rPr>
              <a:t>2 355 684</a:t>
            </a:r>
          </a:p>
        </p:txBody>
      </p:sp>
      <p:cxnSp>
        <p:nvCxnSpPr>
          <p:cNvPr id="31" name="Přímá spojnice 30">
            <a:extLst>
              <a:ext uri="{FF2B5EF4-FFF2-40B4-BE49-F238E27FC236}">
                <a16:creationId xmlns:a16="http://schemas.microsoft.com/office/drawing/2014/main" id="{88745F3A-F495-428D-8060-1B3423CED007}"/>
              </a:ext>
            </a:extLst>
          </p:cNvPr>
          <p:cNvCxnSpPr/>
          <p:nvPr/>
        </p:nvCxnSpPr>
        <p:spPr>
          <a:xfrm>
            <a:off x="3414409" y="2659016"/>
            <a:ext cx="0" cy="2856567"/>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136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3363919805"/>
              </p:ext>
            </p:extLst>
          </p:nvPr>
        </p:nvGraphicFramePr>
        <p:xfrm>
          <a:off x="158623" y="2251517"/>
          <a:ext cx="4215897" cy="399739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ovéPole 1">
            <a:extLst>
              <a:ext uri="{FF2B5EF4-FFF2-40B4-BE49-F238E27FC236}">
                <a16:creationId xmlns:a16="http://schemas.microsoft.com/office/drawing/2014/main" id="{C7DF51DB-7649-479C-A0B1-40AC3F9A4349}"/>
              </a:ext>
            </a:extLst>
          </p:cNvPr>
          <p:cNvSpPr txBox="1"/>
          <p:nvPr/>
        </p:nvSpPr>
        <p:spPr>
          <a:xfrm>
            <a:off x="977775" y="1330720"/>
            <a:ext cx="3639491" cy="369332"/>
          </a:xfrm>
          <a:prstGeom prst="rect">
            <a:avLst/>
          </a:prstGeom>
          <a:noFill/>
        </p:spPr>
        <p:txBody>
          <a:bodyPr wrap="square" rtlCol="0">
            <a:spAutoFit/>
          </a:bodyPr>
          <a:lstStyle/>
          <a:p>
            <a:r>
              <a:rPr lang="en-US" dirty="0"/>
              <a:t>Population</a:t>
            </a:r>
            <a:r>
              <a:rPr lang="cs-CZ" dirty="0"/>
              <a:t>            </a:t>
            </a:r>
            <a:r>
              <a:rPr lang="en-US" dirty="0">
                <a:solidFill>
                  <a:schemeClr val="accent3">
                    <a:lumMod val="50000"/>
                  </a:schemeClr>
                </a:solidFill>
              </a:rPr>
              <a:t>Ambivalent</a:t>
            </a:r>
            <a:endParaRPr lang="cs-CZ" dirty="0">
              <a:solidFill>
                <a:schemeClr val="accent3">
                  <a:lumMod val="50000"/>
                </a:schemeClr>
              </a:solidFill>
            </a:endParaRPr>
          </a:p>
        </p:txBody>
      </p:sp>
      <p:cxnSp>
        <p:nvCxnSpPr>
          <p:cNvPr id="5" name="Přímá spojnice 4">
            <a:extLst>
              <a:ext uri="{FF2B5EF4-FFF2-40B4-BE49-F238E27FC236}">
                <a16:creationId xmlns:a16="http://schemas.microsoft.com/office/drawing/2014/main" id="{C148DB67-9589-4ABA-87DF-E19CF2C32F30}"/>
              </a:ext>
            </a:extLst>
          </p:cNvPr>
          <p:cNvCxnSpPr>
            <a:cxnSpLocks/>
          </p:cNvCxnSpPr>
          <p:nvPr/>
        </p:nvCxnSpPr>
        <p:spPr>
          <a:xfrm>
            <a:off x="577535" y="1533700"/>
            <a:ext cx="3893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563AFC57-3D02-4D5C-BEAE-ABC270058CED}"/>
              </a:ext>
            </a:extLst>
          </p:cNvPr>
          <p:cNvCxnSpPr>
            <a:cxnSpLocks/>
          </p:cNvCxnSpPr>
          <p:nvPr/>
        </p:nvCxnSpPr>
        <p:spPr>
          <a:xfrm>
            <a:off x="2243391" y="1533700"/>
            <a:ext cx="389300" cy="0"/>
          </a:xfrm>
          <a:prstGeom prst="line">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4" name="Graf 13">
            <a:extLst>
              <a:ext uri="{FF2B5EF4-FFF2-40B4-BE49-F238E27FC236}">
                <a16:creationId xmlns:a16="http://schemas.microsoft.com/office/drawing/2014/main" id="{9E1C5AEA-8AD6-4671-AFFE-99B12D1DB3C0}"/>
              </a:ext>
            </a:extLst>
          </p:cNvPr>
          <p:cNvGraphicFramePr/>
          <p:nvPr>
            <p:extLst>
              <p:ext uri="{D42A27DB-BD31-4B8C-83A1-F6EECF244321}">
                <p14:modId xmlns:p14="http://schemas.microsoft.com/office/powerpoint/2010/main" val="1161831752"/>
              </p:ext>
            </p:extLst>
          </p:nvPr>
        </p:nvGraphicFramePr>
        <p:xfrm>
          <a:off x="3988051" y="1445760"/>
          <a:ext cx="4215897" cy="39973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f 14">
            <a:extLst>
              <a:ext uri="{FF2B5EF4-FFF2-40B4-BE49-F238E27FC236}">
                <a16:creationId xmlns:a16="http://schemas.microsoft.com/office/drawing/2014/main" id="{A29218BC-0272-415D-960C-E22BA6241521}"/>
              </a:ext>
            </a:extLst>
          </p:cNvPr>
          <p:cNvGraphicFramePr/>
          <p:nvPr>
            <p:extLst>
              <p:ext uri="{D42A27DB-BD31-4B8C-83A1-F6EECF244321}">
                <p14:modId xmlns:p14="http://schemas.microsoft.com/office/powerpoint/2010/main" val="1937745459"/>
              </p:ext>
            </p:extLst>
          </p:nvPr>
        </p:nvGraphicFramePr>
        <p:xfrm>
          <a:off x="7995528" y="2251517"/>
          <a:ext cx="3959760" cy="3997393"/>
        </p:xfrm>
        <a:graphic>
          <a:graphicData uri="http://schemas.openxmlformats.org/drawingml/2006/chart">
            <c:chart xmlns:c="http://schemas.openxmlformats.org/drawingml/2006/chart" xmlns:r="http://schemas.openxmlformats.org/officeDocument/2006/relationships" r:id="rId4"/>
          </a:graphicData>
        </a:graphic>
      </p:graphicFrame>
      <p:sp>
        <p:nvSpPr>
          <p:cNvPr id="19" name="Nadpis 1">
            <a:extLst>
              <a:ext uri="{FF2B5EF4-FFF2-40B4-BE49-F238E27FC236}">
                <a16:creationId xmlns:a16="http://schemas.microsoft.com/office/drawing/2014/main" id="{30936903-6D7F-4103-B517-1202FEA203C3}"/>
              </a:ext>
            </a:extLst>
          </p:cNvPr>
          <p:cNvSpPr txBox="1">
            <a:spLocks/>
          </p:cNvSpPr>
          <p:nvPr/>
        </p:nvSpPr>
        <p:spPr>
          <a:xfrm>
            <a:off x="1479" y="4183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US" dirty="0">
                <a:solidFill>
                  <a:schemeClr val="accent3">
                    <a:lumMod val="75000"/>
                  </a:schemeClr>
                </a:solidFill>
              </a:rPr>
              <a:t>Ambivalent and their attitudes</a:t>
            </a:r>
            <a:endParaRPr lang="en-GB" dirty="0">
              <a:solidFill>
                <a:schemeClr val="accent3">
                  <a:lumMod val="75000"/>
                </a:schemeClr>
              </a:solidFill>
            </a:endParaRPr>
          </a:p>
        </p:txBody>
      </p:sp>
      <p:pic>
        <p:nvPicPr>
          <p:cNvPr id="12" name="Obrázek 11">
            <a:extLst>
              <a:ext uri="{FF2B5EF4-FFF2-40B4-BE49-F238E27FC236}">
                <a16:creationId xmlns:a16="http://schemas.microsoft.com/office/drawing/2014/main" id="{8B7DE9C6-F3AA-4F37-96F9-F4B4FEB199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56" y="175221"/>
            <a:ext cx="905735" cy="905735"/>
          </a:xfrm>
          <a:prstGeom prst="rect">
            <a:avLst/>
          </a:prstGeom>
        </p:spPr>
      </p:pic>
      <p:sp>
        <p:nvSpPr>
          <p:cNvPr id="16" name="Obdélník 15">
            <a:extLst>
              <a:ext uri="{FF2B5EF4-FFF2-40B4-BE49-F238E27FC236}">
                <a16:creationId xmlns:a16="http://schemas.microsoft.com/office/drawing/2014/main" id="{2A45C49A-D806-4B19-9EE5-0F97EFD0B03C}"/>
              </a:ext>
            </a:extLst>
          </p:cNvPr>
          <p:cNvSpPr/>
          <p:nvPr/>
        </p:nvSpPr>
        <p:spPr>
          <a:xfrm>
            <a:off x="158623" y="6098803"/>
            <a:ext cx="10053686" cy="701572"/>
          </a:xfrm>
          <a:prstGeom prst="rect">
            <a:avLst/>
          </a:prstGeom>
        </p:spPr>
        <p:txBody>
          <a:bodyPr wrap="square" lIns="0" tIns="0" rIns="0" bIns="0" anchor="ctr">
            <a:noAutofit/>
          </a:bodyPr>
          <a:lstStyle/>
          <a:p>
            <a:pPr lvl="0" fontAlgn="base">
              <a:spcBef>
                <a:spcPct val="0"/>
              </a:spcBef>
              <a:spcAft>
                <a:spcPct val="0"/>
              </a:spcAft>
              <a:defRPr/>
            </a:pPr>
            <a:r>
              <a:rPr lang="en-AU" sz="1200" dirty="0">
                <a:solidFill>
                  <a:srgbClr val="595959"/>
                </a:solidFill>
                <a:cs typeface="Arial" charset="0"/>
              </a:rPr>
              <a:t>Q09. Now we will talk about worldview. To what extent do you agree or disagree with following statements?, Q10. Now we will talk about public life. To what extent do you agree or disagree with following statements?, Q11. Now we will talk about international politics and globalization. To what extent do you agree or disagree with following statements?</a:t>
            </a:r>
            <a:endParaRPr lang="cs-CZ" sz="1200" dirty="0">
              <a:solidFill>
                <a:srgbClr val="595959"/>
              </a:solidFill>
              <a:cs typeface="Arial" charset="0"/>
            </a:endParaRPr>
          </a:p>
          <a:p>
            <a:pPr lvl="0" fontAlgn="base">
              <a:spcBef>
                <a:spcPct val="0"/>
              </a:spcBef>
              <a:spcAft>
                <a:spcPct val="0"/>
              </a:spcAft>
              <a:defRPr/>
            </a:pPr>
            <a:r>
              <a:rPr lang="en-US" sz="1200" dirty="0">
                <a:solidFill>
                  <a:srgbClr val="595959"/>
                </a:solidFill>
                <a:cs typeface="Arial" charset="0"/>
              </a:rPr>
              <a:t>Ambivalent</a:t>
            </a:r>
            <a:r>
              <a:rPr lang="cs-CZ" sz="1200" dirty="0">
                <a:solidFill>
                  <a:srgbClr val="595959"/>
                </a:solidFill>
                <a:cs typeface="Arial" charset="0"/>
              </a:rPr>
              <a:t> </a:t>
            </a:r>
            <a:r>
              <a:rPr lang="cs-CZ" sz="1200" dirty="0">
                <a:solidFill>
                  <a:schemeClr val="tx2"/>
                </a:solidFill>
                <a:cs typeface="Arial" charset="0"/>
              </a:rPr>
              <a:t>(N=454)</a:t>
            </a:r>
            <a:endParaRPr kumimoji="0" lang="en-GB" sz="1200" b="0" i="0" u="none" strike="noStrike" kern="1200" cap="none" spc="0" normalizeH="0" baseline="0" noProof="0" dirty="0">
              <a:ln>
                <a:noFill/>
              </a:ln>
              <a:solidFill>
                <a:srgbClr val="595959"/>
              </a:solidFill>
              <a:effectLst/>
              <a:uLnTx/>
              <a:uFillTx/>
              <a:latin typeface="Calibri"/>
              <a:ea typeface="+mn-ea"/>
              <a:cs typeface="Arial" charset="0"/>
            </a:endParaRPr>
          </a:p>
        </p:txBody>
      </p:sp>
    </p:spTree>
    <p:extLst>
      <p:ext uri="{BB962C8B-B14F-4D97-AF65-F5344CB8AC3E}">
        <p14:creationId xmlns:p14="http://schemas.microsoft.com/office/powerpoint/2010/main" val="2235140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a:extLst>
              <a:ext uri="{FF2B5EF4-FFF2-40B4-BE49-F238E27FC236}">
                <a16:creationId xmlns:a16="http://schemas.microsoft.com/office/drawing/2014/main" id="{89C10F18-9EF3-4ADF-A0CA-5FCAE150B788}"/>
              </a:ext>
            </a:extLst>
          </p:cNvPr>
          <p:cNvSpPr txBox="1">
            <a:spLocks/>
          </p:cNvSpPr>
          <p:nvPr/>
        </p:nvSpPr>
        <p:spPr>
          <a:xfrm>
            <a:off x="0" y="417600"/>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AU">
                <a:solidFill>
                  <a:schemeClr val="accent4"/>
                </a:solidFill>
              </a:rPr>
              <a:t>Young liberals (16 % in population)</a:t>
            </a:r>
          </a:p>
        </p:txBody>
      </p:sp>
      <p:sp>
        <p:nvSpPr>
          <p:cNvPr id="3" name="Zástupný symbol pro číslo snímku 2"/>
          <p:cNvSpPr>
            <a:spLocks noGrp="1"/>
          </p:cNvSpPr>
          <p:nvPr>
            <p:ph type="sldNum" sz="quarter" idx="4"/>
          </p:nvPr>
        </p:nvSpPr>
        <p:spPr/>
        <p:txBody>
          <a:bodyPr/>
          <a:lstStyle/>
          <a:p>
            <a:fld id="{D6262B2E-B0CB-4DBB-8C61-F612C05A0A37}" type="slidenum">
              <a:rPr lang="cs-CZ" smtClean="0">
                <a:solidFill>
                  <a:prstClr val="white">
                    <a:lumMod val="65000"/>
                  </a:prstClr>
                </a:solidFill>
              </a:rPr>
              <a:pPr/>
              <a:t>28</a:t>
            </a:fld>
            <a:endParaRPr lang="cs-CZ" dirty="0">
              <a:solidFill>
                <a:prstClr val="white">
                  <a:lumMod val="65000"/>
                </a:prstClr>
              </a:solidFill>
            </a:endParaRPr>
          </a:p>
        </p:txBody>
      </p:sp>
      <p:sp>
        <p:nvSpPr>
          <p:cNvPr id="9" name="Obdélník 8">
            <a:extLst>
              <a:ext uri="{FF2B5EF4-FFF2-40B4-BE49-F238E27FC236}">
                <a16:creationId xmlns:a16="http://schemas.microsoft.com/office/drawing/2014/main" id="{1CC16DFF-E68E-4AFD-971F-1218945B6B08}"/>
              </a:ext>
            </a:extLst>
          </p:cNvPr>
          <p:cNvSpPr/>
          <p:nvPr/>
        </p:nvSpPr>
        <p:spPr>
          <a:xfrm>
            <a:off x="761332" y="2871745"/>
            <a:ext cx="4337108" cy="3744020"/>
          </a:xfrm>
          <a:prstGeom prst="rect">
            <a:avLst/>
          </a:prstGeom>
          <a:solidFill>
            <a:schemeClr val="accent4">
              <a:lumMod val="20000"/>
              <a:lumOff val="80000"/>
              <a:alpha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400">
              <a:solidFill>
                <a:schemeClr val="tx1"/>
              </a:solidFill>
            </a:endParaRPr>
          </a:p>
          <a:p>
            <a:pPr marL="285750" indent="-285750">
              <a:buFont typeface="Wingdings" panose="05000000000000000000" pitchFamily="2" charset="2"/>
              <a:buChar char="§"/>
            </a:pPr>
            <a:r>
              <a:rPr lang="en-AU" sz="1400">
                <a:solidFill>
                  <a:schemeClr val="tx1"/>
                </a:solidFill>
              </a:rPr>
              <a:t>The Young liberals </a:t>
            </a:r>
            <a:r>
              <a:rPr lang="en-AU" sz="1400" b="1">
                <a:solidFill>
                  <a:schemeClr val="tx1"/>
                </a:solidFill>
              </a:rPr>
              <a:t>participate in election </a:t>
            </a:r>
            <a:r>
              <a:rPr lang="en-AU" sz="1400">
                <a:solidFill>
                  <a:schemeClr val="tx1"/>
                </a:solidFill>
              </a:rPr>
              <a:t>despite the fact </a:t>
            </a:r>
            <a:r>
              <a:rPr lang="en-AU" sz="1400" b="1">
                <a:solidFill>
                  <a:schemeClr val="tx1"/>
                </a:solidFill>
              </a:rPr>
              <a:t>they do not trust politicians</a:t>
            </a:r>
            <a:r>
              <a:rPr lang="en-AU" sz="1400">
                <a:solidFill>
                  <a:schemeClr val="tx1"/>
                </a:solidFill>
              </a:rPr>
              <a:t>. They preferthe following political parties: Pirate Party, TOP 09 and ODS (more right from the centre). </a:t>
            </a:r>
          </a:p>
          <a:p>
            <a:pPr marL="285750" indent="-285750">
              <a:buFont typeface="Wingdings" panose="05000000000000000000" pitchFamily="2" charset="2"/>
              <a:buChar char="§"/>
            </a:pPr>
            <a:r>
              <a:rPr lang="en-AU" sz="1400">
                <a:solidFill>
                  <a:schemeClr val="tx1"/>
                </a:solidFill>
              </a:rPr>
              <a:t>They </a:t>
            </a:r>
            <a:r>
              <a:rPr lang="en-AU" sz="1400" b="1">
                <a:solidFill>
                  <a:schemeClr val="tx1"/>
                </a:solidFill>
              </a:rPr>
              <a:t>are satisfied </a:t>
            </a:r>
            <a:r>
              <a:rPr lang="en-AU" sz="1400">
                <a:solidFill>
                  <a:schemeClr val="tx1"/>
                </a:solidFill>
              </a:rPr>
              <a:t>both</a:t>
            </a:r>
            <a:r>
              <a:rPr lang="en-AU" sz="1400" b="1">
                <a:solidFill>
                  <a:schemeClr val="tx1"/>
                </a:solidFill>
              </a:rPr>
              <a:t> </a:t>
            </a:r>
            <a:r>
              <a:rPr lang="en-AU" sz="1400">
                <a:solidFill>
                  <a:schemeClr val="tx1"/>
                </a:solidFill>
              </a:rPr>
              <a:t>with the </a:t>
            </a:r>
            <a:r>
              <a:rPr lang="en-AU" sz="1400" b="1">
                <a:solidFill>
                  <a:schemeClr val="tx1"/>
                </a:solidFill>
              </a:rPr>
              <a:t>post-1989 development </a:t>
            </a:r>
            <a:r>
              <a:rPr lang="en-AU" sz="1400">
                <a:solidFill>
                  <a:schemeClr val="tx1"/>
                </a:solidFill>
              </a:rPr>
              <a:t>and</a:t>
            </a:r>
            <a:r>
              <a:rPr lang="en-AU" sz="1400" b="1">
                <a:solidFill>
                  <a:schemeClr val="tx1"/>
                </a:solidFill>
              </a:rPr>
              <a:t> </a:t>
            </a:r>
            <a:r>
              <a:rPr lang="en-AU" sz="1400">
                <a:solidFill>
                  <a:schemeClr val="tx1"/>
                </a:solidFill>
              </a:rPr>
              <a:t>with the development in our society and their own lives. </a:t>
            </a:r>
          </a:p>
          <a:p>
            <a:pPr marL="285750" indent="-285750">
              <a:buFont typeface="Wingdings" panose="05000000000000000000" pitchFamily="2" charset="2"/>
              <a:buChar char="§"/>
            </a:pPr>
            <a:r>
              <a:rPr lang="en-AU" sz="1400">
                <a:solidFill>
                  <a:schemeClr val="tx1"/>
                </a:solidFill>
              </a:rPr>
              <a:t>They see </a:t>
            </a:r>
            <a:r>
              <a:rPr lang="en-AU" sz="1400" b="1">
                <a:solidFill>
                  <a:schemeClr val="tx1"/>
                </a:solidFill>
              </a:rPr>
              <a:t>EU, globalization and modern trends as beneficial. </a:t>
            </a:r>
            <a:r>
              <a:rPr lang="en-AU" sz="1400">
                <a:solidFill>
                  <a:schemeClr val="tx1"/>
                </a:solidFill>
              </a:rPr>
              <a:t>Modern trends enrich them. They are not materialists. For them, the free movement of people, goods, services and capitals is important.</a:t>
            </a:r>
          </a:p>
          <a:p>
            <a:pPr marL="285750" indent="-285750">
              <a:buFont typeface="Wingdings" panose="05000000000000000000" pitchFamily="2" charset="2"/>
              <a:buChar char="§"/>
            </a:pPr>
            <a:r>
              <a:rPr lang="en-AU" sz="1400">
                <a:solidFill>
                  <a:schemeClr val="tx1"/>
                </a:solidFill>
              </a:rPr>
              <a:t>The </a:t>
            </a:r>
            <a:r>
              <a:rPr lang="en-AU" sz="1400" b="1">
                <a:solidFill>
                  <a:schemeClr val="tx1"/>
                </a:solidFill>
              </a:rPr>
              <a:t>do not feel threaten by immigrants</a:t>
            </a:r>
            <a:r>
              <a:rPr lang="en-AU" sz="1400">
                <a:solidFill>
                  <a:schemeClr val="tx1"/>
                </a:solidFill>
              </a:rPr>
              <a:t>. </a:t>
            </a:r>
          </a:p>
          <a:p>
            <a:pPr marL="285750" indent="-285750">
              <a:buFont typeface="Wingdings" panose="05000000000000000000" pitchFamily="2" charset="2"/>
              <a:buChar char="§"/>
            </a:pPr>
            <a:r>
              <a:rPr lang="en-AU" sz="1400">
                <a:solidFill>
                  <a:schemeClr val="tx1"/>
                </a:solidFill>
              </a:rPr>
              <a:t>They are </a:t>
            </a:r>
            <a:r>
              <a:rPr lang="en-AU" sz="1400" b="1">
                <a:solidFill>
                  <a:schemeClr val="tx1"/>
                </a:solidFill>
              </a:rPr>
              <a:t>not nationalists</a:t>
            </a:r>
            <a:r>
              <a:rPr lang="en-AU" sz="1400">
                <a:solidFill>
                  <a:schemeClr val="tx1"/>
                </a:solidFill>
              </a:rPr>
              <a:t>. </a:t>
            </a:r>
          </a:p>
          <a:p>
            <a:pPr marL="285750" indent="-285750">
              <a:buFont typeface="Wingdings" panose="05000000000000000000" pitchFamily="2" charset="2"/>
              <a:buChar char="§"/>
            </a:pPr>
            <a:r>
              <a:rPr lang="en-AU" sz="1400">
                <a:solidFill>
                  <a:schemeClr val="tx1"/>
                </a:solidFill>
              </a:rPr>
              <a:t>They have strong liberal opinions (do not agree that the marriage is only for a man and woman). </a:t>
            </a:r>
          </a:p>
          <a:p>
            <a:pPr marL="285750" indent="-285750">
              <a:buFont typeface="Wingdings" panose="05000000000000000000" pitchFamily="2" charset="2"/>
              <a:buChar char="§"/>
            </a:pPr>
            <a:r>
              <a:rPr lang="en-AU" sz="1400">
                <a:solidFill>
                  <a:schemeClr val="tx1"/>
                </a:solidFill>
              </a:rPr>
              <a:t>They are </a:t>
            </a:r>
            <a:r>
              <a:rPr lang="en-AU" sz="1400" b="1">
                <a:solidFill>
                  <a:schemeClr val="tx1"/>
                </a:solidFill>
              </a:rPr>
              <a:t>against authoritarianism and populism</a:t>
            </a:r>
            <a:r>
              <a:rPr lang="en-AU" sz="1400">
                <a:solidFill>
                  <a:schemeClr val="tx1"/>
                </a:solidFill>
              </a:rPr>
              <a:t>.</a:t>
            </a:r>
          </a:p>
        </p:txBody>
      </p:sp>
      <p:sp>
        <p:nvSpPr>
          <p:cNvPr id="6" name="Obdélník 5">
            <a:extLst>
              <a:ext uri="{FF2B5EF4-FFF2-40B4-BE49-F238E27FC236}">
                <a16:creationId xmlns:a16="http://schemas.microsoft.com/office/drawing/2014/main" id="{63FF0BFE-4213-44B0-87B5-820B1FA9B7C7}"/>
              </a:ext>
            </a:extLst>
          </p:cNvPr>
          <p:cNvSpPr/>
          <p:nvPr/>
        </p:nvSpPr>
        <p:spPr>
          <a:xfrm>
            <a:off x="5233851" y="2871479"/>
            <a:ext cx="5061376" cy="2231545"/>
          </a:xfrm>
          <a:prstGeom prst="rect">
            <a:avLst/>
          </a:prstGeom>
          <a:solidFill>
            <a:schemeClr val="accent4">
              <a:lumMod val="20000"/>
              <a:lumOff val="80000"/>
              <a:alpha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400">
              <a:solidFill>
                <a:schemeClr val="tx1"/>
              </a:solidFill>
            </a:endParaRPr>
          </a:p>
          <a:p>
            <a:pPr>
              <a:spcAft>
                <a:spcPts val="1200"/>
              </a:spcAft>
            </a:pPr>
            <a:r>
              <a:rPr lang="en-AU" sz="1400">
                <a:solidFill>
                  <a:schemeClr val="tx1"/>
                </a:solidFill>
              </a:rPr>
              <a:t>Men (55 %) and women (45 %), 18 - 34 years old (42 %), live in Prague (24 %).</a:t>
            </a:r>
          </a:p>
          <a:p>
            <a:pPr>
              <a:spcAft>
                <a:spcPts val="1200"/>
              </a:spcAft>
            </a:pPr>
            <a:r>
              <a:rPr lang="en-AU" sz="1400">
                <a:solidFill>
                  <a:schemeClr val="tx1"/>
                </a:solidFill>
              </a:rPr>
              <a:t>University degree (49 %).</a:t>
            </a:r>
          </a:p>
          <a:p>
            <a:pPr>
              <a:spcAft>
                <a:spcPts val="1200"/>
              </a:spcAft>
            </a:pPr>
            <a:r>
              <a:rPr lang="en-AU" sz="1400">
                <a:solidFill>
                  <a:schemeClr val="tx1"/>
                </a:solidFill>
              </a:rPr>
              <a:t>The highest income among segments 30.000 – 50.000 CZK (21 %).</a:t>
            </a:r>
          </a:p>
          <a:p>
            <a:pPr>
              <a:spcAft>
                <a:spcPts val="1200"/>
              </a:spcAft>
            </a:pPr>
            <a:r>
              <a:rPr lang="en-AU" sz="1400">
                <a:solidFill>
                  <a:schemeClr val="tx1"/>
                </a:solidFill>
              </a:rPr>
              <a:t>In their free time, they read, play sports and go to restaurants, cafes and visit culture events. The are the most open to any changes (compared to other segments).</a:t>
            </a:r>
          </a:p>
        </p:txBody>
      </p:sp>
      <p:graphicFrame>
        <p:nvGraphicFramePr>
          <p:cNvPr id="8" name="Graf 7">
            <a:extLst>
              <a:ext uri="{FF2B5EF4-FFF2-40B4-BE49-F238E27FC236}">
                <a16:creationId xmlns:a16="http://schemas.microsoft.com/office/drawing/2014/main" id="{06FEF355-F3E5-4EE5-923B-878C8ABD022C}"/>
              </a:ext>
            </a:extLst>
          </p:cNvPr>
          <p:cNvGraphicFramePr/>
          <p:nvPr>
            <p:extLst>
              <p:ext uri="{D42A27DB-BD31-4B8C-83A1-F6EECF244321}">
                <p14:modId xmlns:p14="http://schemas.microsoft.com/office/powerpoint/2010/main" val="896359335"/>
              </p:ext>
            </p:extLst>
          </p:nvPr>
        </p:nvGraphicFramePr>
        <p:xfrm>
          <a:off x="10420538" y="207692"/>
          <a:ext cx="1664965" cy="1039086"/>
        </p:xfrm>
        <a:graphic>
          <a:graphicData uri="http://schemas.openxmlformats.org/drawingml/2006/chart">
            <c:chart xmlns:c="http://schemas.openxmlformats.org/drawingml/2006/chart" xmlns:r="http://schemas.openxmlformats.org/officeDocument/2006/relationships" r:id="rId2"/>
          </a:graphicData>
        </a:graphic>
      </p:graphicFrame>
      <p:sp>
        <p:nvSpPr>
          <p:cNvPr id="12" name="Zástupný symbol pro obsah 7">
            <a:extLst>
              <a:ext uri="{FF2B5EF4-FFF2-40B4-BE49-F238E27FC236}">
                <a16:creationId xmlns:a16="http://schemas.microsoft.com/office/drawing/2014/main" id="{DBBAA2A8-690C-4689-8BBD-C05E33E6C6FE}"/>
              </a:ext>
            </a:extLst>
          </p:cNvPr>
          <p:cNvSpPr>
            <a:spLocks noGrp="1"/>
          </p:cNvSpPr>
          <p:nvPr>
            <p:ph idx="1"/>
          </p:nvPr>
        </p:nvSpPr>
        <p:spPr>
          <a:xfrm>
            <a:off x="63525" y="1094728"/>
            <a:ext cx="10909275" cy="654885"/>
          </a:xfrm>
          <a:noFill/>
        </p:spPr>
        <p:txBody>
          <a:bodyPr lIns="900000" tIns="0" rIns="900000" bIns="0" anchor="t">
            <a:noAutofit/>
          </a:bodyPr>
          <a:lstStyle/>
          <a:p>
            <a:pPr marL="0" indent="0" algn="just">
              <a:buNone/>
            </a:pPr>
            <a:r>
              <a:rPr lang="en-US" sz="1800" dirty="0"/>
              <a:t>Most Young liberals are in the 18-34 age category, have a university degree and live in Prague. They have the highest income. They are against authoritarianism and populism. They do not feel threatened by immigrants. They are against nationalism. They are satisfied with the post-1989 development and believe in the EU. They have a high voter turnout and vote for the Pirate Party, TOP</a:t>
            </a:r>
            <a:r>
              <a:rPr lang="cs-CZ" sz="1800" dirty="0"/>
              <a:t> </a:t>
            </a:r>
            <a:r>
              <a:rPr lang="en-US" sz="1800" dirty="0"/>
              <a:t>09 and ODS.</a:t>
            </a:r>
          </a:p>
        </p:txBody>
      </p:sp>
      <p:graphicFrame>
        <p:nvGraphicFramePr>
          <p:cNvPr id="13" name="Graf 12">
            <a:extLst>
              <a:ext uri="{FF2B5EF4-FFF2-40B4-BE49-F238E27FC236}">
                <a16:creationId xmlns:a16="http://schemas.microsoft.com/office/drawing/2014/main" id="{241AF016-DBBF-4C53-A53E-D7EED74A6341}"/>
              </a:ext>
            </a:extLst>
          </p:cNvPr>
          <p:cNvGraphicFramePr/>
          <p:nvPr>
            <p:extLst>
              <p:ext uri="{D42A27DB-BD31-4B8C-83A1-F6EECF244321}">
                <p14:modId xmlns:p14="http://schemas.microsoft.com/office/powerpoint/2010/main" val="3333199167"/>
              </p:ext>
            </p:extLst>
          </p:nvPr>
        </p:nvGraphicFramePr>
        <p:xfrm>
          <a:off x="7322272" y="5564563"/>
          <a:ext cx="2972955" cy="1293437"/>
        </p:xfrm>
        <a:graphic>
          <a:graphicData uri="http://schemas.openxmlformats.org/drawingml/2006/chart">
            <c:chart xmlns:c="http://schemas.openxmlformats.org/drawingml/2006/chart" xmlns:r="http://schemas.openxmlformats.org/officeDocument/2006/relationships" r:id="rId3"/>
          </a:graphicData>
        </a:graphic>
      </p:graphicFrame>
      <p:pic>
        <p:nvPicPr>
          <p:cNvPr id="15" name="Obrázek 14">
            <a:extLst>
              <a:ext uri="{FF2B5EF4-FFF2-40B4-BE49-F238E27FC236}">
                <a16:creationId xmlns:a16="http://schemas.microsoft.com/office/drawing/2014/main" id="{EC48490B-5504-4B8B-B740-DC44708932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7692"/>
            <a:ext cx="905735" cy="905735"/>
          </a:xfrm>
          <a:prstGeom prst="rect">
            <a:avLst/>
          </a:prstGeom>
        </p:spPr>
      </p:pic>
      <p:sp>
        <p:nvSpPr>
          <p:cNvPr id="16" name="Obdélník 15">
            <a:extLst>
              <a:ext uri="{FF2B5EF4-FFF2-40B4-BE49-F238E27FC236}">
                <a16:creationId xmlns:a16="http://schemas.microsoft.com/office/drawing/2014/main" id="{AF37F259-77D5-43CD-8675-62AF70CD4556}"/>
              </a:ext>
            </a:extLst>
          </p:cNvPr>
          <p:cNvSpPr/>
          <p:nvPr/>
        </p:nvSpPr>
        <p:spPr>
          <a:xfrm>
            <a:off x="5799572" y="2608171"/>
            <a:ext cx="3733462" cy="44766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b="1" dirty="0">
                <a:solidFill>
                  <a:schemeClr val="bg1"/>
                </a:solidFill>
              </a:rPr>
              <a:t>Sociodemographic profile</a:t>
            </a:r>
          </a:p>
        </p:txBody>
      </p:sp>
      <p:sp>
        <p:nvSpPr>
          <p:cNvPr id="17" name="Obdélník 16">
            <a:extLst>
              <a:ext uri="{FF2B5EF4-FFF2-40B4-BE49-F238E27FC236}">
                <a16:creationId xmlns:a16="http://schemas.microsoft.com/office/drawing/2014/main" id="{69C29CC7-4781-41A0-8826-CA6F9964DE7B}"/>
              </a:ext>
            </a:extLst>
          </p:cNvPr>
          <p:cNvSpPr/>
          <p:nvPr/>
        </p:nvSpPr>
        <p:spPr>
          <a:xfrm>
            <a:off x="5233851" y="5518512"/>
            <a:ext cx="2626097" cy="1097253"/>
          </a:xfrm>
          <a:prstGeom prst="rect">
            <a:avLst/>
          </a:prstGeom>
          <a:solidFill>
            <a:schemeClr val="accent4">
              <a:lumMod val="20000"/>
              <a:lumOff val="80000"/>
              <a:alpha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solidFill>
                  <a:prstClr val="black"/>
                </a:solidFill>
                <a:latin typeface="Calibri"/>
              </a:rPr>
              <a:t>51% belong </a:t>
            </a:r>
            <a:r>
              <a:rPr lang="en-AU" sz="1400" b="1">
                <a:solidFill>
                  <a:prstClr val="black"/>
                </a:solidFill>
                <a:latin typeface="Calibri"/>
              </a:rPr>
              <a:t>to the Mid-class</a:t>
            </a:r>
            <a:r>
              <a:rPr lang="en-AU" sz="1400" b="1" dirty="0">
                <a:solidFill>
                  <a:prstClr val="black"/>
                </a:solidFill>
                <a:latin typeface="Calibri"/>
              </a:rPr>
              <a:t>.</a:t>
            </a:r>
            <a:endParaRPr lang="en-AU" sz="14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i="0" u="none" strike="noStrike" kern="1200" cap="none" spc="0" normalizeH="0" baseline="0" noProof="0" dirty="0">
                <a:ln>
                  <a:noFill/>
                </a:ln>
                <a:solidFill>
                  <a:prstClr val="black"/>
                </a:solidFill>
                <a:effectLst/>
                <a:uLnTx/>
                <a:uFillTx/>
                <a:latin typeface="Calibri"/>
                <a:ea typeface="+mn-ea"/>
                <a:cs typeface="+mn-cs"/>
              </a:rPr>
              <a:t>15% belong </a:t>
            </a:r>
            <a:r>
              <a:rPr kumimoji="0" lang="en-AU" sz="1400" i="0" u="none" strike="noStrike" kern="1200" cap="none" spc="0" normalizeH="0" baseline="0" noProof="0">
                <a:ln>
                  <a:noFill/>
                </a:ln>
                <a:solidFill>
                  <a:prstClr val="black"/>
                </a:solidFill>
                <a:effectLst/>
                <a:uLnTx/>
                <a:uFillTx/>
                <a:latin typeface="Calibri"/>
                <a:ea typeface="+mn-ea"/>
                <a:cs typeface="+mn-cs"/>
              </a:rPr>
              <a:t>to the Higher </a:t>
            </a:r>
            <a:r>
              <a:rPr kumimoji="0" lang="en-AU" sz="1400" i="0" u="none" strike="noStrike" kern="1200" cap="none" spc="0" normalizeH="0" baseline="0" noProof="0" dirty="0">
                <a:ln>
                  <a:noFill/>
                </a:ln>
                <a:solidFill>
                  <a:prstClr val="black"/>
                </a:solidFill>
                <a:effectLst/>
                <a:uLnTx/>
                <a:uFillTx/>
                <a:latin typeface="Calibri"/>
                <a:ea typeface="+mn-ea"/>
                <a:cs typeface="+mn-cs"/>
              </a:rPr>
              <a:t>class.</a:t>
            </a:r>
          </a:p>
        </p:txBody>
      </p:sp>
      <p:sp>
        <p:nvSpPr>
          <p:cNvPr id="18" name="Obdélník 17">
            <a:extLst>
              <a:ext uri="{FF2B5EF4-FFF2-40B4-BE49-F238E27FC236}">
                <a16:creationId xmlns:a16="http://schemas.microsoft.com/office/drawing/2014/main" id="{EE4B1778-DBAC-484E-8CDF-62C14053286E}"/>
              </a:ext>
            </a:extLst>
          </p:cNvPr>
          <p:cNvSpPr/>
          <p:nvPr/>
        </p:nvSpPr>
        <p:spPr>
          <a:xfrm>
            <a:off x="5599680" y="5278417"/>
            <a:ext cx="1937441" cy="41585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a:ea typeface="+mn-ea"/>
                <a:cs typeface="+mn-cs"/>
              </a:rPr>
              <a:t>Mid</a:t>
            </a:r>
            <a:r>
              <a:rPr kumimoji="0" lang="cs-CZ" sz="1800" b="1" i="0" u="none" strike="noStrike" kern="1200" cap="none" spc="0" normalizeH="0" baseline="0" noProof="0" dirty="0">
                <a:ln>
                  <a:noFill/>
                </a:ln>
                <a:solidFill>
                  <a:schemeClr val="bg1"/>
                </a:solidFill>
                <a:effectLst/>
                <a:uLnTx/>
                <a:uFillTx/>
                <a:latin typeface="Calibri"/>
                <a:ea typeface="+mn-ea"/>
                <a:cs typeface="+mn-cs"/>
              </a:rPr>
              <a:t>-</a:t>
            </a:r>
            <a:r>
              <a:rPr kumimoji="0" lang="en-GB" sz="1800" b="1" i="0" u="none" strike="noStrike" kern="1200" cap="none" spc="0" normalizeH="0" baseline="0" noProof="0" dirty="0">
                <a:ln>
                  <a:noFill/>
                </a:ln>
                <a:solidFill>
                  <a:schemeClr val="bg1"/>
                </a:solidFill>
                <a:effectLst/>
                <a:uLnTx/>
                <a:uFillTx/>
                <a:latin typeface="Calibri"/>
                <a:ea typeface="+mn-ea"/>
                <a:cs typeface="+mn-cs"/>
              </a:rPr>
              <a:t>class:</a:t>
            </a:r>
          </a:p>
        </p:txBody>
      </p:sp>
      <p:sp>
        <p:nvSpPr>
          <p:cNvPr id="19" name="TextovéPole 18">
            <a:extLst>
              <a:ext uri="{FF2B5EF4-FFF2-40B4-BE49-F238E27FC236}">
                <a16:creationId xmlns:a16="http://schemas.microsoft.com/office/drawing/2014/main" id="{70378E8C-C272-4703-935A-852710AAE584}"/>
              </a:ext>
            </a:extLst>
          </p:cNvPr>
          <p:cNvSpPr txBox="1"/>
          <p:nvPr/>
        </p:nvSpPr>
        <p:spPr>
          <a:xfrm>
            <a:off x="10070810" y="1177185"/>
            <a:ext cx="23644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4"/>
                </a:solidFill>
                <a:latin typeface="Calibri"/>
              </a:rPr>
              <a:t>In population </a:t>
            </a:r>
            <a:r>
              <a:rPr kumimoji="0" lang="en-GB" sz="1400" b="1" i="0" u="none" strike="noStrike" kern="1200" cap="none" spc="0" normalizeH="0" baseline="0" noProof="0" dirty="0">
                <a:ln>
                  <a:noFill/>
                </a:ln>
                <a:solidFill>
                  <a:schemeClr val="accent4"/>
                </a:solidFill>
                <a:effectLst/>
                <a:uLnTx/>
                <a:uFillTx/>
                <a:latin typeface="Calibri"/>
                <a:ea typeface="+mn-ea"/>
                <a:cs typeface="+mn-cs"/>
              </a:rPr>
              <a:t>18+</a:t>
            </a:r>
          </a:p>
          <a:p>
            <a:pPr lvl="0" algn="ctr"/>
            <a:r>
              <a:rPr lang="en-GB" dirty="0">
                <a:solidFill>
                  <a:schemeClr val="accent4"/>
                </a:solidFill>
              </a:rPr>
              <a:t>1 385 786 </a:t>
            </a:r>
            <a:r>
              <a:rPr kumimoji="0" lang="en-GB" sz="1800" b="0" i="0" u="none" strike="noStrike" kern="1200" cap="none" spc="0" normalizeH="0" baseline="0" noProof="0" dirty="0">
                <a:ln>
                  <a:noFill/>
                </a:ln>
                <a:solidFill>
                  <a:schemeClr val="accent4"/>
                </a:solidFill>
                <a:effectLst/>
                <a:uLnTx/>
                <a:uFillTx/>
                <a:latin typeface="Calibri"/>
                <a:ea typeface="+mn-ea"/>
                <a:cs typeface="+mn-cs"/>
              </a:rPr>
              <a:t>inhab.</a:t>
            </a:r>
            <a:endParaRPr kumimoji="0" lang="en-GB" sz="1400" b="1" i="0" u="none" strike="noStrike" kern="1200" cap="none" spc="0" normalizeH="0" baseline="0" noProof="0" dirty="0">
              <a:ln>
                <a:noFill/>
              </a:ln>
              <a:solidFill>
                <a:schemeClr val="accent4"/>
              </a:solidFill>
              <a:effectLst/>
              <a:uLnTx/>
              <a:uFillTx/>
              <a:latin typeface="Calibri"/>
              <a:ea typeface="+mn-ea"/>
              <a:cs typeface="+mn-cs"/>
            </a:endParaRPr>
          </a:p>
        </p:txBody>
      </p:sp>
      <p:sp>
        <p:nvSpPr>
          <p:cNvPr id="20" name="Obdélník 19">
            <a:extLst>
              <a:ext uri="{FF2B5EF4-FFF2-40B4-BE49-F238E27FC236}">
                <a16:creationId xmlns:a16="http://schemas.microsoft.com/office/drawing/2014/main" id="{3C4A8DF3-AA97-414B-9660-CE386076B8D9}"/>
              </a:ext>
            </a:extLst>
          </p:cNvPr>
          <p:cNvSpPr/>
          <p:nvPr/>
        </p:nvSpPr>
        <p:spPr>
          <a:xfrm>
            <a:off x="1063155" y="2608438"/>
            <a:ext cx="3733462" cy="44766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b="1" dirty="0">
                <a:solidFill>
                  <a:schemeClr val="bg1"/>
                </a:solidFill>
              </a:rPr>
              <a:t>Attitudes, political opinions</a:t>
            </a:r>
          </a:p>
        </p:txBody>
      </p:sp>
    </p:spTree>
    <p:extLst>
      <p:ext uri="{BB962C8B-B14F-4D97-AF65-F5344CB8AC3E}">
        <p14:creationId xmlns:p14="http://schemas.microsoft.com/office/powerpoint/2010/main" val="1165156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idx="1"/>
          </p:nvPr>
        </p:nvSpPr>
        <p:spPr>
          <a:xfrm>
            <a:off x="0" y="1066756"/>
            <a:ext cx="12192000" cy="654885"/>
          </a:xfrm>
          <a:noFill/>
        </p:spPr>
        <p:txBody>
          <a:bodyPr lIns="900000" tIns="0" rIns="900000" bIns="0" anchor="t">
            <a:noAutofit/>
          </a:bodyPr>
          <a:lstStyle/>
          <a:p>
            <a:pPr marL="0" indent="0">
              <a:buNone/>
            </a:pPr>
            <a:r>
              <a:rPr lang="en-AU" sz="1800"/>
              <a:t>86% of Young liberals plan to participate in EP election. Out of those, 22% do not know which party they will vote for. 23% plan to vote Pirate Party and 15% ODS.</a:t>
            </a:r>
          </a:p>
        </p:txBody>
      </p:sp>
      <p:sp>
        <p:nvSpPr>
          <p:cNvPr id="7" name="Nadpis 6"/>
          <p:cNvSpPr>
            <a:spLocks noGrp="1"/>
          </p:cNvSpPr>
          <p:nvPr>
            <p:ph type="ctrTitle"/>
          </p:nvPr>
        </p:nvSpPr>
        <p:spPr>
          <a:xfrm>
            <a:off x="0" y="417600"/>
            <a:ext cx="12192000" cy="615461"/>
          </a:xfrm>
          <a:noFill/>
        </p:spPr>
        <p:txBody>
          <a:bodyPr lIns="900000" tIns="0" rIns="0" bIns="0" anchor="ctr">
            <a:noAutofit/>
          </a:bodyPr>
          <a:lstStyle/>
          <a:p>
            <a:r>
              <a:rPr lang="en-AU">
                <a:solidFill>
                  <a:schemeClr val="accent4"/>
                </a:solidFill>
              </a:rPr>
              <a:t>Young liberals plan to vote for Pirate party</a:t>
            </a:r>
          </a:p>
        </p:txBody>
      </p:sp>
      <p:sp>
        <p:nvSpPr>
          <p:cNvPr id="3" name="Zástupný symbol pro číslo snímku 2"/>
          <p:cNvSpPr>
            <a:spLocks noGrp="1"/>
          </p:cNvSpPr>
          <p:nvPr>
            <p:ph type="sldNum" sz="quarter" idx="4"/>
          </p:nvPr>
        </p:nvSpPr>
        <p:spPr/>
        <p:txBody>
          <a:bodyPr/>
          <a:lstStyle/>
          <a:p>
            <a:fld id="{D6262B2E-B0CB-4DBB-8C61-F612C05A0A37}" type="slidenum">
              <a:rPr lang="cs-CZ" smtClean="0">
                <a:solidFill>
                  <a:prstClr val="white">
                    <a:lumMod val="65000"/>
                  </a:prstClr>
                </a:solidFill>
              </a:rPr>
              <a:pPr/>
              <a:t>29</a:t>
            </a:fld>
            <a:endParaRPr lang="cs-CZ" dirty="0">
              <a:solidFill>
                <a:prstClr val="white">
                  <a:lumMod val="65000"/>
                </a:prstClr>
              </a:solidFill>
            </a:endParaRPr>
          </a:p>
        </p:txBody>
      </p:sp>
      <p:sp>
        <p:nvSpPr>
          <p:cNvPr id="9" name="Obdélník 8"/>
          <p:cNvSpPr/>
          <p:nvPr/>
        </p:nvSpPr>
        <p:spPr>
          <a:xfrm>
            <a:off x="876300" y="6493119"/>
            <a:ext cx="9199517" cy="365124"/>
          </a:xfrm>
          <a:prstGeom prst="rect">
            <a:avLst/>
          </a:prstGeom>
        </p:spPr>
        <p:txBody>
          <a:bodyPr wrap="square" lIns="0" tIns="0" rIns="0" bIns="0" anchor="ctr">
            <a:noAutofit/>
          </a:bodyPr>
          <a:lstStyle/>
          <a:p>
            <a:pPr fontAlgn="base">
              <a:spcBef>
                <a:spcPct val="0"/>
              </a:spcBef>
              <a:spcAft>
                <a:spcPct val="0"/>
              </a:spcAft>
            </a:pPr>
            <a:r>
              <a:rPr lang="en-GB" sz="1200" dirty="0">
                <a:solidFill>
                  <a:schemeClr val="tx2"/>
                </a:solidFill>
                <a:cs typeface="Arial" charset="0"/>
              </a:rPr>
              <a:t>Q02. Will you take part in the European Parliament elections (May 24 - 25)? Q03. Which party are you going to vote for during European Parliament elections? Young liberals (N=199)</a:t>
            </a:r>
          </a:p>
        </p:txBody>
      </p:sp>
      <p:sp>
        <p:nvSpPr>
          <p:cNvPr id="2" name="TextovéPole 1">
            <a:extLst>
              <a:ext uri="{FF2B5EF4-FFF2-40B4-BE49-F238E27FC236}">
                <a16:creationId xmlns:a16="http://schemas.microsoft.com/office/drawing/2014/main" id="{C5B0A52B-4217-4DA7-8444-E6B2F09EDFB2}"/>
              </a:ext>
            </a:extLst>
          </p:cNvPr>
          <p:cNvSpPr txBox="1"/>
          <p:nvPr/>
        </p:nvSpPr>
        <p:spPr>
          <a:xfrm>
            <a:off x="7212627" y="5825966"/>
            <a:ext cx="899331" cy="369332"/>
          </a:xfrm>
          <a:prstGeom prst="rect">
            <a:avLst/>
          </a:prstGeom>
          <a:noFill/>
        </p:spPr>
        <p:txBody>
          <a:bodyPr wrap="square" rtlCol="0">
            <a:spAutoFit/>
          </a:bodyPr>
          <a:lstStyle/>
          <a:p>
            <a:r>
              <a:rPr lang="cs-CZ" dirty="0"/>
              <a:t>N=171</a:t>
            </a:r>
          </a:p>
        </p:txBody>
      </p:sp>
      <p:pic>
        <p:nvPicPr>
          <p:cNvPr id="22" name="Obrázek 21">
            <a:extLst>
              <a:ext uri="{FF2B5EF4-FFF2-40B4-BE49-F238E27FC236}">
                <a16:creationId xmlns:a16="http://schemas.microsoft.com/office/drawing/2014/main" id="{ADB353C7-4766-4629-A82F-E896BD76E2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7692"/>
            <a:ext cx="905735" cy="905735"/>
          </a:xfrm>
          <a:prstGeom prst="rect">
            <a:avLst/>
          </a:prstGeom>
        </p:spPr>
      </p:pic>
      <p:sp>
        <p:nvSpPr>
          <p:cNvPr id="24" name="Obdélník 23">
            <a:extLst>
              <a:ext uri="{FF2B5EF4-FFF2-40B4-BE49-F238E27FC236}">
                <a16:creationId xmlns:a16="http://schemas.microsoft.com/office/drawing/2014/main" id="{756BF0D5-0415-4AF6-BBEE-3323D98FCFD6}"/>
              </a:ext>
            </a:extLst>
          </p:cNvPr>
          <p:cNvSpPr/>
          <p:nvPr/>
        </p:nvSpPr>
        <p:spPr>
          <a:xfrm>
            <a:off x="1104208" y="2058595"/>
            <a:ext cx="3733462" cy="44766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Participation in the EP elections:</a:t>
            </a:r>
          </a:p>
        </p:txBody>
      </p:sp>
      <p:graphicFrame>
        <p:nvGraphicFramePr>
          <p:cNvPr id="25" name="Graf 24">
            <a:extLst>
              <a:ext uri="{FF2B5EF4-FFF2-40B4-BE49-F238E27FC236}">
                <a16:creationId xmlns:a16="http://schemas.microsoft.com/office/drawing/2014/main" id="{20FBA4E7-7AC8-4C1F-9D97-3419A5D95061}"/>
              </a:ext>
            </a:extLst>
          </p:cNvPr>
          <p:cNvGraphicFramePr/>
          <p:nvPr>
            <p:extLst>
              <p:ext uri="{D42A27DB-BD31-4B8C-83A1-F6EECF244321}">
                <p14:modId xmlns:p14="http://schemas.microsoft.com/office/powerpoint/2010/main" val="1741708907"/>
              </p:ext>
            </p:extLst>
          </p:nvPr>
        </p:nvGraphicFramePr>
        <p:xfrm>
          <a:off x="33678" y="2656469"/>
          <a:ext cx="3862800" cy="3169497"/>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ovéPole 25">
            <a:extLst>
              <a:ext uri="{FF2B5EF4-FFF2-40B4-BE49-F238E27FC236}">
                <a16:creationId xmlns:a16="http://schemas.microsoft.com/office/drawing/2014/main" id="{37ECB934-1A02-4423-ACAB-E700A84ACCBE}"/>
              </a:ext>
            </a:extLst>
          </p:cNvPr>
          <p:cNvSpPr txBox="1"/>
          <p:nvPr/>
        </p:nvSpPr>
        <p:spPr>
          <a:xfrm>
            <a:off x="1167421" y="4140443"/>
            <a:ext cx="1522118" cy="400110"/>
          </a:xfrm>
          <a:prstGeom prst="rect">
            <a:avLst/>
          </a:prstGeom>
          <a:noFill/>
        </p:spPr>
        <p:txBody>
          <a:bodyPr wrap="square" rtlCol="0">
            <a:spAutoFit/>
          </a:bodyPr>
          <a:lstStyle/>
          <a:p>
            <a:pPr algn="ctr"/>
            <a:r>
              <a:rPr lang="cs-CZ" sz="2000" b="1" dirty="0">
                <a:solidFill>
                  <a:schemeClr val="accent4"/>
                </a:solidFill>
              </a:rPr>
              <a:t>717 266</a:t>
            </a:r>
          </a:p>
        </p:txBody>
      </p:sp>
      <p:graphicFrame>
        <p:nvGraphicFramePr>
          <p:cNvPr id="27" name="Tabulka 26">
            <a:extLst>
              <a:ext uri="{FF2B5EF4-FFF2-40B4-BE49-F238E27FC236}">
                <a16:creationId xmlns:a16="http://schemas.microsoft.com/office/drawing/2014/main" id="{B65B01F0-8841-4713-B78C-C5C2E34A8A0B}"/>
              </a:ext>
            </a:extLst>
          </p:cNvPr>
          <p:cNvGraphicFramePr>
            <a:graphicFrameLocks noGrp="1"/>
          </p:cNvGraphicFramePr>
          <p:nvPr>
            <p:extLst>
              <p:ext uri="{D42A27DB-BD31-4B8C-83A1-F6EECF244321}">
                <p14:modId xmlns:p14="http://schemas.microsoft.com/office/powerpoint/2010/main" val="1351003813"/>
              </p:ext>
            </p:extLst>
          </p:nvPr>
        </p:nvGraphicFramePr>
        <p:xfrm>
          <a:off x="6789163" y="2144923"/>
          <a:ext cx="4459858" cy="3605760"/>
        </p:xfrm>
        <a:graphic>
          <a:graphicData uri="http://schemas.openxmlformats.org/drawingml/2006/table">
            <a:tbl>
              <a:tblPr firstRow="1" bandRow="1">
                <a:tableStyleId>{5C22544A-7EE6-4342-B048-85BDC9FD1C3A}</a:tableStyleId>
              </a:tblPr>
              <a:tblGrid>
                <a:gridCol w="2115970">
                  <a:extLst>
                    <a:ext uri="{9D8B030D-6E8A-4147-A177-3AD203B41FA5}">
                      <a16:colId xmlns:a16="http://schemas.microsoft.com/office/drawing/2014/main" val="2115289036"/>
                    </a:ext>
                  </a:extLst>
                </a:gridCol>
                <a:gridCol w="1171944">
                  <a:extLst>
                    <a:ext uri="{9D8B030D-6E8A-4147-A177-3AD203B41FA5}">
                      <a16:colId xmlns:a16="http://schemas.microsoft.com/office/drawing/2014/main" val="1489485430"/>
                    </a:ext>
                  </a:extLst>
                </a:gridCol>
                <a:gridCol w="1171944">
                  <a:extLst>
                    <a:ext uri="{9D8B030D-6E8A-4147-A177-3AD203B41FA5}">
                      <a16:colId xmlns:a16="http://schemas.microsoft.com/office/drawing/2014/main" val="3868873366"/>
                    </a:ext>
                  </a:extLst>
                </a:gridCol>
              </a:tblGrid>
              <a:tr h="360000">
                <a:tc>
                  <a:txBody>
                    <a:bodyPr/>
                    <a:lstStyle/>
                    <a:p>
                      <a:endParaRPr lang="cs-CZ" dirty="0">
                        <a:solidFill>
                          <a:schemeClr val="accent4"/>
                        </a:solidFill>
                      </a:endParaRPr>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solidFill>
                      <a:schemeClr val="accent4">
                        <a:lumMod val="20000"/>
                        <a:lumOff val="80000"/>
                        <a:alpha val="80000"/>
                      </a:schemeClr>
                    </a:solidFill>
                  </a:tcPr>
                </a:tc>
                <a:tc>
                  <a:txBody>
                    <a:bodyPr/>
                    <a:lstStyle/>
                    <a:p>
                      <a:pPr algn="ctr"/>
                      <a:r>
                        <a:rPr lang="cs-CZ" sz="1800" b="1" kern="1200" dirty="0">
                          <a:solidFill>
                            <a:schemeClr val="accent4"/>
                          </a:solidFill>
                          <a:latin typeface="+mn-lt"/>
                          <a:ea typeface="+mn-ea"/>
                          <a:cs typeface="+mn-cs"/>
                        </a:rPr>
                        <a:t>(%)</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solidFill>
                      <a:schemeClr val="accent4">
                        <a:lumMod val="20000"/>
                        <a:lumOff val="80000"/>
                        <a:alpha val="80000"/>
                      </a:schemeClr>
                    </a:solidFill>
                  </a:tcPr>
                </a:tc>
                <a:tc>
                  <a:txBody>
                    <a:bodyPr/>
                    <a:lstStyle/>
                    <a:p>
                      <a:pPr algn="ctr"/>
                      <a:r>
                        <a:rPr lang="cs-CZ" sz="1800" b="1" kern="1200" dirty="0">
                          <a:solidFill>
                            <a:schemeClr val="accent4"/>
                          </a:solidFill>
                          <a:latin typeface="+mn-lt"/>
                          <a:ea typeface="+mn-ea"/>
                          <a:cs typeface="+mn-cs"/>
                        </a:rPr>
                        <a:t>Inh.</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solidFill>
                      <a:schemeClr val="accent4">
                        <a:lumMod val="20000"/>
                        <a:lumOff val="80000"/>
                        <a:alpha val="80000"/>
                      </a:schemeClr>
                    </a:solidFill>
                  </a:tcPr>
                </a:tc>
                <a:extLst>
                  <a:ext uri="{0D108BD9-81ED-4DB2-BD59-A6C34878D82A}">
                    <a16:rowId xmlns:a16="http://schemas.microsoft.com/office/drawing/2014/main" val="1338829018"/>
                  </a:ext>
                </a:extLst>
              </a:tr>
              <a:tr h="540000">
                <a:tc>
                  <a:txBody>
                    <a:bodyPr/>
                    <a:lstStyle/>
                    <a:p>
                      <a:endParaRPr lang="cs-CZ" dirty="0">
                        <a:solidFill>
                          <a:schemeClr val="accent4"/>
                        </a:solidFill>
                      </a:endParaRPr>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tc>
                  <a:txBody>
                    <a:bodyPr/>
                    <a:lstStyle/>
                    <a:p>
                      <a:pPr algn="ctr"/>
                      <a:r>
                        <a:rPr lang="cs-CZ" b="1" dirty="0">
                          <a:solidFill>
                            <a:schemeClr val="accent4"/>
                          </a:solidFill>
                        </a:rPr>
                        <a:t>23 %</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tc>
                  <a:txBody>
                    <a:bodyPr/>
                    <a:lstStyle/>
                    <a:p>
                      <a:pPr algn="ctr"/>
                      <a:r>
                        <a:rPr lang="cs-CZ" b="1" dirty="0">
                          <a:solidFill>
                            <a:schemeClr val="accent4"/>
                          </a:solidFill>
                        </a:rPr>
                        <a:t>278 550</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extLst>
                  <a:ext uri="{0D108BD9-81ED-4DB2-BD59-A6C34878D82A}">
                    <a16:rowId xmlns:a16="http://schemas.microsoft.com/office/drawing/2014/main" val="2358549512"/>
                  </a:ext>
                </a:extLst>
              </a:tr>
              <a:tr h="540000">
                <a:tc>
                  <a:txBody>
                    <a:bodyPr/>
                    <a:lstStyle/>
                    <a:p>
                      <a:endParaRPr lang="cs-CZ" dirty="0">
                        <a:solidFill>
                          <a:schemeClr val="accent4"/>
                        </a:solidFill>
                      </a:endParaRPr>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tc>
                  <a:txBody>
                    <a:bodyPr/>
                    <a:lstStyle/>
                    <a:p>
                      <a:pPr algn="ctr"/>
                      <a:r>
                        <a:rPr lang="cs-CZ" b="1" dirty="0">
                          <a:solidFill>
                            <a:schemeClr val="accent4"/>
                          </a:solidFill>
                        </a:rPr>
                        <a:t>15 %</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tc>
                  <a:txBody>
                    <a:bodyPr/>
                    <a:lstStyle/>
                    <a:p>
                      <a:pPr algn="ctr"/>
                      <a:r>
                        <a:rPr lang="cs-CZ" b="1" dirty="0">
                          <a:solidFill>
                            <a:schemeClr val="accent4"/>
                          </a:solidFill>
                        </a:rPr>
                        <a:t>174 094</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extLst>
                  <a:ext uri="{0D108BD9-81ED-4DB2-BD59-A6C34878D82A}">
                    <a16:rowId xmlns:a16="http://schemas.microsoft.com/office/drawing/2014/main" val="574250687"/>
                  </a:ext>
                </a:extLst>
              </a:tr>
              <a:tr h="540000">
                <a:tc>
                  <a:txBody>
                    <a:bodyPr/>
                    <a:lstStyle/>
                    <a:p>
                      <a:endParaRPr lang="cs-CZ" dirty="0">
                        <a:solidFill>
                          <a:schemeClr val="accent4"/>
                        </a:solidFill>
                      </a:endParaRPr>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tc>
                  <a:txBody>
                    <a:bodyPr/>
                    <a:lstStyle/>
                    <a:p>
                      <a:pPr algn="ctr"/>
                      <a:r>
                        <a:rPr lang="cs-CZ" b="1" dirty="0">
                          <a:solidFill>
                            <a:schemeClr val="accent4"/>
                          </a:solidFill>
                        </a:rPr>
                        <a:t>13 %</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tc>
                  <a:txBody>
                    <a:bodyPr/>
                    <a:lstStyle/>
                    <a:p>
                      <a:pPr algn="ctr"/>
                      <a:r>
                        <a:rPr lang="cs-CZ" b="1" dirty="0">
                          <a:solidFill>
                            <a:schemeClr val="accent4"/>
                          </a:solidFill>
                        </a:rPr>
                        <a:t>153 202</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extLst>
                  <a:ext uri="{0D108BD9-81ED-4DB2-BD59-A6C34878D82A}">
                    <a16:rowId xmlns:a16="http://schemas.microsoft.com/office/drawing/2014/main" val="136892478"/>
                  </a:ext>
                </a:extLst>
              </a:tr>
              <a:tr h="540000">
                <a:tc>
                  <a:txBody>
                    <a:bodyPr/>
                    <a:lstStyle/>
                    <a:p>
                      <a:endParaRPr lang="cs-CZ" dirty="0">
                        <a:solidFill>
                          <a:schemeClr val="accent4"/>
                        </a:solidFill>
                      </a:endParaRPr>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tc>
                  <a:txBody>
                    <a:bodyPr/>
                    <a:lstStyle/>
                    <a:p>
                      <a:pPr algn="ctr"/>
                      <a:r>
                        <a:rPr lang="cs-CZ" b="1" dirty="0">
                          <a:solidFill>
                            <a:schemeClr val="accent4"/>
                          </a:solidFill>
                        </a:rPr>
                        <a:t>11 %</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tc>
                  <a:txBody>
                    <a:bodyPr/>
                    <a:lstStyle/>
                    <a:p>
                      <a:pPr algn="ctr"/>
                      <a:r>
                        <a:rPr lang="cs-CZ" b="1" dirty="0">
                          <a:solidFill>
                            <a:schemeClr val="accent4"/>
                          </a:solidFill>
                        </a:rPr>
                        <a:t>125 347</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extLst>
                  <a:ext uri="{0D108BD9-81ED-4DB2-BD59-A6C34878D82A}">
                    <a16:rowId xmlns:a16="http://schemas.microsoft.com/office/drawing/2014/main" val="1286630349"/>
                  </a:ext>
                </a:extLst>
              </a:tr>
              <a:tr h="540000">
                <a:tc>
                  <a:txBody>
                    <a:bodyPr/>
                    <a:lstStyle/>
                    <a:p>
                      <a:pPr algn="ctr"/>
                      <a:endParaRPr lang="en-US" noProof="0" dirty="0">
                        <a:solidFill>
                          <a:schemeClr val="accent4"/>
                        </a:solidFill>
                      </a:endParaRP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tc>
                  <a:txBody>
                    <a:bodyPr/>
                    <a:lstStyle/>
                    <a:p>
                      <a:pPr algn="ctr"/>
                      <a:r>
                        <a:rPr lang="cs-CZ" b="1" dirty="0">
                          <a:solidFill>
                            <a:schemeClr val="accent4"/>
                          </a:solidFill>
                        </a:rPr>
                        <a:t>6 %</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tc>
                  <a:txBody>
                    <a:bodyPr/>
                    <a:lstStyle/>
                    <a:p>
                      <a:pPr algn="ctr"/>
                      <a:r>
                        <a:rPr lang="cs-CZ" b="1" dirty="0">
                          <a:solidFill>
                            <a:schemeClr val="accent4"/>
                          </a:solidFill>
                        </a:rPr>
                        <a:t>69 637</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alpha val="80000"/>
                      </a:schemeClr>
                    </a:solidFill>
                  </a:tcPr>
                </a:tc>
                <a:extLst>
                  <a:ext uri="{0D108BD9-81ED-4DB2-BD59-A6C34878D82A}">
                    <a16:rowId xmlns:a16="http://schemas.microsoft.com/office/drawing/2014/main" val="2609175174"/>
                  </a:ext>
                </a:extLst>
              </a:tr>
              <a:tr h="540000">
                <a:tc>
                  <a:txBody>
                    <a:bodyPr/>
                    <a:lstStyle/>
                    <a:p>
                      <a:pPr algn="ctr"/>
                      <a:r>
                        <a:rPr lang="cs-CZ" b="1" i="1" noProof="0" dirty="0">
                          <a:solidFill>
                            <a:schemeClr val="accent4"/>
                          </a:solidFill>
                        </a:rPr>
                        <a:t>DO NOT KNOW</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bg1">
                        <a:lumMod val="95000"/>
                        <a:alpha val="80000"/>
                      </a:schemeClr>
                    </a:solidFill>
                  </a:tcPr>
                </a:tc>
                <a:tc>
                  <a:txBody>
                    <a:bodyPr/>
                    <a:lstStyle/>
                    <a:p>
                      <a:pPr algn="ctr"/>
                      <a:r>
                        <a:rPr lang="cs-CZ" b="1" i="1" dirty="0">
                          <a:solidFill>
                            <a:schemeClr val="accent4"/>
                          </a:solidFill>
                        </a:rPr>
                        <a:t>22 %</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bg1">
                        <a:lumMod val="95000"/>
                        <a:alpha val="80000"/>
                      </a:schemeClr>
                    </a:solidFill>
                  </a:tcPr>
                </a:tc>
                <a:tc>
                  <a:txBody>
                    <a:bodyPr/>
                    <a:lstStyle/>
                    <a:p>
                      <a:pPr algn="ctr"/>
                      <a:r>
                        <a:rPr lang="cs-CZ" b="1" i="1" dirty="0">
                          <a:solidFill>
                            <a:schemeClr val="accent4"/>
                          </a:solidFill>
                        </a:rPr>
                        <a:t>264 622</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bg1">
                        <a:lumMod val="95000"/>
                        <a:alpha val="80000"/>
                      </a:schemeClr>
                    </a:solidFill>
                  </a:tcPr>
                </a:tc>
                <a:extLst>
                  <a:ext uri="{0D108BD9-81ED-4DB2-BD59-A6C34878D82A}">
                    <a16:rowId xmlns:a16="http://schemas.microsoft.com/office/drawing/2014/main" val="1326757865"/>
                  </a:ext>
                </a:extLst>
              </a:tr>
            </a:tbl>
          </a:graphicData>
        </a:graphic>
      </p:graphicFrame>
      <p:sp>
        <p:nvSpPr>
          <p:cNvPr id="28" name="Obdélník 27">
            <a:extLst>
              <a:ext uri="{FF2B5EF4-FFF2-40B4-BE49-F238E27FC236}">
                <a16:creationId xmlns:a16="http://schemas.microsoft.com/office/drawing/2014/main" id="{416857E4-981C-4BA2-AA05-FD8CA61058D5}"/>
              </a:ext>
            </a:extLst>
          </p:cNvPr>
          <p:cNvSpPr/>
          <p:nvPr/>
        </p:nvSpPr>
        <p:spPr>
          <a:xfrm>
            <a:off x="6980104" y="1741389"/>
            <a:ext cx="4107688" cy="44766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TOP 5 preferred party in EP</a:t>
            </a:r>
          </a:p>
        </p:txBody>
      </p:sp>
      <p:pic>
        <p:nvPicPr>
          <p:cNvPr id="29" name="Picture 12" descr="VÃ½sledek obrÃ¡zku pro pirÃ¡tskÃ¡ strana logo">
            <a:extLst>
              <a:ext uri="{FF2B5EF4-FFF2-40B4-BE49-F238E27FC236}">
                <a16:creationId xmlns:a16="http://schemas.microsoft.com/office/drawing/2014/main" id="{34C58A23-1250-4618-8E65-00E0B3081A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1651" y="2592588"/>
            <a:ext cx="879998" cy="248645"/>
          </a:xfrm>
          <a:prstGeom prst="rect">
            <a:avLst/>
          </a:prstGeom>
          <a:solidFill>
            <a:schemeClr val="bg1"/>
          </a:solidFill>
          <a:extLst/>
        </p:spPr>
      </p:pic>
      <p:pic>
        <p:nvPicPr>
          <p:cNvPr id="42" name="Obrázek 41">
            <a:extLst>
              <a:ext uri="{FF2B5EF4-FFF2-40B4-BE49-F238E27FC236}">
                <a16:creationId xmlns:a16="http://schemas.microsoft.com/office/drawing/2014/main" id="{9D8BAD89-BF83-4AA0-A36D-91BDAD011CFB}"/>
              </a:ext>
            </a:extLst>
          </p:cNvPr>
          <p:cNvPicPr>
            <a:picLocks noChangeAspect="1"/>
          </p:cNvPicPr>
          <p:nvPr/>
        </p:nvPicPr>
        <p:blipFill>
          <a:blip r:embed="rId5"/>
          <a:stretch>
            <a:fillRect/>
          </a:stretch>
        </p:blipFill>
        <p:spPr>
          <a:xfrm>
            <a:off x="7908589" y="3758042"/>
            <a:ext cx="781050" cy="257175"/>
          </a:xfrm>
          <a:prstGeom prst="rect">
            <a:avLst/>
          </a:prstGeom>
        </p:spPr>
      </p:pic>
      <p:pic>
        <p:nvPicPr>
          <p:cNvPr id="44" name="Picture 2" descr="VÃ½sledek obrÃ¡zku pro ods logo">
            <a:extLst>
              <a:ext uri="{FF2B5EF4-FFF2-40B4-BE49-F238E27FC236}">
                <a16:creationId xmlns:a16="http://schemas.microsoft.com/office/drawing/2014/main" id="{D7AF50D4-3806-4CB7-8775-889DC911BC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4187" y="3176108"/>
            <a:ext cx="674926" cy="29528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VÃ½sledek obrÃ¡zku pro ano logo">
            <a:extLst>
              <a:ext uri="{FF2B5EF4-FFF2-40B4-BE49-F238E27FC236}">
                <a16:creationId xmlns:a16="http://schemas.microsoft.com/office/drawing/2014/main" id="{A0A967B5-EBF9-448C-8354-F981D7CD8C7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801" b="30475"/>
          <a:stretch/>
        </p:blipFill>
        <p:spPr bwMode="auto">
          <a:xfrm>
            <a:off x="7485487" y="4219729"/>
            <a:ext cx="952327" cy="3783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VÃ½sledek obrÃ¡zku pro Ässd logo">
            <a:extLst>
              <a:ext uri="{FF2B5EF4-FFF2-40B4-BE49-F238E27FC236}">
                <a16:creationId xmlns:a16="http://schemas.microsoft.com/office/drawing/2014/main" id="{1FAD0E56-366C-47B3-B1BD-EAC031C56F4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752" t="21411" r="22135" b="20448"/>
          <a:stretch/>
        </p:blipFill>
        <p:spPr bwMode="auto">
          <a:xfrm>
            <a:off x="7772292" y="4769683"/>
            <a:ext cx="378717" cy="385534"/>
          </a:xfrm>
          <a:prstGeom prst="rect">
            <a:avLst/>
          </a:prstGeom>
          <a:noFill/>
          <a:extLst>
            <a:ext uri="{909E8E84-426E-40DD-AFC4-6F175D3DCCD1}">
              <a14:hiddenFill xmlns:a14="http://schemas.microsoft.com/office/drawing/2010/main">
                <a:solidFill>
                  <a:srgbClr val="FFFFFF"/>
                </a:solidFill>
              </a14:hiddenFill>
            </a:ext>
          </a:extLst>
        </p:spPr>
      </p:pic>
      <p:pic>
        <p:nvPicPr>
          <p:cNvPr id="30" name="Obrázek 29">
            <a:extLst>
              <a:ext uri="{FF2B5EF4-FFF2-40B4-BE49-F238E27FC236}">
                <a16:creationId xmlns:a16="http://schemas.microsoft.com/office/drawing/2014/main" id="{C17687C8-447F-45C0-8A80-C695EF97AE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63804" y="3728614"/>
            <a:ext cx="535230" cy="301513"/>
          </a:xfrm>
          <a:prstGeom prst="rect">
            <a:avLst/>
          </a:prstGeom>
        </p:spPr>
      </p:pic>
      <p:graphicFrame>
        <p:nvGraphicFramePr>
          <p:cNvPr id="31" name="Graf 30">
            <a:extLst>
              <a:ext uri="{FF2B5EF4-FFF2-40B4-BE49-F238E27FC236}">
                <a16:creationId xmlns:a16="http://schemas.microsoft.com/office/drawing/2014/main" id="{15DA0640-0D84-450C-BD24-8619D0A09F05}"/>
              </a:ext>
            </a:extLst>
          </p:cNvPr>
          <p:cNvGraphicFramePr/>
          <p:nvPr>
            <p:extLst>
              <p:ext uri="{D42A27DB-BD31-4B8C-83A1-F6EECF244321}">
                <p14:modId xmlns:p14="http://schemas.microsoft.com/office/powerpoint/2010/main" val="2485771986"/>
              </p:ext>
            </p:extLst>
          </p:nvPr>
        </p:nvGraphicFramePr>
        <p:xfrm>
          <a:off x="3020567" y="2659239"/>
          <a:ext cx="3862800" cy="3169497"/>
        </p:xfrm>
        <a:graphic>
          <a:graphicData uri="http://schemas.openxmlformats.org/drawingml/2006/chart">
            <c:chart xmlns:c="http://schemas.openxmlformats.org/drawingml/2006/chart" xmlns:r="http://schemas.openxmlformats.org/officeDocument/2006/relationships" r:id="rId10"/>
          </a:graphicData>
        </a:graphic>
      </p:graphicFrame>
      <p:sp>
        <p:nvSpPr>
          <p:cNvPr id="32" name="TextovéPole 31">
            <a:extLst>
              <a:ext uri="{FF2B5EF4-FFF2-40B4-BE49-F238E27FC236}">
                <a16:creationId xmlns:a16="http://schemas.microsoft.com/office/drawing/2014/main" id="{006E6BD6-23A0-4D86-8701-A07B767F2E77}"/>
              </a:ext>
            </a:extLst>
          </p:cNvPr>
          <p:cNvSpPr txBox="1"/>
          <p:nvPr/>
        </p:nvSpPr>
        <p:spPr>
          <a:xfrm>
            <a:off x="4252238" y="4140443"/>
            <a:ext cx="1471056" cy="400110"/>
          </a:xfrm>
          <a:prstGeom prst="rect">
            <a:avLst/>
          </a:prstGeom>
          <a:noFill/>
        </p:spPr>
        <p:txBody>
          <a:bodyPr wrap="square" rtlCol="0">
            <a:spAutoFit/>
          </a:bodyPr>
          <a:lstStyle/>
          <a:p>
            <a:pPr algn="ctr"/>
            <a:r>
              <a:rPr lang="cs-CZ" sz="2000" b="1" dirty="0">
                <a:solidFill>
                  <a:schemeClr val="accent4"/>
                </a:solidFill>
              </a:rPr>
              <a:t>1 190 801</a:t>
            </a:r>
          </a:p>
        </p:txBody>
      </p:sp>
      <p:cxnSp>
        <p:nvCxnSpPr>
          <p:cNvPr id="33" name="Přímá spojnice 32">
            <a:extLst>
              <a:ext uri="{FF2B5EF4-FFF2-40B4-BE49-F238E27FC236}">
                <a16:creationId xmlns:a16="http://schemas.microsoft.com/office/drawing/2014/main" id="{B08F002F-5920-436A-B209-9B376BDE6E8A}"/>
              </a:ext>
            </a:extLst>
          </p:cNvPr>
          <p:cNvCxnSpPr/>
          <p:nvPr/>
        </p:nvCxnSpPr>
        <p:spPr>
          <a:xfrm>
            <a:off x="3414409" y="2659016"/>
            <a:ext cx="0" cy="285656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6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p:txBody>
          <a:bodyPr/>
          <a:lstStyle/>
          <a:p>
            <a:r>
              <a:rPr lang="en-GB" dirty="0"/>
              <a:t>Content </a:t>
            </a:r>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8" name="Obdélník 7">
            <a:extLst>
              <a:ext uri="{FF2B5EF4-FFF2-40B4-BE49-F238E27FC236}">
                <a16:creationId xmlns:a16="http://schemas.microsoft.com/office/drawing/2014/main" id="{178B3F97-CD56-48F0-9A40-28B70AF47717}"/>
              </a:ext>
            </a:extLst>
          </p:cNvPr>
          <p:cNvSpPr/>
          <p:nvPr/>
        </p:nvSpPr>
        <p:spPr>
          <a:xfrm>
            <a:off x="878889" y="2736137"/>
            <a:ext cx="10244832" cy="1445241"/>
          </a:xfrm>
          <a:prstGeom prst="rect">
            <a:avLst/>
          </a:prstGeom>
          <a:solidFill>
            <a:srgbClr val="F8FBFE"/>
          </a:solidFill>
          <a:ln w="22225">
            <a:solidFill>
              <a:srgbClr val="208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chemeClr val="tx1"/>
              </a:solidFill>
            </a:endParaRPr>
          </a:p>
          <a:p>
            <a:r>
              <a:rPr lang="en-GB" b="1" dirty="0">
                <a:solidFill>
                  <a:schemeClr val="tx1"/>
                </a:solidFill>
              </a:rPr>
              <a:t>Part 1: Attitudinal Segmentation</a:t>
            </a:r>
          </a:p>
          <a:p>
            <a:pPr marL="742950" lvl="1" indent="-285750">
              <a:buFont typeface="Wingdings" panose="05000000000000000000" pitchFamily="2" charset="2"/>
              <a:buChar char="§"/>
            </a:pPr>
            <a:r>
              <a:rPr lang="en-GB" dirty="0">
                <a:solidFill>
                  <a:schemeClr val="tx1"/>
                </a:solidFill>
              </a:rPr>
              <a:t>First presented Attitudinal Segmentation is based on attitudes of Czech society (worldview, public life, international politics and globalization), </a:t>
            </a:r>
            <a:r>
              <a:rPr lang="en-GB" dirty="0">
                <a:solidFill>
                  <a:prstClr val="black">
                    <a:hueOff val="0"/>
                    <a:satOff val="0"/>
                    <a:lumOff val="0"/>
                    <a:alphaOff val="0"/>
                  </a:prstClr>
                </a:solidFill>
              </a:rPr>
              <a:t>electoral</a:t>
            </a:r>
            <a:r>
              <a:rPr lang="en-GB" dirty="0">
                <a:solidFill>
                  <a:schemeClr val="tx1"/>
                </a:solidFill>
              </a:rPr>
              <a:t> behaviour, political preferences and experience with economic difficulties. </a:t>
            </a:r>
          </a:p>
          <a:p>
            <a:pPr lvl="1"/>
            <a:endParaRPr lang="en-GB" dirty="0">
              <a:solidFill>
                <a:schemeClr val="tx1"/>
              </a:solidFill>
            </a:endParaRPr>
          </a:p>
        </p:txBody>
      </p:sp>
      <p:sp>
        <p:nvSpPr>
          <p:cNvPr id="9" name="Obdélník 8">
            <a:extLst>
              <a:ext uri="{FF2B5EF4-FFF2-40B4-BE49-F238E27FC236}">
                <a16:creationId xmlns:a16="http://schemas.microsoft.com/office/drawing/2014/main" id="{797B0AE1-7CFA-4B7B-8E65-500CC2AA0A9E}"/>
              </a:ext>
            </a:extLst>
          </p:cNvPr>
          <p:cNvSpPr/>
          <p:nvPr/>
        </p:nvSpPr>
        <p:spPr>
          <a:xfrm>
            <a:off x="878889" y="4355663"/>
            <a:ext cx="10244832" cy="1447200"/>
          </a:xfrm>
          <a:prstGeom prst="rect">
            <a:avLst/>
          </a:prstGeom>
          <a:solidFill>
            <a:srgbClr val="F8FBFE"/>
          </a:solidFill>
          <a:ln w="22225">
            <a:solidFill>
              <a:srgbClr val="208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dirty="0">
                <a:solidFill>
                  <a:schemeClr val="tx1"/>
                </a:solidFill>
              </a:rPr>
              <a:t>Part 2: </a:t>
            </a:r>
            <a:r>
              <a:rPr lang="en-GB" b="1" dirty="0">
                <a:solidFill>
                  <a:schemeClr val="tx1"/>
                </a:solidFill>
              </a:rPr>
              <a:t>Social class structure</a:t>
            </a:r>
          </a:p>
          <a:p>
            <a:pPr marL="742950" lvl="1" indent="-285750">
              <a:buFont typeface="Wingdings" panose="05000000000000000000" pitchFamily="2" charset="2"/>
              <a:buChar char="§"/>
            </a:pPr>
            <a:r>
              <a:rPr lang="en-GB" dirty="0">
                <a:solidFill>
                  <a:schemeClr val="tx1"/>
                </a:solidFill>
              </a:rPr>
              <a:t>Second presented is segmentation based on positions in social structure. Segmentation was created using three dimension</a:t>
            </a:r>
            <a:r>
              <a:rPr lang="cs-CZ" dirty="0">
                <a:solidFill>
                  <a:schemeClr val="tx1"/>
                </a:solidFill>
              </a:rPr>
              <a:t>s</a:t>
            </a:r>
            <a:r>
              <a:rPr lang="en-GB" dirty="0">
                <a:solidFill>
                  <a:schemeClr val="tx1"/>
                </a:solidFill>
              </a:rPr>
              <a:t> of capital (social, cultural, economic capital) </a:t>
            </a:r>
          </a:p>
        </p:txBody>
      </p:sp>
      <p:sp>
        <p:nvSpPr>
          <p:cNvPr id="10" name="Zástupný obsah 1">
            <a:extLst>
              <a:ext uri="{FF2B5EF4-FFF2-40B4-BE49-F238E27FC236}">
                <a16:creationId xmlns:a16="http://schemas.microsoft.com/office/drawing/2014/main" id="{5D32D29B-A8E9-4EE8-95A4-722D714EF06D}"/>
              </a:ext>
            </a:extLst>
          </p:cNvPr>
          <p:cNvSpPr txBox="1">
            <a:spLocks/>
          </p:cNvSpPr>
          <p:nvPr/>
        </p:nvSpPr>
        <p:spPr>
          <a:xfrm>
            <a:off x="878889" y="5967442"/>
            <a:ext cx="10308395" cy="423096"/>
          </a:xfrm>
          <a:prstGeom prst="rect">
            <a:avLst/>
          </a:prstGeom>
        </p:spPr>
        <p:txBody>
          <a:bodyPr>
            <a:normAutofit/>
          </a:bodyPr>
          <a:lstStyle>
            <a:lvl1pPr marL="341313" indent="-342900" algn="l" defTabSz="914400" rtl="0" eaLnBrk="1" latinLnBrk="0" hangingPunct="1">
              <a:spcBef>
                <a:spcPct val="20000"/>
              </a:spcBef>
              <a:buClrTx/>
              <a:buFont typeface="Wingdings" pitchFamily="2" charset="2"/>
              <a:buChar char="§"/>
              <a:defRPr sz="3200" kern="1200">
                <a:solidFill>
                  <a:schemeClr val="tx1"/>
                </a:solidFill>
                <a:latin typeface="+mn-lt"/>
                <a:ea typeface="+mn-ea"/>
                <a:cs typeface="+mn-cs"/>
              </a:defRPr>
            </a:lvl1pPr>
            <a:lvl2pPr marL="741363" indent="-285750" algn="l" defTabSz="914400" rtl="0" eaLnBrk="1" latinLnBrk="0" hangingPunct="1">
              <a:spcBef>
                <a:spcPct val="20000"/>
              </a:spcBef>
              <a:buClr>
                <a:schemeClr val="accent6"/>
              </a:buClr>
              <a:buFont typeface="Wingdings" pitchFamily="2" charset="2"/>
              <a:buChar char="§"/>
              <a:defRPr sz="2800" kern="1200">
                <a:solidFill>
                  <a:schemeClr val="tx1"/>
                </a:solidFill>
                <a:latin typeface="+mn-lt"/>
                <a:ea typeface="+mn-ea"/>
                <a:cs typeface="+mn-cs"/>
              </a:defRPr>
            </a:lvl2pPr>
            <a:lvl3pPr marL="1141413" indent="-228600" algn="l" defTabSz="914400" rtl="0" eaLnBrk="1" latinLnBrk="0" hangingPunct="1">
              <a:spcBef>
                <a:spcPct val="20000"/>
              </a:spcBef>
              <a:buClrTx/>
              <a:buFont typeface="Wingdings" pitchFamily="2" charset="2"/>
              <a:buChar char="§"/>
              <a:defRPr sz="2400" kern="1200">
                <a:solidFill>
                  <a:schemeClr val="tx1"/>
                </a:solidFill>
                <a:latin typeface="+mn-lt"/>
                <a:ea typeface="+mn-ea"/>
                <a:cs typeface="+mn-cs"/>
              </a:defRPr>
            </a:lvl3pPr>
            <a:lvl4pPr marL="1598613" indent="-228600" algn="l" defTabSz="914400" rtl="0" eaLnBrk="1" latinLnBrk="0" hangingPunct="1">
              <a:spcBef>
                <a:spcPct val="20000"/>
              </a:spcBef>
              <a:buClr>
                <a:srgbClr val="00B0F0"/>
              </a:buClr>
              <a:buFont typeface="Wingdings" pitchFamily="2" charset="2"/>
              <a:buChar char="§"/>
              <a:defRPr sz="2000" kern="1200">
                <a:solidFill>
                  <a:schemeClr val="tx1"/>
                </a:solidFill>
                <a:latin typeface="+mn-lt"/>
                <a:ea typeface="+mn-ea"/>
                <a:cs typeface="+mn-cs"/>
              </a:defRPr>
            </a:lvl4pPr>
            <a:lvl5pPr marL="2055813" indent="-228600" algn="l" defTabSz="914400" rtl="0" eaLnBrk="1" latinLnBrk="0" hangingPunct="1">
              <a:spcBef>
                <a:spcPct val="20000"/>
              </a:spcBef>
              <a:buClrTx/>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spcAft>
                <a:spcPts val="2400"/>
              </a:spcAft>
              <a:buFont typeface="Wingdings" pitchFamily="2" charset="2"/>
              <a:buNone/>
            </a:pPr>
            <a:r>
              <a:rPr lang="en-GB" sz="2000" dirty="0"/>
              <a:t>In the appendix of final report, you can a graph where both segmentations are crossed.</a:t>
            </a:r>
          </a:p>
        </p:txBody>
      </p:sp>
      <p:sp>
        <p:nvSpPr>
          <p:cNvPr id="4" name="TextovéPole 3">
            <a:extLst>
              <a:ext uri="{FF2B5EF4-FFF2-40B4-BE49-F238E27FC236}">
                <a16:creationId xmlns:a16="http://schemas.microsoft.com/office/drawing/2014/main" id="{04D85B5B-BB8C-4A91-8603-42856818984D}"/>
              </a:ext>
            </a:extLst>
          </p:cNvPr>
          <p:cNvSpPr txBox="1"/>
          <p:nvPr/>
        </p:nvSpPr>
        <p:spPr>
          <a:xfrm>
            <a:off x="878889" y="1327652"/>
            <a:ext cx="10120037" cy="369332"/>
          </a:xfrm>
          <a:prstGeom prst="rect">
            <a:avLst/>
          </a:prstGeom>
          <a:noFill/>
        </p:spPr>
        <p:txBody>
          <a:bodyPr wrap="square" rtlCol="0">
            <a:spAutoFit/>
          </a:bodyPr>
          <a:lstStyle/>
          <a:p>
            <a:pPr>
              <a:spcBef>
                <a:spcPts val="1200"/>
              </a:spcBef>
              <a:spcAft>
                <a:spcPts val="2400"/>
              </a:spcAft>
            </a:pPr>
            <a:r>
              <a:rPr lang="en-GB" dirty="0"/>
              <a:t>The final report is divided into two parts </a:t>
            </a:r>
            <a:r>
              <a:rPr lang="cs-CZ" dirty="0"/>
              <a:t>- </a:t>
            </a:r>
            <a:r>
              <a:rPr lang="en-GB" dirty="0"/>
              <a:t>both present different segmentation of Czech population (18+).</a:t>
            </a:r>
          </a:p>
        </p:txBody>
      </p:sp>
      <p:sp>
        <p:nvSpPr>
          <p:cNvPr id="13" name="TextovéPole 12">
            <a:extLst>
              <a:ext uri="{FF2B5EF4-FFF2-40B4-BE49-F238E27FC236}">
                <a16:creationId xmlns:a16="http://schemas.microsoft.com/office/drawing/2014/main" id="{1C1CD329-8D6C-418F-984A-FBF30352D729}"/>
              </a:ext>
            </a:extLst>
          </p:cNvPr>
          <p:cNvSpPr txBox="1"/>
          <p:nvPr/>
        </p:nvSpPr>
        <p:spPr>
          <a:xfrm>
            <a:off x="878889" y="1877202"/>
            <a:ext cx="10259374" cy="646331"/>
          </a:xfrm>
          <a:prstGeom prst="rect">
            <a:avLst/>
          </a:prstGeom>
          <a:noFill/>
        </p:spPr>
        <p:txBody>
          <a:bodyPr wrap="square" rtlCol="0">
            <a:spAutoFit/>
          </a:bodyPr>
          <a:lstStyle/>
          <a:p>
            <a:pPr>
              <a:spcBef>
                <a:spcPts val="1200"/>
              </a:spcBef>
              <a:spcAft>
                <a:spcPts val="2400"/>
              </a:spcAft>
            </a:pPr>
            <a:r>
              <a:rPr lang="en-GB" dirty="0"/>
              <a:t>It is possible to work with each segmentation separately – they were prepared by using different statistic</a:t>
            </a:r>
            <a:r>
              <a:rPr lang="cs-CZ" dirty="0"/>
              <a:t>al</a:t>
            </a:r>
            <a:r>
              <a:rPr lang="en-GB" dirty="0"/>
              <a:t> methods and variables.</a:t>
            </a:r>
          </a:p>
        </p:txBody>
      </p:sp>
    </p:spTree>
    <p:extLst>
      <p:ext uri="{BB962C8B-B14F-4D97-AF65-F5344CB8AC3E}">
        <p14:creationId xmlns:p14="http://schemas.microsoft.com/office/powerpoint/2010/main" val="1858832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ál 12">
            <a:extLst>
              <a:ext uri="{FF2B5EF4-FFF2-40B4-BE49-F238E27FC236}">
                <a16:creationId xmlns:a16="http://schemas.microsoft.com/office/drawing/2014/main" id="{D54C5FB0-DE36-4CA5-86FB-350AAD86E09A}"/>
              </a:ext>
            </a:extLst>
          </p:cNvPr>
          <p:cNvSpPr/>
          <p:nvPr/>
        </p:nvSpPr>
        <p:spPr>
          <a:xfrm>
            <a:off x="5750311" y="1700052"/>
            <a:ext cx="828042" cy="666076"/>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2" name="TextovéPole 1">
            <a:extLst>
              <a:ext uri="{FF2B5EF4-FFF2-40B4-BE49-F238E27FC236}">
                <a16:creationId xmlns:a16="http://schemas.microsoft.com/office/drawing/2014/main" id="{C7DF51DB-7649-479C-A0B1-40AC3F9A4349}"/>
              </a:ext>
            </a:extLst>
          </p:cNvPr>
          <p:cNvSpPr txBox="1"/>
          <p:nvPr/>
        </p:nvSpPr>
        <p:spPr>
          <a:xfrm>
            <a:off x="977775" y="1330720"/>
            <a:ext cx="3639491" cy="369332"/>
          </a:xfrm>
          <a:prstGeom prst="rect">
            <a:avLst/>
          </a:prstGeom>
          <a:noFill/>
        </p:spPr>
        <p:txBody>
          <a:bodyPr wrap="square" rtlCol="0">
            <a:spAutoFit/>
          </a:bodyPr>
          <a:lstStyle/>
          <a:p>
            <a:r>
              <a:rPr lang="en-US" dirty="0"/>
              <a:t>Population</a:t>
            </a:r>
            <a:r>
              <a:rPr lang="cs-CZ" dirty="0"/>
              <a:t>            </a:t>
            </a:r>
            <a:r>
              <a:rPr lang="en-US" dirty="0">
                <a:solidFill>
                  <a:schemeClr val="accent4"/>
                </a:solidFill>
              </a:rPr>
              <a:t>Young liberals</a:t>
            </a:r>
            <a:endParaRPr lang="cs-CZ" dirty="0">
              <a:solidFill>
                <a:schemeClr val="accent4"/>
              </a:solidFill>
            </a:endParaRPr>
          </a:p>
        </p:txBody>
      </p:sp>
      <p:cxnSp>
        <p:nvCxnSpPr>
          <p:cNvPr id="5" name="Přímá spojnice 4">
            <a:extLst>
              <a:ext uri="{FF2B5EF4-FFF2-40B4-BE49-F238E27FC236}">
                <a16:creationId xmlns:a16="http://schemas.microsoft.com/office/drawing/2014/main" id="{C148DB67-9589-4ABA-87DF-E19CF2C32F30}"/>
              </a:ext>
            </a:extLst>
          </p:cNvPr>
          <p:cNvCxnSpPr>
            <a:cxnSpLocks/>
          </p:cNvCxnSpPr>
          <p:nvPr/>
        </p:nvCxnSpPr>
        <p:spPr>
          <a:xfrm>
            <a:off x="577535" y="1533700"/>
            <a:ext cx="3893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563AFC57-3D02-4D5C-BEAE-ABC270058CED}"/>
              </a:ext>
            </a:extLst>
          </p:cNvPr>
          <p:cNvCxnSpPr>
            <a:cxnSpLocks/>
          </p:cNvCxnSpPr>
          <p:nvPr/>
        </p:nvCxnSpPr>
        <p:spPr>
          <a:xfrm>
            <a:off x="2238356" y="1533700"/>
            <a:ext cx="389300" cy="0"/>
          </a:xfrm>
          <a:prstGeom prst="line">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19" name="Nadpis 1">
            <a:extLst>
              <a:ext uri="{FF2B5EF4-FFF2-40B4-BE49-F238E27FC236}">
                <a16:creationId xmlns:a16="http://schemas.microsoft.com/office/drawing/2014/main" id="{30936903-6D7F-4103-B517-1202FEA203C3}"/>
              </a:ext>
            </a:extLst>
          </p:cNvPr>
          <p:cNvSpPr txBox="1">
            <a:spLocks/>
          </p:cNvSpPr>
          <p:nvPr/>
        </p:nvSpPr>
        <p:spPr>
          <a:xfrm>
            <a:off x="1479" y="4183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US" dirty="0">
                <a:solidFill>
                  <a:schemeClr val="accent4"/>
                </a:solidFill>
              </a:rPr>
              <a:t>Young liberals and their attitudes</a:t>
            </a:r>
            <a:endParaRPr lang="en-GB" dirty="0">
              <a:solidFill>
                <a:schemeClr val="accent1">
                  <a:lumMod val="75000"/>
                </a:schemeClr>
              </a:solidFill>
            </a:endParaRPr>
          </a:p>
        </p:txBody>
      </p:sp>
      <p:pic>
        <p:nvPicPr>
          <p:cNvPr id="12" name="Obrázek 11">
            <a:extLst>
              <a:ext uri="{FF2B5EF4-FFF2-40B4-BE49-F238E27FC236}">
                <a16:creationId xmlns:a16="http://schemas.microsoft.com/office/drawing/2014/main" id="{C694ACD1-4195-4AFE-8B31-69FFF92567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7692"/>
            <a:ext cx="905735" cy="905735"/>
          </a:xfrm>
          <a:prstGeom prst="rect">
            <a:avLst/>
          </a:prstGeom>
        </p:spPr>
      </p:pic>
      <p:sp>
        <p:nvSpPr>
          <p:cNvPr id="16" name="Ovál 15">
            <a:extLst>
              <a:ext uri="{FF2B5EF4-FFF2-40B4-BE49-F238E27FC236}">
                <a16:creationId xmlns:a16="http://schemas.microsoft.com/office/drawing/2014/main" id="{6B6959B6-D00A-436D-9D12-4EBB3ED9AC75}"/>
              </a:ext>
            </a:extLst>
          </p:cNvPr>
          <p:cNvSpPr/>
          <p:nvPr/>
        </p:nvSpPr>
        <p:spPr>
          <a:xfrm>
            <a:off x="10574349" y="4991579"/>
            <a:ext cx="802325" cy="548088"/>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7" name="Ovál 16">
            <a:extLst>
              <a:ext uri="{FF2B5EF4-FFF2-40B4-BE49-F238E27FC236}">
                <a16:creationId xmlns:a16="http://schemas.microsoft.com/office/drawing/2014/main" id="{ABC6D944-CD67-4A2E-B33F-2D3442EA8FD1}"/>
              </a:ext>
            </a:extLst>
          </p:cNvPr>
          <p:cNvSpPr/>
          <p:nvPr/>
        </p:nvSpPr>
        <p:spPr>
          <a:xfrm>
            <a:off x="9542676" y="2476871"/>
            <a:ext cx="892798" cy="541538"/>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8" name="Ovál 17">
            <a:extLst>
              <a:ext uri="{FF2B5EF4-FFF2-40B4-BE49-F238E27FC236}">
                <a16:creationId xmlns:a16="http://schemas.microsoft.com/office/drawing/2014/main" id="{173A3745-C80E-4851-BFB3-D21FCF96FA77}"/>
              </a:ext>
            </a:extLst>
          </p:cNvPr>
          <p:cNvSpPr/>
          <p:nvPr/>
        </p:nvSpPr>
        <p:spPr>
          <a:xfrm>
            <a:off x="905735" y="4991261"/>
            <a:ext cx="711914" cy="806223"/>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0" name="Ovál 19">
            <a:extLst>
              <a:ext uri="{FF2B5EF4-FFF2-40B4-BE49-F238E27FC236}">
                <a16:creationId xmlns:a16="http://schemas.microsoft.com/office/drawing/2014/main" id="{57890DF8-91AA-4F0F-B3EF-9F53077C25ED}"/>
              </a:ext>
            </a:extLst>
          </p:cNvPr>
          <p:cNvSpPr/>
          <p:nvPr/>
        </p:nvSpPr>
        <p:spPr>
          <a:xfrm>
            <a:off x="236711" y="3326632"/>
            <a:ext cx="874058" cy="1037978"/>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2" name="Obdélník 21">
            <a:extLst>
              <a:ext uri="{FF2B5EF4-FFF2-40B4-BE49-F238E27FC236}">
                <a16:creationId xmlns:a16="http://schemas.microsoft.com/office/drawing/2014/main" id="{6220372C-1899-4197-9519-07B45424E106}"/>
              </a:ext>
            </a:extLst>
          </p:cNvPr>
          <p:cNvSpPr/>
          <p:nvPr/>
        </p:nvSpPr>
        <p:spPr>
          <a:xfrm>
            <a:off x="158623" y="6088831"/>
            <a:ext cx="10053686" cy="701572"/>
          </a:xfrm>
          <a:prstGeom prst="rect">
            <a:avLst/>
          </a:prstGeom>
        </p:spPr>
        <p:txBody>
          <a:bodyPr wrap="square" lIns="0" tIns="0" rIns="0" bIns="0" anchor="ctr">
            <a:noAutofit/>
          </a:bodyPr>
          <a:lstStyle/>
          <a:p>
            <a:pPr lvl="0" fontAlgn="base">
              <a:spcBef>
                <a:spcPct val="0"/>
              </a:spcBef>
              <a:spcAft>
                <a:spcPct val="0"/>
              </a:spcAft>
              <a:defRPr/>
            </a:pPr>
            <a:r>
              <a:rPr lang="en-AU" sz="1200" dirty="0">
                <a:solidFill>
                  <a:srgbClr val="595959"/>
                </a:solidFill>
                <a:cs typeface="Arial" charset="0"/>
              </a:rPr>
              <a:t>Q09. Now we will talk about worldview. To what extent do you agree or disagree with following statements?, Q10. Now we will talk about public life. To what extent do you agree or disagree with following statements?, Q11. Now we will talk about international politics and globalization. To what extent do you agree or disagree with following statements?</a:t>
            </a:r>
            <a:endParaRPr lang="cs-CZ" sz="1200" dirty="0">
              <a:solidFill>
                <a:srgbClr val="595959"/>
              </a:solidFill>
              <a:cs typeface="Arial" charset="0"/>
            </a:endParaRPr>
          </a:p>
          <a:p>
            <a:pPr lvl="0" fontAlgn="base">
              <a:spcBef>
                <a:spcPct val="0"/>
              </a:spcBef>
              <a:spcAft>
                <a:spcPct val="0"/>
              </a:spcAft>
              <a:defRPr/>
            </a:pPr>
            <a:r>
              <a:rPr lang="en-US" sz="1200" dirty="0">
                <a:solidFill>
                  <a:srgbClr val="595959"/>
                </a:solidFill>
                <a:cs typeface="Arial" charset="0"/>
              </a:rPr>
              <a:t>Young liberals </a:t>
            </a:r>
            <a:r>
              <a:rPr lang="cs-CZ" sz="1200" dirty="0">
                <a:solidFill>
                  <a:schemeClr val="tx2"/>
                </a:solidFill>
                <a:cs typeface="Arial" charset="0"/>
              </a:rPr>
              <a:t>(N=199)</a:t>
            </a:r>
            <a:endParaRPr kumimoji="0" lang="en-GB" sz="1200" b="0" i="0" u="none" strike="noStrike" kern="1200" cap="none" spc="0" normalizeH="0" baseline="0" noProof="0" dirty="0">
              <a:ln>
                <a:noFill/>
              </a:ln>
              <a:solidFill>
                <a:srgbClr val="595959"/>
              </a:solidFill>
              <a:effectLst/>
              <a:uLnTx/>
              <a:uFillTx/>
              <a:latin typeface="Calibri"/>
              <a:ea typeface="+mn-ea"/>
              <a:cs typeface="Arial" charset="0"/>
            </a:endParaRPr>
          </a:p>
        </p:txBody>
      </p:sp>
      <p:graphicFrame>
        <p:nvGraphicFramePr>
          <p:cNvPr id="6" name="Graf 5"/>
          <p:cNvGraphicFramePr/>
          <p:nvPr>
            <p:extLst>
              <p:ext uri="{D42A27DB-BD31-4B8C-83A1-F6EECF244321}">
                <p14:modId xmlns:p14="http://schemas.microsoft.com/office/powerpoint/2010/main" val="1642817632"/>
              </p:ext>
            </p:extLst>
          </p:nvPr>
        </p:nvGraphicFramePr>
        <p:xfrm>
          <a:off x="158623" y="2251517"/>
          <a:ext cx="4215897" cy="39973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f 13">
            <a:extLst>
              <a:ext uri="{FF2B5EF4-FFF2-40B4-BE49-F238E27FC236}">
                <a16:creationId xmlns:a16="http://schemas.microsoft.com/office/drawing/2014/main" id="{9E1C5AEA-8AD6-4671-AFFE-99B12D1DB3C0}"/>
              </a:ext>
            </a:extLst>
          </p:cNvPr>
          <p:cNvGraphicFramePr/>
          <p:nvPr>
            <p:extLst>
              <p:ext uri="{D42A27DB-BD31-4B8C-83A1-F6EECF244321}">
                <p14:modId xmlns:p14="http://schemas.microsoft.com/office/powerpoint/2010/main" val="2252192931"/>
              </p:ext>
            </p:extLst>
          </p:nvPr>
        </p:nvGraphicFramePr>
        <p:xfrm>
          <a:off x="3988051" y="1445760"/>
          <a:ext cx="4215897" cy="39973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 14">
            <a:extLst>
              <a:ext uri="{FF2B5EF4-FFF2-40B4-BE49-F238E27FC236}">
                <a16:creationId xmlns:a16="http://schemas.microsoft.com/office/drawing/2014/main" id="{A29218BC-0272-415D-960C-E22BA6241521}"/>
              </a:ext>
            </a:extLst>
          </p:cNvPr>
          <p:cNvGraphicFramePr/>
          <p:nvPr>
            <p:extLst>
              <p:ext uri="{D42A27DB-BD31-4B8C-83A1-F6EECF244321}">
                <p14:modId xmlns:p14="http://schemas.microsoft.com/office/powerpoint/2010/main" val="1065365175"/>
              </p:ext>
            </p:extLst>
          </p:nvPr>
        </p:nvGraphicFramePr>
        <p:xfrm>
          <a:off x="7995528" y="2251517"/>
          <a:ext cx="3959760" cy="39973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02370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a:extLst>
              <a:ext uri="{FF2B5EF4-FFF2-40B4-BE49-F238E27FC236}">
                <a16:creationId xmlns:a16="http://schemas.microsoft.com/office/drawing/2014/main" id="{89C10F18-9EF3-4ADF-A0CA-5FCAE150B788}"/>
              </a:ext>
            </a:extLst>
          </p:cNvPr>
          <p:cNvSpPr txBox="1">
            <a:spLocks/>
          </p:cNvSpPr>
          <p:nvPr/>
        </p:nvSpPr>
        <p:spPr>
          <a:xfrm>
            <a:off x="0" y="29147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pl-PL" dirty="0">
                <a:solidFill>
                  <a:schemeClr val="accent5"/>
                </a:solidFill>
              </a:rPr>
              <a:t>Ageing authoritarian </a:t>
            </a:r>
            <a:r>
              <a:rPr lang="pl-PL" sz="2400" dirty="0">
                <a:solidFill>
                  <a:schemeClr val="accent5"/>
                </a:solidFill>
              </a:rPr>
              <a:t>(10 % in population)</a:t>
            </a:r>
            <a:endParaRPr lang="en-GB" sz="2400" dirty="0">
              <a:solidFill>
                <a:schemeClr val="accent5"/>
              </a:solidFill>
            </a:endParaRPr>
          </a:p>
        </p:txBody>
      </p:sp>
      <p:sp>
        <p:nvSpPr>
          <p:cNvPr id="3" name="Zástupný symbol pro číslo snímku 2"/>
          <p:cNvSpPr>
            <a:spLocks noGrp="1"/>
          </p:cNvSpPr>
          <p:nvPr>
            <p:ph type="sldNum" sz="quarter" idx="4"/>
          </p:nvPr>
        </p:nvSpPr>
        <p:spPr/>
        <p:txBody>
          <a:bodyPr/>
          <a:lstStyle/>
          <a:p>
            <a:fld id="{D6262B2E-B0CB-4DBB-8C61-F612C05A0A37}" type="slidenum">
              <a:rPr lang="cs-CZ" smtClean="0">
                <a:solidFill>
                  <a:prstClr val="white">
                    <a:lumMod val="65000"/>
                  </a:prstClr>
                </a:solidFill>
              </a:rPr>
              <a:pPr/>
              <a:t>31</a:t>
            </a:fld>
            <a:endParaRPr lang="cs-CZ" dirty="0">
              <a:solidFill>
                <a:prstClr val="white">
                  <a:lumMod val="65000"/>
                </a:prstClr>
              </a:solidFill>
            </a:endParaRPr>
          </a:p>
        </p:txBody>
      </p:sp>
      <p:sp>
        <p:nvSpPr>
          <p:cNvPr id="9" name="Obdélník 8">
            <a:extLst>
              <a:ext uri="{FF2B5EF4-FFF2-40B4-BE49-F238E27FC236}">
                <a16:creationId xmlns:a16="http://schemas.microsoft.com/office/drawing/2014/main" id="{1CC16DFF-E68E-4AFD-971F-1218945B6B08}"/>
              </a:ext>
            </a:extLst>
          </p:cNvPr>
          <p:cNvSpPr/>
          <p:nvPr/>
        </p:nvSpPr>
        <p:spPr>
          <a:xfrm>
            <a:off x="558041" y="2579937"/>
            <a:ext cx="4902234" cy="4148840"/>
          </a:xfrm>
          <a:prstGeom prst="rect">
            <a:avLst/>
          </a:prstGeom>
          <a:solidFill>
            <a:schemeClr val="accent5">
              <a:lumMod val="20000"/>
              <a:lumOff val="80000"/>
              <a:alpha val="7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400">
              <a:solidFill>
                <a:schemeClr val="tx1"/>
              </a:solidFill>
            </a:endParaRPr>
          </a:p>
          <a:p>
            <a:pPr marL="285750" indent="-285750">
              <a:buFont typeface="Wingdings" panose="05000000000000000000" pitchFamily="2" charset="2"/>
              <a:buChar char="§"/>
            </a:pPr>
            <a:r>
              <a:rPr lang="en-AU" sz="1400">
                <a:solidFill>
                  <a:schemeClr val="tx1"/>
                </a:solidFill>
              </a:rPr>
              <a:t>The Ageing authoritarians are </a:t>
            </a:r>
            <a:r>
              <a:rPr lang="en-AU" sz="1400" b="1">
                <a:solidFill>
                  <a:schemeClr val="tx1"/>
                </a:solidFill>
              </a:rPr>
              <a:t>interested in politics </a:t>
            </a:r>
            <a:r>
              <a:rPr lang="en-AU" sz="1400">
                <a:solidFill>
                  <a:schemeClr val="tx1"/>
                </a:solidFill>
              </a:rPr>
              <a:t>– they follow the political scene and international events.</a:t>
            </a:r>
          </a:p>
          <a:p>
            <a:pPr marL="285750" indent="-285750">
              <a:buFont typeface="Wingdings" panose="05000000000000000000" pitchFamily="2" charset="2"/>
              <a:buChar char="§"/>
            </a:pPr>
            <a:r>
              <a:rPr lang="en-AU" sz="1400">
                <a:solidFill>
                  <a:schemeClr val="tx1"/>
                </a:solidFill>
              </a:rPr>
              <a:t>They do not have much confidence in politicians. The Government and the Parliament are full of frauds, according to them. That might be the reason </a:t>
            </a:r>
            <a:r>
              <a:rPr lang="en-AU" sz="1400" b="1">
                <a:solidFill>
                  <a:schemeClr val="tx1"/>
                </a:solidFill>
              </a:rPr>
              <a:t>why their interest in elections is lower</a:t>
            </a:r>
            <a:r>
              <a:rPr lang="en-AU" sz="1400">
                <a:solidFill>
                  <a:schemeClr val="tx1"/>
                </a:solidFill>
              </a:rPr>
              <a:t>. </a:t>
            </a:r>
          </a:p>
          <a:p>
            <a:pPr marL="285750" indent="-285750">
              <a:buFont typeface="Wingdings" panose="05000000000000000000" pitchFamily="2" charset="2"/>
              <a:buChar char="§"/>
            </a:pPr>
            <a:r>
              <a:rPr lang="en-AU" sz="1400">
                <a:solidFill>
                  <a:schemeClr val="tx1"/>
                </a:solidFill>
              </a:rPr>
              <a:t>Those who participate in elections, </a:t>
            </a:r>
            <a:r>
              <a:rPr lang="en-AU" sz="1400" b="1">
                <a:solidFill>
                  <a:schemeClr val="tx1"/>
                </a:solidFill>
              </a:rPr>
              <a:t>vote for ANO</a:t>
            </a:r>
            <a:r>
              <a:rPr lang="en-AU" sz="1400">
                <a:solidFill>
                  <a:schemeClr val="tx1"/>
                </a:solidFill>
              </a:rPr>
              <a:t>. </a:t>
            </a:r>
          </a:p>
          <a:p>
            <a:pPr marL="285750" indent="-285750">
              <a:buFont typeface="Wingdings" panose="05000000000000000000" pitchFamily="2" charset="2"/>
              <a:buChar char="§"/>
            </a:pPr>
            <a:r>
              <a:rPr lang="en-AU" sz="1400">
                <a:solidFill>
                  <a:schemeClr val="tx1"/>
                </a:solidFill>
              </a:rPr>
              <a:t>They are </a:t>
            </a:r>
            <a:r>
              <a:rPr lang="en-AU" sz="1400" b="1">
                <a:solidFill>
                  <a:schemeClr val="tx1"/>
                </a:solidFill>
              </a:rPr>
              <a:t>satisfied with their own life</a:t>
            </a:r>
            <a:r>
              <a:rPr lang="en-AU" sz="1400">
                <a:solidFill>
                  <a:schemeClr val="tx1"/>
                </a:solidFill>
              </a:rPr>
              <a:t>. </a:t>
            </a:r>
          </a:p>
          <a:p>
            <a:pPr marL="285750" indent="-285750">
              <a:buFont typeface="Wingdings" panose="05000000000000000000" pitchFamily="2" charset="2"/>
              <a:buChar char="§"/>
            </a:pPr>
            <a:r>
              <a:rPr lang="en-AU" sz="1400">
                <a:solidFill>
                  <a:schemeClr val="tx1"/>
                </a:solidFill>
              </a:rPr>
              <a:t>They strongly </a:t>
            </a:r>
            <a:r>
              <a:rPr lang="en-AU" sz="1400" b="1">
                <a:solidFill>
                  <a:schemeClr val="tx1"/>
                </a:solidFill>
              </a:rPr>
              <a:t>believe in Christian values</a:t>
            </a:r>
            <a:r>
              <a:rPr lang="en-AU" sz="1400">
                <a:solidFill>
                  <a:schemeClr val="tx1"/>
                </a:solidFill>
              </a:rPr>
              <a:t>. They believe that even an unbeliever can find answers to today</a:t>
            </a:r>
            <a:r>
              <a:rPr lang="en-AU" sz="1400">
                <a:solidFill>
                  <a:schemeClr val="tx1"/>
                </a:solidFill>
                <a:latin typeface="Calibri" panose="020F0502020204030204" pitchFamily="34" charset="0"/>
                <a:cs typeface="Calibri" panose="020F0502020204030204" pitchFamily="34" charset="0"/>
              </a:rPr>
              <a:t>'</a:t>
            </a:r>
            <a:r>
              <a:rPr lang="en-AU" sz="1400">
                <a:solidFill>
                  <a:schemeClr val="tx1"/>
                </a:solidFill>
              </a:rPr>
              <a:t>s issues in teh Bible. </a:t>
            </a:r>
          </a:p>
          <a:p>
            <a:pPr marL="285750" indent="-285750">
              <a:buFont typeface="Wingdings" panose="05000000000000000000" pitchFamily="2" charset="2"/>
              <a:buChar char="§"/>
            </a:pPr>
            <a:r>
              <a:rPr lang="en-AU" sz="1400">
                <a:solidFill>
                  <a:schemeClr val="tx1"/>
                </a:solidFill>
              </a:rPr>
              <a:t>They are </a:t>
            </a:r>
            <a:r>
              <a:rPr lang="en-AU" sz="1400" b="1">
                <a:solidFill>
                  <a:schemeClr val="tx1"/>
                </a:solidFill>
              </a:rPr>
              <a:t>authoritarians</a:t>
            </a:r>
            <a:r>
              <a:rPr lang="en-AU" sz="1400">
                <a:solidFill>
                  <a:schemeClr val="tx1"/>
                </a:solidFill>
              </a:rPr>
              <a:t>. They believe that the Czech society needs a strong leader and </a:t>
            </a:r>
            <a:r>
              <a:rPr lang="en-AU" sz="1400" b="1">
                <a:solidFill>
                  <a:schemeClr val="tx1"/>
                </a:solidFill>
              </a:rPr>
              <a:t>stricter laws/rules</a:t>
            </a:r>
            <a:r>
              <a:rPr lang="en-AU" sz="1400">
                <a:solidFill>
                  <a:schemeClr val="tx1"/>
                </a:solidFill>
              </a:rPr>
              <a:t>.</a:t>
            </a:r>
          </a:p>
          <a:p>
            <a:pPr marL="285750" indent="-285750">
              <a:buFont typeface="Wingdings" panose="05000000000000000000" pitchFamily="2" charset="2"/>
              <a:buChar char="§"/>
            </a:pPr>
            <a:r>
              <a:rPr lang="en-AU" sz="1400">
                <a:solidFill>
                  <a:schemeClr val="tx1"/>
                </a:solidFill>
              </a:rPr>
              <a:t>They benefit from globalization. </a:t>
            </a:r>
            <a:r>
              <a:rPr lang="en-AU" sz="1400" b="1">
                <a:solidFill>
                  <a:schemeClr val="tx1"/>
                </a:solidFill>
              </a:rPr>
              <a:t>They are materialists</a:t>
            </a:r>
            <a:r>
              <a:rPr lang="en-AU" sz="1400">
                <a:solidFill>
                  <a:schemeClr val="tx1"/>
                </a:solidFill>
              </a:rPr>
              <a:t>. </a:t>
            </a:r>
          </a:p>
          <a:p>
            <a:pPr marL="285750" indent="-285750">
              <a:buFont typeface="Wingdings" panose="05000000000000000000" pitchFamily="2" charset="2"/>
              <a:buChar char="§"/>
            </a:pPr>
            <a:r>
              <a:rPr lang="en-AU" sz="1400">
                <a:solidFill>
                  <a:schemeClr val="tx1"/>
                </a:solidFill>
              </a:rPr>
              <a:t>They feel </a:t>
            </a:r>
            <a:r>
              <a:rPr lang="en-AU" sz="1400" b="1">
                <a:solidFill>
                  <a:schemeClr val="tx1"/>
                </a:solidFill>
              </a:rPr>
              <a:t>threatened by immigrants. Such attitude is related to </a:t>
            </a:r>
            <a:r>
              <a:rPr lang="en-AU" sz="1400">
                <a:solidFill>
                  <a:schemeClr val="tx1"/>
                </a:solidFill>
              </a:rPr>
              <a:t>their </a:t>
            </a:r>
            <a:r>
              <a:rPr lang="en-AU" sz="1400" b="1">
                <a:solidFill>
                  <a:schemeClr val="tx1"/>
                </a:solidFill>
              </a:rPr>
              <a:t>nationalistic</a:t>
            </a:r>
            <a:r>
              <a:rPr lang="en-AU" sz="1400">
                <a:solidFill>
                  <a:schemeClr val="tx1"/>
                </a:solidFill>
              </a:rPr>
              <a:t> opinions and the assumption that the Czech culture is better than other cultures. </a:t>
            </a:r>
          </a:p>
          <a:p>
            <a:pPr marL="285750" indent="-285750">
              <a:buFont typeface="Wingdings" panose="05000000000000000000" pitchFamily="2" charset="2"/>
              <a:buChar char="§"/>
            </a:pPr>
            <a:r>
              <a:rPr lang="en-AU" sz="1400">
                <a:solidFill>
                  <a:schemeClr val="tx1"/>
                </a:solidFill>
              </a:rPr>
              <a:t>They are also more conservative and populist. </a:t>
            </a:r>
          </a:p>
          <a:p>
            <a:endParaRPr lang="en-AU" sz="1400">
              <a:solidFill>
                <a:schemeClr val="tx1"/>
              </a:solidFill>
            </a:endParaRPr>
          </a:p>
          <a:p>
            <a:endParaRPr lang="en-AU" sz="1400">
              <a:solidFill>
                <a:schemeClr val="tx1"/>
              </a:solidFill>
            </a:endParaRPr>
          </a:p>
          <a:p>
            <a:endParaRPr lang="en-AU" sz="1400">
              <a:solidFill>
                <a:schemeClr val="tx1"/>
              </a:solidFill>
            </a:endParaRPr>
          </a:p>
          <a:p>
            <a:endParaRPr lang="en-AU" sz="1400">
              <a:solidFill>
                <a:schemeClr val="tx1"/>
              </a:solidFill>
            </a:endParaRPr>
          </a:p>
          <a:p>
            <a:endParaRPr lang="en-AU" sz="1400">
              <a:solidFill>
                <a:schemeClr val="tx1"/>
              </a:solidFill>
            </a:endParaRPr>
          </a:p>
          <a:p>
            <a:endParaRPr lang="en-AU" sz="1400">
              <a:solidFill>
                <a:schemeClr val="tx1"/>
              </a:solidFill>
            </a:endParaRPr>
          </a:p>
        </p:txBody>
      </p:sp>
      <p:sp>
        <p:nvSpPr>
          <p:cNvPr id="6" name="Obdélník 5">
            <a:extLst>
              <a:ext uri="{FF2B5EF4-FFF2-40B4-BE49-F238E27FC236}">
                <a16:creationId xmlns:a16="http://schemas.microsoft.com/office/drawing/2014/main" id="{63FF0BFE-4213-44B0-87B5-820B1FA9B7C7}"/>
              </a:ext>
            </a:extLst>
          </p:cNvPr>
          <p:cNvSpPr/>
          <p:nvPr/>
        </p:nvSpPr>
        <p:spPr>
          <a:xfrm>
            <a:off x="5622742" y="2689019"/>
            <a:ext cx="4337108" cy="2284407"/>
          </a:xfrm>
          <a:prstGeom prst="rect">
            <a:avLst/>
          </a:prstGeom>
          <a:solidFill>
            <a:schemeClr val="accent5">
              <a:lumMod val="20000"/>
              <a:lumOff val="80000"/>
              <a:alpha val="7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400">
              <a:solidFill>
                <a:schemeClr val="tx1"/>
              </a:solidFill>
            </a:endParaRPr>
          </a:p>
          <a:p>
            <a:r>
              <a:rPr lang="en-AU" sz="1400">
                <a:solidFill>
                  <a:schemeClr val="tx1"/>
                </a:solidFill>
              </a:rPr>
              <a:t>Men (41 %),  women (59 %), age 55+ (55 %).</a:t>
            </a:r>
          </a:p>
          <a:p>
            <a:pPr lvl="0">
              <a:defRPr/>
            </a:pPr>
            <a:r>
              <a:rPr lang="en-AU" sz="1400">
                <a:solidFill>
                  <a:prstClr val="black"/>
                </a:solidFill>
              </a:rPr>
              <a:t>Vocational education without secondary </a:t>
            </a:r>
          </a:p>
          <a:p>
            <a:pPr lvl="0">
              <a:defRPr/>
            </a:pPr>
            <a:r>
              <a:rPr lang="en-AU" sz="1400">
                <a:solidFill>
                  <a:prstClr val="black"/>
                </a:solidFill>
              </a:rPr>
              <a:t>School leaving examination </a:t>
            </a:r>
            <a:r>
              <a:rPr lang="en-AU" sz="1400">
                <a:solidFill>
                  <a:schemeClr val="tx1"/>
                </a:solidFill>
              </a:rPr>
              <a:t>(66 %).</a:t>
            </a:r>
          </a:p>
          <a:p>
            <a:endParaRPr lang="en-AU" sz="1400">
              <a:solidFill>
                <a:schemeClr val="tx1"/>
              </a:solidFill>
            </a:endParaRPr>
          </a:p>
          <a:p>
            <a:r>
              <a:rPr lang="en-AU" sz="1400">
                <a:solidFill>
                  <a:schemeClr val="tx1"/>
                </a:solidFill>
              </a:rPr>
              <a:t>Live alone more often (32 %).</a:t>
            </a:r>
          </a:p>
          <a:p>
            <a:r>
              <a:rPr lang="en-AU" sz="1400">
                <a:solidFill>
                  <a:schemeClr val="tx1"/>
                </a:solidFill>
              </a:rPr>
              <a:t>Average income and property.</a:t>
            </a:r>
          </a:p>
          <a:p>
            <a:endParaRPr lang="en-AU" sz="1400">
              <a:solidFill>
                <a:schemeClr val="tx1"/>
              </a:solidFill>
            </a:endParaRPr>
          </a:p>
          <a:p>
            <a:r>
              <a:rPr lang="en-AU" sz="1400">
                <a:solidFill>
                  <a:schemeClr val="tx1"/>
                </a:solidFill>
              </a:rPr>
              <a:t>In their free time they watch TV more often.</a:t>
            </a:r>
          </a:p>
          <a:p>
            <a:r>
              <a:rPr lang="en-AU" sz="1400">
                <a:solidFill>
                  <a:schemeClr val="tx1"/>
                </a:solidFill>
              </a:rPr>
              <a:t>They are afraid of changes.</a:t>
            </a:r>
            <a:endParaRPr lang="en-AU" sz="1400" dirty="0">
              <a:solidFill>
                <a:schemeClr val="tx1"/>
              </a:solidFill>
            </a:endParaRPr>
          </a:p>
        </p:txBody>
      </p:sp>
      <p:graphicFrame>
        <p:nvGraphicFramePr>
          <p:cNvPr id="8" name="Graf 7">
            <a:extLst>
              <a:ext uri="{FF2B5EF4-FFF2-40B4-BE49-F238E27FC236}">
                <a16:creationId xmlns:a16="http://schemas.microsoft.com/office/drawing/2014/main" id="{06FEF355-F3E5-4EE5-923B-878C8ABD022C}"/>
              </a:ext>
            </a:extLst>
          </p:cNvPr>
          <p:cNvGraphicFramePr/>
          <p:nvPr>
            <p:extLst>
              <p:ext uri="{D42A27DB-BD31-4B8C-83A1-F6EECF244321}">
                <p14:modId xmlns:p14="http://schemas.microsoft.com/office/powerpoint/2010/main" val="1680845419"/>
              </p:ext>
            </p:extLst>
          </p:nvPr>
        </p:nvGraphicFramePr>
        <p:xfrm>
          <a:off x="10420538" y="207692"/>
          <a:ext cx="1664965" cy="1039086"/>
        </p:xfrm>
        <a:graphic>
          <a:graphicData uri="http://schemas.openxmlformats.org/drawingml/2006/chart">
            <c:chart xmlns:c="http://schemas.openxmlformats.org/drawingml/2006/chart" xmlns:r="http://schemas.openxmlformats.org/officeDocument/2006/relationships" r:id="rId2"/>
          </a:graphicData>
        </a:graphic>
      </p:graphicFrame>
      <p:sp>
        <p:nvSpPr>
          <p:cNvPr id="12" name="Zástupný symbol pro obsah 7">
            <a:extLst>
              <a:ext uri="{FF2B5EF4-FFF2-40B4-BE49-F238E27FC236}">
                <a16:creationId xmlns:a16="http://schemas.microsoft.com/office/drawing/2014/main" id="{DBBAA2A8-690C-4689-8BBD-C05E33E6C6FE}"/>
              </a:ext>
            </a:extLst>
          </p:cNvPr>
          <p:cNvSpPr>
            <a:spLocks noGrp="1"/>
          </p:cNvSpPr>
          <p:nvPr>
            <p:ph idx="1"/>
          </p:nvPr>
        </p:nvSpPr>
        <p:spPr>
          <a:xfrm>
            <a:off x="0" y="968673"/>
            <a:ext cx="10953345" cy="654885"/>
          </a:xfrm>
          <a:noFill/>
        </p:spPr>
        <p:txBody>
          <a:bodyPr lIns="900000" tIns="0" rIns="900000" bIns="0" anchor="t">
            <a:noAutofit/>
          </a:bodyPr>
          <a:lstStyle/>
          <a:p>
            <a:pPr marL="0" indent="0" algn="just">
              <a:buNone/>
            </a:pPr>
            <a:r>
              <a:rPr lang="en-AU" sz="1800" dirty="0"/>
              <a:t>The Ageing authoritarians are interested in politics. However, their interest in election is lower than in the rest of population. Those who participate in elections, vote for ANO. They believe in Christian values. Apart from authoritarian opinions, they are nationalist, materialist and populist. They are against immigrants. Their opinions are conservative. More than half of them is older than 55 years.</a:t>
            </a:r>
          </a:p>
        </p:txBody>
      </p:sp>
      <p:graphicFrame>
        <p:nvGraphicFramePr>
          <p:cNvPr id="13" name="Graf 12">
            <a:extLst>
              <a:ext uri="{FF2B5EF4-FFF2-40B4-BE49-F238E27FC236}">
                <a16:creationId xmlns:a16="http://schemas.microsoft.com/office/drawing/2014/main" id="{3BDF2F13-864E-4583-8271-B6570112AFEA}"/>
              </a:ext>
            </a:extLst>
          </p:cNvPr>
          <p:cNvGraphicFramePr/>
          <p:nvPr>
            <p:extLst>
              <p:ext uri="{D42A27DB-BD31-4B8C-83A1-F6EECF244321}">
                <p14:modId xmlns:p14="http://schemas.microsoft.com/office/powerpoint/2010/main" val="314136512"/>
              </p:ext>
            </p:extLst>
          </p:nvPr>
        </p:nvGraphicFramePr>
        <p:xfrm>
          <a:off x="7476100" y="5341088"/>
          <a:ext cx="2972955" cy="1293437"/>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Skupina 14">
            <a:extLst>
              <a:ext uri="{FF2B5EF4-FFF2-40B4-BE49-F238E27FC236}">
                <a16:creationId xmlns:a16="http://schemas.microsoft.com/office/drawing/2014/main" id="{CE77D757-DA84-43CA-B3AA-BABDCDBFDBC8}"/>
              </a:ext>
            </a:extLst>
          </p:cNvPr>
          <p:cNvGrpSpPr/>
          <p:nvPr/>
        </p:nvGrpSpPr>
        <p:grpSpPr>
          <a:xfrm>
            <a:off x="0" y="207692"/>
            <a:ext cx="802039" cy="802039"/>
            <a:chOff x="11025168" y="3897911"/>
            <a:chExt cx="802039" cy="802039"/>
          </a:xfrm>
        </p:grpSpPr>
        <p:pic>
          <p:nvPicPr>
            <p:cNvPr id="16" name="Obrázek 15">
              <a:extLst>
                <a:ext uri="{FF2B5EF4-FFF2-40B4-BE49-F238E27FC236}">
                  <a16:creationId xmlns:a16="http://schemas.microsoft.com/office/drawing/2014/main" id="{ED1207D9-31B5-494E-83A4-17D7FBD7B1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17" name="Přímá spojnice 16">
              <a:extLst>
                <a:ext uri="{FF2B5EF4-FFF2-40B4-BE49-F238E27FC236}">
                  <a16:creationId xmlns:a16="http://schemas.microsoft.com/office/drawing/2014/main" id="{3E7B309D-1817-43D9-AFC9-132BB271D8C0}"/>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Obdélník 17">
            <a:extLst>
              <a:ext uri="{FF2B5EF4-FFF2-40B4-BE49-F238E27FC236}">
                <a16:creationId xmlns:a16="http://schemas.microsoft.com/office/drawing/2014/main" id="{CAC4CAA8-2B1C-452A-B902-C6466A6FE2CB}"/>
              </a:ext>
            </a:extLst>
          </p:cNvPr>
          <p:cNvSpPr/>
          <p:nvPr/>
        </p:nvSpPr>
        <p:spPr>
          <a:xfrm>
            <a:off x="5924565" y="2386515"/>
            <a:ext cx="3733462" cy="44766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b="1" dirty="0">
                <a:solidFill>
                  <a:schemeClr val="bg1"/>
                </a:solidFill>
              </a:rPr>
              <a:t>Sociodemographic profile</a:t>
            </a:r>
          </a:p>
        </p:txBody>
      </p:sp>
      <p:sp>
        <p:nvSpPr>
          <p:cNvPr id="19" name="Obdélník 18">
            <a:extLst>
              <a:ext uri="{FF2B5EF4-FFF2-40B4-BE49-F238E27FC236}">
                <a16:creationId xmlns:a16="http://schemas.microsoft.com/office/drawing/2014/main" id="{F3A1E679-B45B-4F81-A12F-B6BDD09CE09D}"/>
              </a:ext>
            </a:extLst>
          </p:cNvPr>
          <p:cNvSpPr/>
          <p:nvPr/>
        </p:nvSpPr>
        <p:spPr>
          <a:xfrm>
            <a:off x="5622742" y="5535617"/>
            <a:ext cx="2507359" cy="1220046"/>
          </a:xfrm>
          <a:prstGeom prst="rect">
            <a:avLst/>
          </a:prstGeom>
          <a:solidFill>
            <a:schemeClr val="accent5">
              <a:lumMod val="20000"/>
              <a:lumOff val="80000"/>
              <a:alpha val="7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prstClr val="black"/>
                </a:solidFill>
                <a:latin typeface="Calibri"/>
              </a:rPr>
              <a:t>The majority belongs to the Lower class.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solidFill>
                  <a:prstClr val="black"/>
                </a:solidFill>
                <a:latin typeface="Calibri"/>
              </a:rPr>
              <a:t>17% is </a:t>
            </a:r>
            <a:r>
              <a:rPr lang="cs-CZ" sz="1400" b="1" dirty="0">
                <a:solidFill>
                  <a:prstClr val="black"/>
                </a:solidFill>
                <a:latin typeface="Calibri"/>
              </a:rPr>
              <a:t>a </a:t>
            </a:r>
            <a:r>
              <a:rPr lang="en-AU" sz="1400" b="1" dirty="0">
                <a:solidFill>
                  <a:prstClr val="black"/>
                </a:solidFill>
                <a:latin typeface="Calibri"/>
              </a:rPr>
              <a:t>part of the Mid</a:t>
            </a:r>
            <a:r>
              <a:rPr lang="cs-CZ" sz="1400" b="1" dirty="0">
                <a:solidFill>
                  <a:prstClr val="black"/>
                </a:solidFill>
                <a:latin typeface="Calibri"/>
              </a:rPr>
              <a:t>-</a:t>
            </a:r>
            <a:r>
              <a:rPr lang="en-AU" sz="1400" b="1" dirty="0">
                <a:solidFill>
                  <a:prstClr val="black"/>
                </a:solidFill>
                <a:latin typeface="Calibri"/>
              </a:rPr>
              <a:t>class.</a:t>
            </a:r>
            <a:endParaRPr kumimoji="0" lang="en-AU" sz="1400" b="1" i="0" u="none" strike="noStrike" kern="1200" cap="none" spc="0" normalizeH="0" baseline="0" dirty="0">
              <a:ln>
                <a:noFill/>
              </a:ln>
              <a:solidFill>
                <a:prstClr val="black"/>
              </a:solidFill>
              <a:effectLst/>
              <a:uLnTx/>
              <a:uFillTx/>
              <a:latin typeface="Calibri"/>
              <a:ea typeface="+mn-ea"/>
              <a:cs typeface="+mn-cs"/>
            </a:endParaRPr>
          </a:p>
        </p:txBody>
      </p:sp>
      <p:sp>
        <p:nvSpPr>
          <p:cNvPr id="20" name="Obdélník 19">
            <a:extLst>
              <a:ext uri="{FF2B5EF4-FFF2-40B4-BE49-F238E27FC236}">
                <a16:creationId xmlns:a16="http://schemas.microsoft.com/office/drawing/2014/main" id="{6E3F5271-4B07-4866-866B-3A5385056170}"/>
              </a:ext>
            </a:extLst>
          </p:cNvPr>
          <p:cNvSpPr/>
          <p:nvPr/>
        </p:nvSpPr>
        <p:spPr>
          <a:xfrm>
            <a:off x="5825548" y="5387978"/>
            <a:ext cx="1937441" cy="41585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a:ea typeface="+mn-ea"/>
                <a:cs typeface="+mn-cs"/>
              </a:rPr>
              <a:t>Mid</a:t>
            </a:r>
            <a:r>
              <a:rPr kumimoji="0" lang="cs-CZ" sz="1800" b="1" i="0" u="none" strike="noStrike" kern="1200" cap="none" spc="0" normalizeH="0" baseline="0" noProof="0" dirty="0">
                <a:ln>
                  <a:noFill/>
                </a:ln>
                <a:solidFill>
                  <a:schemeClr val="bg1"/>
                </a:solidFill>
                <a:effectLst/>
                <a:uLnTx/>
                <a:uFillTx/>
                <a:latin typeface="Calibri"/>
                <a:ea typeface="+mn-ea"/>
                <a:cs typeface="+mn-cs"/>
              </a:rPr>
              <a:t>-</a:t>
            </a:r>
            <a:r>
              <a:rPr kumimoji="0" lang="en-GB" sz="1800" b="1" i="0" u="none" strike="noStrike" kern="1200" cap="none" spc="0" normalizeH="0" baseline="0" noProof="0" dirty="0">
                <a:ln>
                  <a:noFill/>
                </a:ln>
                <a:solidFill>
                  <a:schemeClr val="bg1"/>
                </a:solidFill>
                <a:effectLst/>
                <a:uLnTx/>
                <a:uFillTx/>
                <a:latin typeface="Calibri"/>
                <a:ea typeface="+mn-ea"/>
                <a:cs typeface="+mn-cs"/>
              </a:rPr>
              <a:t>class:</a:t>
            </a:r>
          </a:p>
        </p:txBody>
      </p:sp>
      <p:sp>
        <p:nvSpPr>
          <p:cNvPr id="21" name="TextovéPole 20">
            <a:extLst>
              <a:ext uri="{FF2B5EF4-FFF2-40B4-BE49-F238E27FC236}">
                <a16:creationId xmlns:a16="http://schemas.microsoft.com/office/drawing/2014/main" id="{24966890-CAC6-46A4-A757-6166D85EEECF}"/>
              </a:ext>
            </a:extLst>
          </p:cNvPr>
          <p:cNvSpPr txBox="1"/>
          <p:nvPr/>
        </p:nvSpPr>
        <p:spPr>
          <a:xfrm>
            <a:off x="10070810" y="1177185"/>
            <a:ext cx="23644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5"/>
                </a:solidFill>
                <a:effectLst/>
                <a:uLnTx/>
                <a:uFillTx/>
                <a:latin typeface="Calibri"/>
                <a:ea typeface="+mn-ea"/>
                <a:cs typeface="+mn-cs"/>
              </a:rPr>
              <a:t>In population 18+:</a:t>
            </a:r>
          </a:p>
          <a:p>
            <a:pPr lvl="0" algn="ctr"/>
            <a:r>
              <a:rPr lang="en-GB" dirty="0">
                <a:solidFill>
                  <a:schemeClr val="accent5"/>
                </a:solidFill>
              </a:rPr>
              <a:t>866 117 </a:t>
            </a:r>
            <a:r>
              <a:rPr kumimoji="0" lang="en-GB" sz="1800" b="0" i="0" u="none" strike="noStrike" kern="1200" cap="none" spc="0" normalizeH="0" baseline="0" noProof="0" dirty="0">
                <a:ln>
                  <a:noFill/>
                </a:ln>
                <a:solidFill>
                  <a:schemeClr val="accent5"/>
                </a:solidFill>
                <a:effectLst/>
                <a:uLnTx/>
                <a:uFillTx/>
                <a:latin typeface="Calibri"/>
                <a:ea typeface="+mn-ea"/>
                <a:cs typeface="+mn-cs"/>
              </a:rPr>
              <a:t>inhab.</a:t>
            </a:r>
            <a:endParaRPr kumimoji="0" lang="en-GB" sz="1400" b="1" i="0" u="none" strike="noStrike" kern="1200" cap="none" spc="0" normalizeH="0" baseline="0" noProof="0" dirty="0">
              <a:ln>
                <a:noFill/>
              </a:ln>
              <a:solidFill>
                <a:schemeClr val="accent5"/>
              </a:solidFill>
              <a:effectLst/>
              <a:uLnTx/>
              <a:uFillTx/>
              <a:latin typeface="Calibri"/>
              <a:ea typeface="+mn-ea"/>
              <a:cs typeface="+mn-cs"/>
            </a:endParaRPr>
          </a:p>
        </p:txBody>
      </p:sp>
      <p:sp>
        <p:nvSpPr>
          <p:cNvPr id="22" name="Obdélník 21">
            <a:extLst>
              <a:ext uri="{FF2B5EF4-FFF2-40B4-BE49-F238E27FC236}">
                <a16:creationId xmlns:a16="http://schemas.microsoft.com/office/drawing/2014/main" id="{D92557ED-C06C-46FD-848F-032AF1A8E95C}"/>
              </a:ext>
            </a:extLst>
          </p:cNvPr>
          <p:cNvSpPr/>
          <p:nvPr/>
        </p:nvSpPr>
        <p:spPr>
          <a:xfrm>
            <a:off x="1065177" y="2386515"/>
            <a:ext cx="3733462" cy="44766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b="1" dirty="0">
                <a:solidFill>
                  <a:schemeClr val="bg1"/>
                </a:solidFill>
              </a:rPr>
              <a:t>Attitudes, political opinions</a:t>
            </a:r>
          </a:p>
        </p:txBody>
      </p:sp>
    </p:spTree>
    <p:extLst>
      <p:ext uri="{BB962C8B-B14F-4D97-AF65-F5344CB8AC3E}">
        <p14:creationId xmlns:p14="http://schemas.microsoft.com/office/powerpoint/2010/main" val="2462693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idx="1"/>
          </p:nvPr>
        </p:nvSpPr>
        <p:spPr>
          <a:xfrm>
            <a:off x="0" y="1066756"/>
            <a:ext cx="12192000" cy="654885"/>
          </a:xfrm>
          <a:noFill/>
        </p:spPr>
        <p:txBody>
          <a:bodyPr lIns="900000" tIns="0" rIns="900000" bIns="0" anchor="t">
            <a:noAutofit/>
          </a:bodyPr>
          <a:lstStyle/>
          <a:p>
            <a:pPr marL="0" indent="0">
              <a:buNone/>
            </a:pPr>
            <a:r>
              <a:rPr lang="en-AU" sz="1800"/>
              <a:t>20% of those who plan to participate in EP election are not decided yet. 41% of those who plan to participate, will vote for ANO.</a:t>
            </a:r>
          </a:p>
        </p:txBody>
      </p:sp>
      <p:sp>
        <p:nvSpPr>
          <p:cNvPr id="7" name="Nadpis 6"/>
          <p:cNvSpPr>
            <a:spLocks noGrp="1"/>
          </p:cNvSpPr>
          <p:nvPr>
            <p:ph type="ctrTitle"/>
          </p:nvPr>
        </p:nvSpPr>
        <p:spPr>
          <a:xfrm>
            <a:off x="0" y="417600"/>
            <a:ext cx="12192000" cy="615461"/>
          </a:xfrm>
          <a:noFill/>
        </p:spPr>
        <p:txBody>
          <a:bodyPr lIns="900000" tIns="0" rIns="0" bIns="0" anchor="ctr">
            <a:noAutofit/>
          </a:bodyPr>
          <a:lstStyle/>
          <a:p>
            <a:r>
              <a:rPr lang="en-GB" dirty="0">
                <a:solidFill>
                  <a:schemeClr val="accent5"/>
                </a:solidFill>
              </a:rPr>
              <a:t>Half of the Ageing authoritarians plan to vote</a:t>
            </a:r>
          </a:p>
        </p:txBody>
      </p:sp>
      <p:sp>
        <p:nvSpPr>
          <p:cNvPr id="3" name="Zástupný symbol pro číslo snímku 2"/>
          <p:cNvSpPr>
            <a:spLocks noGrp="1"/>
          </p:cNvSpPr>
          <p:nvPr>
            <p:ph type="sldNum" sz="quarter" idx="4"/>
          </p:nvPr>
        </p:nvSpPr>
        <p:spPr/>
        <p:txBody>
          <a:bodyPr/>
          <a:lstStyle/>
          <a:p>
            <a:fld id="{D6262B2E-B0CB-4DBB-8C61-F612C05A0A37}" type="slidenum">
              <a:rPr lang="cs-CZ" smtClean="0">
                <a:solidFill>
                  <a:prstClr val="white">
                    <a:lumMod val="65000"/>
                  </a:prstClr>
                </a:solidFill>
              </a:rPr>
              <a:pPr/>
              <a:t>32</a:t>
            </a:fld>
            <a:endParaRPr lang="cs-CZ" dirty="0">
              <a:solidFill>
                <a:prstClr val="white">
                  <a:lumMod val="65000"/>
                </a:prstClr>
              </a:solidFill>
            </a:endParaRPr>
          </a:p>
        </p:txBody>
      </p:sp>
      <p:sp>
        <p:nvSpPr>
          <p:cNvPr id="9" name="Obdélník 8"/>
          <p:cNvSpPr/>
          <p:nvPr/>
        </p:nvSpPr>
        <p:spPr>
          <a:xfrm>
            <a:off x="876300" y="6493119"/>
            <a:ext cx="9199517" cy="365124"/>
          </a:xfrm>
          <a:prstGeom prst="rect">
            <a:avLst/>
          </a:prstGeom>
        </p:spPr>
        <p:txBody>
          <a:bodyPr wrap="square" lIns="0" tIns="0" rIns="0" bIns="0" anchor="ctr">
            <a:noAutofit/>
          </a:bodyPr>
          <a:lstStyle/>
          <a:p>
            <a:pPr fontAlgn="base">
              <a:spcBef>
                <a:spcPct val="0"/>
              </a:spcBef>
              <a:spcAft>
                <a:spcPct val="0"/>
              </a:spcAft>
            </a:pPr>
            <a:r>
              <a:rPr lang="cs-CZ" sz="1200" dirty="0">
                <a:solidFill>
                  <a:schemeClr val="tx2"/>
                </a:solidFill>
                <a:cs typeface="Arial" charset="0"/>
              </a:rPr>
              <a:t>Q02. </a:t>
            </a:r>
            <a:r>
              <a:rPr lang="en-US" sz="1200" dirty="0">
                <a:solidFill>
                  <a:schemeClr val="tx2"/>
                </a:solidFill>
                <a:cs typeface="Arial" charset="0"/>
              </a:rPr>
              <a:t>Will you take part in the European Parliament elections (May 24 - 25)?</a:t>
            </a:r>
            <a:r>
              <a:rPr lang="cs-CZ" sz="1200" dirty="0">
                <a:solidFill>
                  <a:schemeClr val="tx2"/>
                </a:solidFill>
                <a:cs typeface="Arial" charset="0"/>
              </a:rPr>
              <a:t> Q03. </a:t>
            </a:r>
            <a:r>
              <a:rPr lang="en-US" sz="1200" dirty="0">
                <a:solidFill>
                  <a:schemeClr val="tx2"/>
                </a:solidFill>
                <a:cs typeface="Arial" charset="0"/>
              </a:rPr>
              <a:t>Which party are you going to vote for during European Parliament elections?</a:t>
            </a:r>
            <a:r>
              <a:rPr lang="cs-CZ" sz="1200" dirty="0">
                <a:solidFill>
                  <a:schemeClr val="tx2"/>
                </a:solidFill>
                <a:cs typeface="Arial" charset="0"/>
              </a:rPr>
              <a:t> </a:t>
            </a:r>
            <a:r>
              <a:rPr lang="en-US" sz="1200" dirty="0">
                <a:solidFill>
                  <a:schemeClr val="tx2"/>
                </a:solidFill>
                <a:cs typeface="Arial" charset="0"/>
              </a:rPr>
              <a:t>Ageing authoritarians </a:t>
            </a:r>
            <a:r>
              <a:rPr lang="cs-CZ" sz="1200" dirty="0">
                <a:solidFill>
                  <a:schemeClr val="tx2"/>
                </a:solidFill>
                <a:cs typeface="Arial" charset="0"/>
              </a:rPr>
              <a:t>(N=133)</a:t>
            </a:r>
            <a:endParaRPr lang="en-GB" sz="1200" dirty="0">
              <a:solidFill>
                <a:schemeClr val="tx2"/>
              </a:solidFill>
              <a:cs typeface="Arial" charset="0"/>
            </a:endParaRPr>
          </a:p>
        </p:txBody>
      </p:sp>
      <p:sp>
        <p:nvSpPr>
          <p:cNvPr id="2" name="TextovéPole 1">
            <a:extLst>
              <a:ext uri="{FF2B5EF4-FFF2-40B4-BE49-F238E27FC236}">
                <a16:creationId xmlns:a16="http://schemas.microsoft.com/office/drawing/2014/main" id="{C5B0A52B-4217-4DA7-8444-E6B2F09EDFB2}"/>
              </a:ext>
            </a:extLst>
          </p:cNvPr>
          <p:cNvSpPr txBox="1"/>
          <p:nvPr/>
        </p:nvSpPr>
        <p:spPr>
          <a:xfrm>
            <a:off x="7288058" y="5337889"/>
            <a:ext cx="768320" cy="369332"/>
          </a:xfrm>
          <a:prstGeom prst="rect">
            <a:avLst/>
          </a:prstGeom>
          <a:noFill/>
        </p:spPr>
        <p:txBody>
          <a:bodyPr wrap="square" rtlCol="0">
            <a:spAutoFit/>
          </a:bodyPr>
          <a:lstStyle/>
          <a:p>
            <a:r>
              <a:rPr lang="cs-CZ" dirty="0"/>
              <a:t>N=64</a:t>
            </a:r>
          </a:p>
        </p:txBody>
      </p:sp>
      <p:grpSp>
        <p:nvGrpSpPr>
          <p:cNvPr id="22" name="Skupina 21">
            <a:extLst>
              <a:ext uri="{FF2B5EF4-FFF2-40B4-BE49-F238E27FC236}">
                <a16:creationId xmlns:a16="http://schemas.microsoft.com/office/drawing/2014/main" id="{99C8EBA5-DCDE-4671-B3B7-1C266DE2737D}"/>
              </a:ext>
            </a:extLst>
          </p:cNvPr>
          <p:cNvGrpSpPr/>
          <p:nvPr/>
        </p:nvGrpSpPr>
        <p:grpSpPr>
          <a:xfrm>
            <a:off x="0" y="207692"/>
            <a:ext cx="802039" cy="802039"/>
            <a:chOff x="11025168" y="3897911"/>
            <a:chExt cx="802039" cy="802039"/>
          </a:xfrm>
        </p:grpSpPr>
        <p:pic>
          <p:nvPicPr>
            <p:cNvPr id="24" name="Obrázek 23">
              <a:extLst>
                <a:ext uri="{FF2B5EF4-FFF2-40B4-BE49-F238E27FC236}">
                  <a16:creationId xmlns:a16="http://schemas.microsoft.com/office/drawing/2014/main" id="{AFA94A31-3760-456D-A401-E726E3CEE1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25" name="Přímá spojnice 24">
              <a:extLst>
                <a:ext uri="{FF2B5EF4-FFF2-40B4-BE49-F238E27FC236}">
                  <a16:creationId xmlns:a16="http://schemas.microsoft.com/office/drawing/2014/main" id="{0451E31E-EC55-4630-839E-FCB399560C78}"/>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bdélník 25">
            <a:extLst>
              <a:ext uri="{FF2B5EF4-FFF2-40B4-BE49-F238E27FC236}">
                <a16:creationId xmlns:a16="http://schemas.microsoft.com/office/drawing/2014/main" id="{E2E597D0-06DF-4FD4-A5A7-83AD275D71BF}"/>
              </a:ext>
            </a:extLst>
          </p:cNvPr>
          <p:cNvSpPr/>
          <p:nvPr/>
        </p:nvSpPr>
        <p:spPr>
          <a:xfrm>
            <a:off x="1104208" y="2058595"/>
            <a:ext cx="3733462" cy="44766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Participation in the EP elections:</a:t>
            </a:r>
          </a:p>
        </p:txBody>
      </p:sp>
      <p:graphicFrame>
        <p:nvGraphicFramePr>
          <p:cNvPr id="27" name="Graf 26">
            <a:extLst>
              <a:ext uri="{FF2B5EF4-FFF2-40B4-BE49-F238E27FC236}">
                <a16:creationId xmlns:a16="http://schemas.microsoft.com/office/drawing/2014/main" id="{2F32B5F5-29D6-4AD9-AE01-84F9C621CD0A}"/>
              </a:ext>
            </a:extLst>
          </p:cNvPr>
          <p:cNvGraphicFramePr/>
          <p:nvPr>
            <p:extLst>
              <p:ext uri="{D42A27DB-BD31-4B8C-83A1-F6EECF244321}">
                <p14:modId xmlns:p14="http://schemas.microsoft.com/office/powerpoint/2010/main" val="787759028"/>
              </p:ext>
            </p:extLst>
          </p:nvPr>
        </p:nvGraphicFramePr>
        <p:xfrm>
          <a:off x="-6175" y="2649253"/>
          <a:ext cx="3862800" cy="3169497"/>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ovéPole 27">
            <a:extLst>
              <a:ext uri="{FF2B5EF4-FFF2-40B4-BE49-F238E27FC236}">
                <a16:creationId xmlns:a16="http://schemas.microsoft.com/office/drawing/2014/main" id="{F4148668-AB22-4980-A901-84F3B74194ED}"/>
              </a:ext>
            </a:extLst>
          </p:cNvPr>
          <p:cNvSpPr txBox="1"/>
          <p:nvPr/>
        </p:nvSpPr>
        <p:spPr>
          <a:xfrm>
            <a:off x="1406113" y="4214406"/>
            <a:ext cx="1109709" cy="400110"/>
          </a:xfrm>
          <a:prstGeom prst="rect">
            <a:avLst/>
          </a:prstGeom>
          <a:noFill/>
        </p:spPr>
        <p:txBody>
          <a:bodyPr wrap="square" rtlCol="0">
            <a:spAutoFit/>
          </a:bodyPr>
          <a:lstStyle/>
          <a:p>
            <a:pPr algn="ctr"/>
            <a:r>
              <a:rPr lang="cs-CZ" sz="2000" b="1" dirty="0">
                <a:solidFill>
                  <a:schemeClr val="accent5"/>
                </a:solidFill>
              </a:rPr>
              <a:t>240 950</a:t>
            </a:r>
          </a:p>
        </p:txBody>
      </p:sp>
      <p:graphicFrame>
        <p:nvGraphicFramePr>
          <p:cNvPr id="29" name="Tabulka 28">
            <a:extLst>
              <a:ext uri="{FF2B5EF4-FFF2-40B4-BE49-F238E27FC236}">
                <a16:creationId xmlns:a16="http://schemas.microsoft.com/office/drawing/2014/main" id="{87B3AF63-D5AC-4796-B9EE-F0F96D9CE630}"/>
              </a:ext>
            </a:extLst>
          </p:cNvPr>
          <p:cNvGraphicFramePr>
            <a:graphicFrameLocks noGrp="1"/>
          </p:cNvGraphicFramePr>
          <p:nvPr>
            <p:extLst>
              <p:ext uri="{D42A27DB-BD31-4B8C-83A1-F6EECF244321}">
                <p14:modId xmlns:p14="http://schemas.microsoft.com/office/powerpoint/2010/main" val="1651595922"/>
              </p:ext>
            </p:extLst>
          </p:nvPr>
        </p:nvGraphicFramePr>
        <p:xfrm>
          <a:off x="6538470" y="2272129"/>
          <a:ext cx="4549321" cy="3065760"/>
        </p:xfrm>
        <a:graphic>
          <a:graphicData uri="http://schemas.openxmlformats.org/drawingml/2006/table">
            <a:tbl>
              <a:tblPr firstRow="1" bandRow="1">
                <a:tableStyleId>{5C22544A-7EE6-4342-B048-85BDC9FD1C3A}</a:tableStyleId>
              </a:tblPr>
              <a:tblGrid>
                <a:gridCol w="2158415">
                  <a:extLst>
                    <a:ext uri="{9D8B030D-6E8A-4147-A177-3AD203B41FA5}">
                      <a16:colId xmlns:a16="http://schemas.microsoft.com/office/drawing/2014/main" val="2115289036"/>
                    </a:ext>
                  </a:extLst>
                </a:gridCol>
                <a:gridCol w="1195453">
                  <a:extLst>
                    <a:ext uri="{9D8B030D-6E8A-4147-A177-3AD203B41FA5}">
                      <a16:colId xmlns:a16="http://schemas.microsoft.com/office/drawing/2014/main" val="1489485430"/>
                    </a:ext>
                  </a:extLst>
                </a:gridCol>
                <a:gridCol w="1195453">
                  <a:extLst>
                    <a:ext uri="{9D8B030D-6E8A-4147-A177-3AD203B41FA5}">
                      <a16:colId xmlns:a16="http://schemas.microsoft.com/office/drawing/2014/main" val="758588460"/>
                    </a:ext>
                  </a:extLst>
                </a:gridCol>
              </a:tblGrid>
              <a:tr h="360000">
                <a:tc>
                  <a:txBody>
                    <a:bodyPr/>
                    <a:lstStyle/>
                    <a:p>
                      <a:endParaRPr lang="cs-CZ" dirty="0">
                        <a:solidFill>
                          <a:schemeClr val="accent5"/>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20000"/>
                        <a:lumOff val="80000"/>
                        <a:alpha val="70000"/>
                      </a:schemeClr>
                    </a:solidFill>
                  </a:tcPr>
                </a:tc>
                <a:tc>
                  <a:txBody>
                    <a:bodyPr/>
                    <a:lstStyle/>
                    <a:p>
                      <a:pPr algn="ctr"/>
                      <a:r>
                        <a:rPr lang="cs-CZ" sz="1800" b="1" kern="1200" dirty="0">
                          <a:solidFill>
                            <a:schemeClr val="accent5"/>
                          </a:solidFill>
                          <a:latin typeface="+mn-lt"/>
                          <a:ea typeface="+mn-ea"/>
                          <a:cs typeface="+mn-cs"/>
                        </a:rPr>
                        <a:t>(%)</a:t>
                      </a: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20000"/>
                        <a:lumOff val="80000"/>
                        <a:alpha val="70000"/>
                      </a:schemeClr>
                    </a:solidFill>
                  </a:tcPr>
                </a:tc>
                <a:tc>
                  <a:txBody>
                    <a:bodyPr/>
                    <a:lstStyle/>
                    <a:p>
                      <a:pPr algn="ctr"/>
                      <a:r>
                        <a:rPr lang="cs-CZ" sz="1800" b="1" kern="1200" dirty="0">
                          <a:solidFill>
                            <a:schemeClr val="accent5"/>
                          </a:solidFill>
                          <a:latin typeface="+mn-lt"/>
                          <a:ea typeface="+mn-ea"/>
                          <a:cs typeface="+mn-cs"/>
                        </a:rPr>
                        <a:t>Inh.</a:t>
                      </a: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20000"/>
                        <a:lumOff val="80000"/>
                        <a:alpha val="70000"/>
                      </a:schemeClr>
                    </a:solidFill>
                  </a:tcPr>
                </a:tc>
                <a:extLst>
                  <a:ext uri="{0D108BD9-81ED-4DB2-BD59-A6C34878D82A}">
                    <a16:rowId xmlns:a16="http://schemas.microsoft.com/office/drawing/2014/main" val="1338829018"/>
                  </a:ext>
                </a:extLst>
              </a:tr>
              <a:tr h="540000">
                <a:tc>
                  <a:txBody>
                    <a:bodyPr/>
                    <a:lstStyle/>
                    <a:p>
                      <a:endParaRPr lang="cs-CZ" dirty="0">
                        <a:solidFill>
                          <a:schemeClr val="accent5"/>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lumMod val="20000"/>
                        <a:lumOff val="80000"/>
                        <a:alpha val="70000"/>
                      </a:schemeClr>
                    </a:solidFill>
                  </a:tcPr>
                </a:tc>
                <a:tc>
                  <a:txBody>
                    <a:bodyPr/>
                    <a:lstStyle/>
                    <a:p>
                      <a:pPr algn="ctr"/>
                      <a:r>
                        <a:rPr lang="cs-CZ" b="1" dirty="0">
                          <a:solidFill>
                            <a:schemeClr val="accent5"/>
                          </a:solidFill>
                        </a:rPr>
                        <a:t>41 %</a:t>
                      </a: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lumMod val="20000"/>
                        <a:lumOff val="80000"/>
                        <a:alpha val="70000"/>
                      </a:schemeClr>
                    </a:solidFill>
                  </a:tcPr>
                </a:tc>
                <a:tc>
                  <a:txBody>
                    <a:bodyPr/>
                    <a:lstStyle/>
                    <a:p>
                      <a:pPr algn="ctr"/>
                      <a:r>
                        <a:rPr lang="cs-CZ" b="1" dirty="0">
                          <a:solidFill>
                            <a:schemeClr val="accent5"/>
                          </a:solidFill>
                        </a:rPr>
                        <a:t>169 316</a:t>
                      </a: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lumMod val="20000"/>
                        <a:lumOff val="80000"/>
                        <a:alpha val="70000"/>
                      </a:schemeClr>
                    </a:solidFill>
                  </a:tcPr>
                </a:tc>
                <a:extLst>
                  <a:ext uri="{0D108BD9-81ED-4DB2-BD59-A6C34878D82A}">
                    <a16:rowId xmlns:a16="http://schemas.microsoft.com/office/drawing/2014/main" val="2358549512"/>
                  </a:ext>
                </a:extLst>
              </a:tr>
              <a:tr h="540000">
                <a:tc>
                  <a:txBody>
                    <a:bodyPr/>
                    <a:lstStyle/>
                    <a:p>
                      <a:endParaRPr lang="cs-CZ" dirty="0">
                        <a:solidFill>
                          <a:schemeClr val="accent5"/>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lumMod val="20000"/>
                        <a:lumOff val="80000"/>
                        <a:alpha val="70000"/>
                      </a:schemeClr>
                    </a:solidFill>
                  </a:tcPr>
                </a:tc>
                <a:tc>
                  <a:txBody>
                    <a:bodyPr/>
                    <a:lstStyle/>
                    <a:p>
                      <a:pPr algn="ctr"/>
                      <a:r>
                        <a:rPr lang="cs-CZ" b="1" dirty="0">
                          <a:solidFill>
                            <a:schemeClr val="accent5"/>
                          </a:solidFill>
                        </a:rPr>
                        <a:t>13 %</a:t>
                      </a: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lumMod val="20000"/>
                        <a:lumOff val="80000"/>
                        <a:alpha val="70000"/>
                      </a:schemeClr>
                    </a:solidFill>
                  </a:tcPr>
                </a:tc>
                <a:tc>
                  <a:txBody>
                    <a:bodyPr/>
                    <a:lstStyle/>
                    <a:p>
                      <a:pPr algn="ctr"/>
                      <a:r>
                        <a:rPr lang="cs-CZ" b="1" dirty="0">
                          <a:solidFill>
                            <a:schemeClr val="accent5"/>
                          </a:solidFill>
                        </a:rPr>
                        <a:t>52 097</a:t>
                      </a: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lumMod val="20000"/>
                        <a:lumOff val="80000"/>
                        <a:alpha val="70000"/>
                      </a:schemeClr>
                    </a:solidFill>
                  </a:tcPr>
                </a:tc>
                <a:extLst>
                  <a:ext uri="{0D108BD9-81ED-4DB2-BD59-A6C34878D82A}">
                    <a16:rowId xmlns:a16="http://schemas.microsoft.com/office/drawing/2014/main" val="574250687"/>
                  </a:ext>
                </a:extLst>
              </a:tr>
              <a:tr h="540000">
                <a:tc>
                  <a:txBody>
                    <a:bodyPr/>
                    <a:lstStyle/>
                    <a:p>
                      <a:endParaRPr lang="cs-CZ" dirty="0">
                        <a:solidFill>
                          <a:schemeClr val="accent5"/>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lumMod val="20000"/>
                        <a:lumOff val="80000"/>
                        <a:alpha val="70000"/>
                      </a:schemeClr>
                    </a:solidFill>
                  </a:tcPr>
                </a:tc>
                <a:tc>
                  <a:txBody>
                    <a:bodyPr/>
                    <a:lstStyle/>
                    <a:p>
                      <a:pPr algn="ctr"/>
                      <a:r>
                        <a:rPr lang="cs-CZ" b="1" dirty="0">
                          <a:solidFill>
                            <a:schemeClr val="accent5"/>
                          </a:solidFill>
                        </a:rPr>
                        <a:t>6 %</a:t>
                      </a: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lumMod val="20000"/>
                        <a:lumOff val="80000"/>
                        <a:alpha val="70000"/>
                      </a:schemeClr>
                    </a:solidFill>
                  </a:tcPr>
                </a:tc>
                <a:tc>
                  <a:txBody>
                    <a:bodyPr/>
                    <a:lstStyle/>
                    <a:p>
                      <a:pPr algn="ctr"/>
                      <a:r>
                        <a:rPr lang="cs-CZ" b="1" dirty="0">
                          <a:solidFill>
                            <a:schemeClr val="accent5"/>
                          </a:solidFill>
                        </a:rPr>
                        <a:t>26 049</a:t>
                      </a: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lumMod val="20000"/>
                        <a:lumOff val="80000"/>
                        <a:alpha val="70000"/>
                      </a:schemeClr>
                    </a:solidFill>
                  </a:tcPr>
                </a:tc>
                <a:extLst>
                  <a:ext uri="{0D108BD9-81ED-4DB2-BD59-A6C34878D82A}">
                    <a16:rowId xmlns:a16="http://schemas.microsoft.com/office/drawing/2014/main" val="136892478"/>
                  </a:ext>
                </a:extLst>
              </a:tr>
              <a:tr h="540000">
                <a:tc>
                  <a:txBody>
                    <a:bodyPr/>
                    <a:lstStyle/>
                    <a:p>
                      <a:endParaRPr lang="cs-CZ" dirty="0">
                        <a:solidFill>
                          <a:schemeClr val="accent5"/>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lumMod val="20000"/>
                        <a:lumOff val="80000"/>
                        <a:alpha val="70000"/>
                      </a:schemeClr>
                    </a:solidFill>
                  </a:tcPr>
                </a:tc>
                <a:tc>
                  <a:txBody>
                    <a:bodyPr/>
                    <a:lstStyle/>
                    <a:p>
                      <a:pPr algn="ctr"/>
                      <a:r>
                        <a:rPr lang="cs-CZ" b="1" dirty="0">
                          <a:solidFill>
                            <a:schemeClr val="accent5"/>
                          </a:solidFill>
                        </a:rPr>
                        <a:t>5 %</a:t>
                      </a: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lumMod val="20000"/>
                        <a:lumOff val="80000"/>
                        <a:alpha val="70000"/>
                      </a:schemeClr>
                    </a:solidFill>
                  </a:tcPr>
                </a:tc>
                <a:tc>
                  <a:txBody>
                    <a:bodyPr/>
                    <a:lstStyle/>
                    <a:p>
                      <a:pPr algn="ctr"/>
                      <a:r>
                        <a:rPr lang="cs-CZ" b="1" dirty="0">
                          <a:solidFill>
                            <a:schemeClr val="accent5"/>
                          </a:solidFill>
                        </a:rPr>
                        <a:t>19 536</a:t>
                      </a: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lumMod val="20000"/>
                        <a:lumOff val="80000"/>
                        <a:alpha val="70000"/>
                      </a:schemeClr>
                    </a:solidFill>
                  </a:tcPr>
                </a:tc>
                <a:extLst>
                  <a:ext uri="{0D108BD9-81ED-4DB2-BD59-A6C34878D82A}">
                    <a16:rowId xmlns:a16="http://schemas.microsoft.com/office/drawing/2014/main" val="1286630349"/>
                  </a:ext>
                </a:extLst>
              </a:tr>
              <a:tr h="540000">
                <a:tc>
                  <a:txBody>
                    <a:bodyPr/>
                    <a:lstStyle/>
                    <a:p>
                      <a:pPr algn="ctr"/>
                      <a:r>
                        <a:rPr lang="cs-CZ" b="1" i="1" noProof="0" dirty="0">
                          <a:solidFill>
                            <a:schemeClr val="accent5"/>
                          </a:solidFill>
                        </a:rPr>
                        <a:t>DO NOT KNOW</a:t>
                      </a: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lumMod val="95000"/>
                        <a:alpha val="70000"/>
                      </a:schemeClr>
                    </a:solidFill>
                  </a:tcPr>
                </a:tc>
                <a:tc>
                  <a:txBody>
                    <a:bodyPr/>
                    <a:lstStyle/>
                    <a:p>
                      <a:pPr algn="ctr"/>
                      <a:r>
                        <a:rPr lang="cs-CZ" b="1" i="1" dirty="0">
                          <a:solidFill>
                            <a:schemeClr val="accent5"/>
                          </a:solidFill>
                        </a:rPr>
                        <a:t>20 %</a:t>
                      </a: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lumMod val="95000"/>
                        <a:alpha val="70000"/>
                      </a:schemeClr>
                    </a:solidFill>
                  </a:tcPr>
                </a:tc>
                <a:tc>
                  <a:txBody>
                    <a:bodyPr/>
                    <a:lstStyle/>
                    <a:p>
                      <a:pPr algn="ctr"/>
                      <a:r>
                        <a:rPr lang="cs-CZ" b="1" i="1" dirty="0">
                          <a:solidFill>
                            <a:schemeClr val="accent5"/>
                          </a:solidFill>
                        </a:rPr>
                        <a:t>84 658</a:t>
                      </a: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lumMod val="95000"/>
                        <a:alpha val="70000"/>
                      </a:schemeClr>
                    </a:solidFill>
                  </a:tcPr>
                </a:tc>
                <a:extLst>
                  <a:ext uri="{0D108BD9-81ED-4DB2-BD59-A6C34878D82A}">
                    <a16:rowId xmlns:a16="http://schemas.microsoft.com/office/drawing/2014/main" val="1326757865"/>
                  </a:ext>
                </a:extLst>
              </a:tr>
            </a:tbl>
          </a:graphicData>
        </a:graphic>
      </p:graphicFrame>
      <p:sp>
        <p:nvSpPr>
          <p:cNvPr id="42" name="Obdélník 41">
            <a:extLst>
              <a:ext uri="{FF2B5EF4-FFF2-40B4-BE49-F238E27FC236}">
                <a16:creationId xmlns:a16="http://schemas.microsoft.com/office/drawing/2014/main" id="{E4D1017F-5807-43B6-98C7-4783991A6FD3}"/>
              </a:ext>
            </a:extLst>
          </p:cNvPr>
          <p:cNvSpPr/>
          <p:nvPr/>
        </p:nvSpPr>
        <p:spPr>
          <a:xfrm>
            <a:off x="6743823" y="1868283"/>
            <a:ext cx="4138614" cy="44766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TOP 5 preferred party in EP</a:t>
            </a:r>
          </a:p>
        </p:txBody>
      </p:sp>
      <p:pic>
        <p:nvPicPr>
          <p:cNvPr id="43" name="Picture 12" descr="VÃ½sledek obrÃ¡zku pro pirÃ¡tskÃ¡ strana logo">
            <a:extLst>
              <a:ext uri="{FF2B5EF4-FFF2-40B4-BE49-F238E27FC236}">
                <a16:creationId xmlns:a16="http://schemas.microsoft.com/office/drawing/2014/main" id="{8BEB4C65-2CA0-4496-AF60-9D4ED2ABA7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7209" y="3336037"/>
            <a:ext cx="879998" cy="248645"/>
          </a:xfrm>
          <a:prstGeom prst="rect">
            <a:avLst/>
          </a:prstGeom>
          <a:solidFill>
            <a:schemeClr val="bg1"/>
          </a:solidFill>
          <a:extLst/>
        </p:spPr>
      </p:pic>
      <p:pic>
        <p:nvPicPr>
          <p:cNvPr id="44" name="Picture 10" descr="VÃ½sledek obrÃ¡zku pro ano logo">
            <a:extLst>
              <a:ext uri="{FF2B5EF4-FFF2-40B4-BE49-F238E27FC236}">
                <a16:creationId xmlns:a16="http://schemas.microsoft.com/office/drawing/2014/main" id="{D578203A-B21C-4FAB-A696-C813E5E8F42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801" b="30475"/>
          <a:stretch/>
        </p:blipFill>
        <p:spPr bwMode="auto">
          <a:xfrm>
            <a:off x="7277209" y="2649253"/>
            <a:ext cx="952327" cy="37830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VÃ½sledek obrÃ¡zku pro ksÄm logo">
            <a:extLst>
              <a:ext uri="{FF2B5EF4-FFF2-40B4-BE49-F238E27FC236}">
                <a16:creationId xmlns:a16="http://schemas.microsoft.com/office/drawing/2014/main" id="{5FE6BAB9-EA92-4BD6-80B4-37FC6BA889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6749" y="3757428"/>
            <a:ext cx="355429" cy="431429"/>
          </a:xfrm>
          <a:prstGeom prst="rect">
            <a:avLst/>
          </a:prstGeom>
          <a:noFill/>
          <a:extLst>
            <a:ext uri="{909E8E84-426E-40DD-AFC4-6F175D3DCCD1}">
              <a14:hiddenFill xmlns:a14="http://schemas.microsoft.com/office/drawing/2010/main">
                <a:solidFill>
                  <a:srgbClr val="FFFFFF"/>
                </a:solidFill>
              </a14:hiddenFill>
            </a:ext>
          </a:extLst>
        </p:spPr>
      </p:pic>
      <p:pic>
        <p:nvPicPr>
          <p:cNvPr id="46" name="Obrázek 45">
            <a:extLst>
              <a:ext uri="{FF2B5EF4-FFF2-40B4-BE49-F238E27FC236}">
                <a16:creationId xmlns:a16="http://schemas.microsoft.com/office/drawing/2014/main" id="{1316B0C5-8C88-42B9-936A-03AA31E333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4381" y="3748431"/>
            <a:ext cx="424871" cy="424871"/>
          </a:xfrm>
          <a:prstGeom prst="rect">
            <a:avLst/>
          </a:prstGeom>
        </p:spPr>
      </p:pic>
      <p:pic>
        <p:nvPicPr>
          <p:cNvPr id="47" name="Picture 2" descr="VÃ½sledek obrÃ¡zku pro kdu Äsl logo">
            <a:extLst>
              <a:ext uri="{FF2B5EF4-FFF2-40B4-BE49-F238E27FC236}">
                <a16:creationId xmlns:a16="http://schemas.microsoft.com/office/drawing/2014/main" id="{1C1DFBB3-189B-4561-B53C-2CBF5F6886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3578" y="4386550"/>
            <a:ext cx="476513" cy="302483"/>
          </a:xfrm>
          <a:prstGeom prst="rect">
            <a:avLst/>
          </a:prstGeom>
          <a:noFill/>
          <a:extLst>
            <a:ext uri="{909E8E84-426E-40DD-AFC4-6F175D3DCCD1}">
              <a14:hiddenFill xmlns:a14="http://schemas.microsoft.com/office/drawing/2010/main">
                <a:solidFill>
                  <a:srgbClr val="FFFFFF"/>
                </a:solidFill>
              </a14:hiddenFill>
            </a:ext>
          </a:extLst>
        </p:spPr>
      </p:pic>
      <p:pic>
        <p:nvPicPr>
          <p:cNvPr id="48" name="Obrázek 47">
            <a:extLst>
              <a:ext uri="{FF2B5EF4-FFF2-40B4-BE49-F238E27FC236}">
                <a16:creationId xmlns:a16="http://schemas.microsoft.com/office/drawing/2014/main" id="{CDA5CF1F-B5AA-435F-9F57-AC350BF1BD6E}"/>
              </a:ext>
            </a:extLst>
          </p:cNvPr>
          <p:cNvPicPr>
            <a:picLocks noChangeAspect="1"/>
          </p:cNvPicPr>
          <p:nvPr/>
        </p:nvPicPr>
        <p:blipFill>
          <a:blip r:embed="rId9"/>
          <a:stretch>
            <a:fillRect/>
          </a:stretch>
        </p:blipFill>
        <p:spPr>
          <a:xfrm>
            <a:off x="7924381" y="4414461"/>
            <a:ext cx="465652" cy="262585"/>
          </a:xfrm>
          <a:prstGeom prst="rect">
            <a:avLst/>
          </a:prstGeom>
        </p:spPr>
      </p:pic>
      <p:graphicFrame>
        <p:nvGraphicFramePr>
          <p:cNvPr id="23" name="Graf 22">
            <a:extLst>
              <a:ext uri="{FF2B5EF4-FFF2-40B4-BE49-F238E27FC236}">
                <a16:creationId xmlns:a16="http://schemas.microsoft.com/office/drawing/2014/main" id="{02E2646B-CAFF-4193-810F-797272BCCFAB}"/>
              </a:ext>
            </a:extLst>
          </p:cNvPr>
          <p:cNvGraphicFramePr/>
          <p:nvPr>
            <p:extLst>
              <p:ext uri="{D42A27DB-BD31-4B8C-83A1-F6EECF244321}">
                <p14:modId xmlns:p14="http://schemas.microsoft.com/office/powerpoint/2010/main" val="3626715791"/>
              </p:ext>
            </p:extLst>
          </p:nvPr>
        </p:nvGraphicFramePr>
        <p:xfrm>
          <a:off x="2958037" y="2672583"/>
          <a:ext cx="3862800" cy="3169497"/>
        </p:xfrm>
        <a:graphic>
          <a:graphicData uri="http://schemas.openxmlformats.org/drawingml/2006/chart">
            <c:chart xmlns:c="http://schemas.openxmlformats.org/drawingml/2006/chart" xmlns:r="http://schemas.openxmlformats.org/officeDocument/2006/relationships" r:id="rId10"/>
          </a:graphicData>
        </a:graphic>
      </p:graphicFrame>
      <p:sp>
        <p:nvSpPr>
          <p:cNvPr id="30" name="TextovéPole 29">
            <a:extLst>
              <a:ext uri="{FF2B5EF4-FFF2-40B4-BE49-F238E27FC236}">
                <a16:creationId xmlns:a16="http://schemas.microsoft.com/office/drawing/2014/main" id="{8C0FCF49-5B60-4CE1-93B5-A26408CCB6C1}"/>
              </a:ext>
            </a:extLst>
          </p:cNvPr>
          <p:cNvSpPr txBox="1"/>
          <p:nvPr/>
        </p:nvSpPr>
        <p:spPr>
          <a:xfrm>
            <a:off x="4325217" y="4214406"/>
            <a:ext cx="1109709" cy="400110"/>
          </a:xfrm>
          <a:prstGeom prst="rect">
            <a:avLst/>
          </a:prstGeom>
          <a:noFill/>
        </p:spPr>
        <p:txBody>
          <a:bodyPr wrap="square" rtlCol="0">
            <a:spAutoFit/>
          </a:bodyPr>
          <a:lstStyle/>
          <a:p>
            <a:pPr algn="ctr"/>
            <a:r>
              <a:rPr lang="cs-CZ" sz="2000" b="1" dirty="0">
                <a:solidFill>
                  <a:schemeClr val="accent5"/>
                </a:solidFill>
              </a:rPr>
              <a:t>416 778</a:t>
            </a:r>
          </a:p>
        </p:txBody>
      </p:sp>
      <p:cxnSp>
        <p:nvCxnSpPr>
          <p:cNvPr id="31" name="Přímá spojnice 30">
            <a:extLst>
              <a:ext uri="{FF2B5EF4-FFF2-40B4-BE49-F238E27FC236}">
                <a16:creationId xmlns:a16="http://schemas.microsoft.com/office/drawing/2014/main" id="{AAD1BCD1-6EAD-469C-B4D5-3FCAF96C8CC6}"/>
              </a:ext>
            </a:extLst>
          </p:cNvPr>
          <p:cNvCxnSpPr/>
          <p:nvPr/>
        </p:nvCxnSpPr>
        <p:spPr>
          <a:xfrm>
            <a:off x="3414409" y="2659016"/>
            <a:ext cx="0" cy="285656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784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2" name="TextovéPole 1">
            <a:extLst>
              <a:ext uri="{FF2B5EF4-FFF2-40B4-BE49-F238E27FC236}">
                <a16:creationId xmlns:a16="http://schemas.microsoft.com/office/drawing/2014/main" id="{C7DF51DB-7649-479C-A0B1-40AC3F9A4349}"/>
              </a:ext>
            </a:extLst>
          </p:cNvPr>
          <p:cNvSpPr txBox="1"/>
          <p:nvPr/>
        </p:nvSpPr>
        <p:spPr>
          <a:xfrm>
            <a:off x="977775" y="1330720"/>
            <a:ext cx="3818488" cy="369332"/>
          </a:xfrm>
          <a:prstGeom prst="rect">
            <a:avLst/>
          </a:prstGeom>
          <a:noFill/>
        </p:spPr>
        <p:txBody>
          <a:bodyPr wrap="square" rtlCol="0">
            <a:spAutoFit/>
          </a:bodyPr>
          <a:lstStyle/>
          <a:p>
            <a:r>
              <a:rPr lang="en-US" dirty="0"/>
              <a:t>Population</a:t>
            </a:r>
            <a:r>
              <a:rPr lang="cs-CZ" dirty="0"/>
              <a:t>            </a:t>
            </a:r>
            <a:r>
              <a:rPr lang="en-US" dirty="0">
                <a:solidFill>
                  <a:schemeClr val="accent5"/>
                </a:solidFill>
              </a:rPr>
              <a:t>Ageing authoritarians</a:t>
            </a:r>
            <a:endParaRPr lang="cs-CZ" dirty="0">
              <a:solidFill>
                <a:schemeClr val="accent5"/>
              </a:solidFill>
            </a:endParaRPr>
          </a:p>
        </p:txBody>
      </p:sp>
      <p:cxnSp>
        <p:nvCxnSpPr>
          <p:cNvPr id="5" name="Přímá spojnice 4">
            <a:extLst>
              <a:ext uri="{FF2B5EF4-FFF2-40B4-BE49-F238E27FC236}">
                <a16:creationId xmlns:a16="http://schemas.microsoft.com/office/drawing/2014/main" id="{C148DB67-9589-4ABA-87DF-E19CF2C32F30}"/>
              </a:ext>
            </a:extLst>
          </p:cNvPr>
          <p:cNvCxnSpPr>
            <a:cxnSpLocks/>
          </p:cNvCxnSpPr>
          <p:nvPr/>
        </p:nvCxnSpPr>
        <p:spPr>
          <a:xfrm>
            <a:off x="577535" y="1533700"/>
            <a:ext cx="3893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563AFC57-3D02-4D5C-BEAE-ABC270058CED}"/>
              </a:ext>
            </a:extLst>
          </p:cNvPr>
          <p:cNvCxnSpPr>
            <a:cxnSpLocks/>
          </p:cNvCxnSpPr>
          <p:nvPr/>
        </p:nvCxnSpPr>
        <p:spPr>
          <a:xfrm>
            <a:off x="2202847" y="1533700"/>
            <a:ext cx="389300" cy="0"/>
          </a:xfrm>
          <a:prstGeom prst="line">
            <a:avLst/>
          </a:prstGeom>
          <a:ln w="19050">
            <a:solidFill>
              <a:schemeClr val="accent5"/>
            </a:solidFill>
            <a:prstDash val="solid"/>
          </a:ln>
        </p:spPr>
        <p:style>
          <a:lnRef idx="1">
            <a:schemeClr val="accent1"/>
          </a:lnRef>
          <a:fillRef idx="0">
            <a:schemeClr val="accent1"/>
          </a:fillRef>
          <a:effectRef idx="0">
            <a:schemeClr val="accent1"/>
          </a:effectRef>
          <a:fontRef idx="minor">
            <a:schemeClr val="tx1"/>
          </a:fontRef>
        </p:style>
      </p:cxnSp>
      <p:sp>
        <p:nvSpPr>
          <p:cNvPr id="19" name="Nadpis 1">
            <a:extLst>
              <a:ext uri="{FF2B5EF4-FFF2-40B4-BE49-F238E27FC236}">
                <a16:creationId xmlns:a16="http://schemas.microsoft.com/office/drawing/2014/main" id="{30936903-6D7F-4103-B517-1202FEA203C3}"/>
              </a:ext>
            </a:extLst>
          </p:cNvPr>
          <p:cNvSpPr txBox="1">
            <a:spLocks/>
          </p:cNvSpPr>
          <p:nvPr/>
        </p:nvSpPr>
        <p:spPr>
          <a:xfrm>
            <a:off x="1479" y="4183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US" dirty="0">
                <a:solidFill>
                  <a:schemeClr val="accent5"/>
                </a:solidFill>
              </a:rPr>
              <a:t>Ageing authoritarians and their attitudes</a:t>
            </a:r>
            <a:endParaRPr lang="en-GB" dirty="0">
              <a:solidFill>
                <a:schemeClr val="accent5"/>
              </a:solidFill>
            </a:endParaRPr>
          </a:p>
        </p:txBody>
      </p:sp>
      <p:grpSp>
        <p:nvGrpSpPr>
          <p:cNvPr id="12" name="Skupina 11">
            <a:extLst>
              <a:ext uri="{FF2B5EF4-FFF2-40B4-BE49-F238E27FC236}">
                <a16:creationId xmlns:a16="http://schemas.microsoft.com/office/drawing/2014/main" id="{86102029-8304-4D67-98A2-D602BF4A43CD}"/>
              </a:ext>
            </a:extLst>
          </p:cNvPr>
          <p:cNvGrpSpPr/>
          <p:nvPr/>
        </p:nvGrpSpPr>
        <p:grpSpPr>
          <a:xfrm>
            <a:off x="0" y="207692"/>
            <a:ext cx="802039" cy="802039"/>
            <a:chOff x="11025168" y="3897911"/>
            <a:chExt cx="802039" cy="802039"/>
          </a:xfrm>
        </p:grpSpPr>
        <p:pic>
          <p:nvPicPr>
            <p:cNvPr id="13" name="Obrázek 12">
              <a:extLst>
                <a:ext uri="{FF2B5EF4-FFF2-40B4-BE49-F238E27FC236}">
                  <a16:creationId xmlns:a16="http://schemas.microsoft.com/office/drawing/2014/main" id="{34A558CD-2EDF-41A2-A022-A973AB993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16" name="Přímá spojnice 15">
              <a:extLst>
                <a:ext uri="{FF2B5EF4-FFF2-40B4-BE49-F238E27FC236}">
                  <a16:creationId xmlns:a16="http://schemas.microsoft.com/office/drawing/2014/main" id="{C10F61C1-0BCC-4FDF-94C9-A8B59C4C1589}"/>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Ovál 17">
            <a:extLst>
              <a:ext uri="{FF2B5EF4-FFF2-40B4-BE49-F238E27FC236}">
                <a16:creationId xmlns:a16="http://schemas.microsoft.com/office/drawing/2014/main" id="{033E562C-824F-4EF6-9966-1D2CCC0B6133}"/>
              </a:ext>
            </a:extLst>
          </p:cNvPr>
          <p:cNvSpPr/>
          <p:nvPr/>
        </p:nvSpPr>
        <p:spPr>
          <a:xfrm>
            <a:off x="1795295" y="2510192"/>
            <a:ext cx="952146" cy="463827"/>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0" name="Ovál 19">
            <a:extLst>
              <a:ext uri="{FF2B5EF4-FFF2-40B4-BE49-F238E27FC236}">
                <a16:creationId xmlns:a16="http://schemas.microsoft.com/office/drawing/2014/main" id="{CE2D2DF2-8DAE-4D59-B647-CA7645A72257}"/>
              </a:ext>
            </a:extLst>
          </p:cNvPr>
          <p:cNvSpPr/>
          <p:nvPr/>
        </p:nvSpPr>
        <p:spPr>
          <a:xfrm>
            <a:off x="3440782" y="3597186"/>
            <a:ext cx="853145" cy="465766"/>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1" name="Ovál 20">
            <a:extLst>
              <a:ext uri="{FF2B5EF4-FFF2-40B4-BE49-F238E27FC236}">
                <a16:creationId xmlns:a16="http://schemas.microsoft.com/office/drawing/2014/main" id="{1D788806-470A-4256-A97C-82143DF375BC}"/>
              </a:ext>
            </a:extLst>
          </p:cNvPr>
          <p:cNvSpPr/>
          <p:nvPr/>
        </p:nvSpPr>
        <p:spPr>
          <a:xfrm>
            <a:off x="4065974" y="2803185"/>
            <a:ext cx="1031360" cy="465766"/>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2" name="Ovál 21">
            <a:extLst>
              <a:ext uri="{FF2B5EF4-FFF2-40B4-BE49-F238E27FC236}">
                <a16:creationId xmlns:a16="http://schemas.microsoft.com/office/drawing/2014/main" id="{004182A0-BD53-4270-9FC8-96927EB44006}"/>
              </a:ext>
            </a:extLst>
          </p:cNvPr>
          <p:cNvSpPr/>
          <p:nvPr/>
        </p:nvSpPr>
        <p:spPr>
          <a:xfrm>
            <a:off x="6846143" y="4273566"/>
            <a:ext cx="752898" cy="465766"/>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3" name="Ovál 22">
            <a:extLst>
              <a:ext uri="{FF2B5EF4-FFF2-40B4-BE49-F238E27FC236}">
                <a16:creationId xmlns:a16="http://schemas.microsoft.com/office/drawing/2014/main" id="{0B0E0C6B-C32B-4C89-AF5E-65CDF37D7796}"/>
              </a:ext>
            </a:extLst>
          </p:cNvPr>
          <p:cNvSpPr/>
          <p:nvPr/>
        </p:nvSpPr>
        <p:spPr>
          <a:xfrm>
            <a:off x="7314634" y="2841633"/>
            <a:ext cx="568737" cy="465766"/>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4" name="Ovál 23">
            <a:extLst>
              <a:ext uri="{FF2B5EF4-FFF2-40B4-BE49-F238E27FC236}">
                <a16:creationId xmlns:a16="http://schemas.microsoft.com/office/drawing/2014/main" id="{8BA722FA-443E-4009-B8B7-DCEA9B49EC7C}"/>
              </a:ext>
            </a:extLst>
          </p:cNvPr>
          <p:cNvSpPr/>
          <p:nvPr/>
        </p:nvSpPr>
        <p:spPr>
          <a:xfrm>
            <a:off x="8600436" y="4989525"/>
            <a:ext cx="680893" cy="525317"/>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5" name="Ovál 24">
            <a:extLst>
              <a:ext uri="{FF2B5EF4-FFF2-40B4-BE49-F238E27FC236}">
                <a16:creationId xmlns:a16="http://schemas.microsoft.com/office/drawing/2014/main" id="{B918BCE0-D415-4D1D-8A8B-65A69D36146F}"/>
              </a:ext>
            </a:extLst>
          </p:cNvPr>
          <p:cNvSpPr/>
          <p:nvPr/>
        </p:nvSpPr>
        <p:spPr>
          <a:xfrm>
            <a:off x="11031981" y="3506680"/>
            <a:ext cx="792975" cy="766886"/>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6" name="Ovál 25">
            <a:extLst>
              <a:ext uri="{FF2B5EF4-FFF2-40B4-BE49-F238E27FC236}">
                <a16:creationId xmlns:a16="http://schemas.microsoft.com/office/drawing/2014/main" id="{FFBE1704-C09D-47F0-A7A2-742BF0C4BDE6}"/>
              </a:ext>
            </a:extLst>
          </p:cNvPr>
          <p:cNvSpPr/>
          <p:nvPr/>
        </p:nvSpPr>
        <p:spPr>
          <a:xfrm>
            <a:off x="8168436" y="3597186"/>
            <a:ext cx="680893" cy="525317"/>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7" name="Ovál 26">
            <a:extLst>
              <a:ext uri="{FF2B5EF4-FFF2-40B4-BE49-F238E27FC236}">
                <a16:creationId xmlns:a16="http://schemas.microsoft.com/office/drawing/2014/main" id="{7A207CF8-B235-4E92-83BB-5039E123029C}"/>
              </a:ext>
            </a:extLst>
          </p:cNvPr>
          <p:cNvSpPr/>
          <p:nvPr/>
        </p:nvSpPr>
        <p:spPr>
          <a:xfrm>
            <a:off x="2939197" y="5122844"/>
            <a:ext cx="792975" cy="465766"/>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8" name="Obdélník 27">
            <a:extLst>
              <a:ext uri="{FF2B5EF4-FFF2-40B4-BE49-F238E27FC236}">
                <a16:creationId xmlns:a16="http://schemas.microsoft.com/office/drawing/2014/main" id="{4C00562F-0B17-4F3A-9C08-397EAE818639}"/>
              </a:ext>
            </a:extLst>
          </p:cNvPr>
          <p:cNvSpPr/>
          <p:nvPr/>
        </p:nvSpPr>
        <p:spPr>
          <a:xfrm>
            <a:off x="247883" y="6056725"/>
            <a:ext cx="10053686" cy="765784"/>
          </a:xfrm>
          <a:prstGeom prst="rect">
            <a:avLst/>
          </a:prstGeom>
        </p:spPr>
        <p:txBody>
          <a:bodyPr wrap="square" lIns="0" tIns="0" rIns="0" bIns="0" anchor="ctr">
            <a:noAutofit/>
          </a:bodyPr>
          <a:lstStyle/>
          <a:p>
            <a:pPr lvl="0" fontAlgn="base">
              <a:spcBef>
                <a:spcPct val="0"/>
              </a:spcBef>
              <a:spcAft>
                <a:spcPct val="0"/>
              </a:spcAft>
              <a:defRPr/>
            </a:pPr>
            <a:r>
              <a:rPr lang="en-AU" sz="1200" dirty="0">
                <a:solidFill>
                  <a:srgbClr val="595959"/>
                </a:solidFill>
                <a:cs typeface="Arial" charset="0"/>
              </a:rPr>
              <a:t>Q09. Now we will talk about worldview. To what extent do you agree or disagree with following statements?, Q10. Now we will talk about public life. To what extent do you agree or disagree with following statements?, Q11. Now we will talk about international politics and globalization. To what extent do you agree or disagree with following statements?</a:t>
            </a:r>
            <a:endParaRPr lang="cs-CZ" sz="1200" dirty="0">
              <a:solidFill>
                <a:srgbClr val="595959"/>
              </a:solidFill>
              <a:cs typeface="Arial" charset="0"/>
            </a:endParaRPr>
          </a:p>
          <a:p>
            <a:pPr lvl="0" fontAlgn="base">
              <a:spcBef>
                <a:spcPct val="0"/>
              </a:spcBef>
              <a:spcAft>
                <a:spcPct val="0"/>
              </a:spcAft>
              <a:defRPr/>
            </a:pPr>
            <a:r>
              <a:rPr lang="en-US" sz="1200" dirty="0">
                <a:solidFill>
                  <a:srgbClr val="595959"/>
                </a:solidFill>
                <a:cs typeface="Arial" charset="0"/>
              </a:rPr>
              <a:t>Ageing authoritarians</a:t>
            </a:r>
            <a:r>
              <a:rPr lang="cs-CZ" sz="1200" dirty="0">
                <a:solidFill>
                  <a:srgbClr val="595959"/>
                </a:solidFill>
                <a:cs typeface="Arial" charset="0"/>
              </a:rPr>
              <a:t> </a:t>
            </a:r>
            <a:r>
              <a:rPr lang="cs-CZ" sz="1200" dirty="0">
                <a:solidFill>
                  <a:schemeClr val="tx2"/>
                </a:solidFill>
                <a:cs typeface="Arial" charset="0"/>
              </a:rPr>
              <a:t>(N=133)</a:t>
            </a:r>
            <a:endParaRPr kumimoji="0" lang="en-GB" sz="1200" b="0" i="0" u="none" strike="noStrike" kern="1200" cap="none" spc="0" normalizeH="0" baseline="0" noProof="0" dirty="0">
              <a:ln>
                <a:noFill/>
              </a:ln>
              <a:solidFill>
                <a:srgbClr val="595959"/>
              </a:solidFill>
              <a:effectLst/>
              <a:uLnTx/>
              <a:uFillTx/>
              <a:latin typeface="Calibri"/>
              <a:ea typeface="+mn-ea"/>
              <a:cs typeface="Arial" charset="0"/>
            </a:endParaRPr>
          </a:p>
        </p:txBody>
      </p:sp>
      <p:graphicFrame>
        <p:nvGraphicFramePr>
          <p:cNvPr id="6" name="Graf 5"/>
          <p:cNvGraphicFramePr/>
          <p:nvPr>
            <p:extLst>
              <p:ext uri="{D42A27DB-BD31-4B8C-83A1-F6EECF244321}">
                <p14:modId xmlns:p14="http://schemas.microsoft.com/office/powerpoint/2010/main" val="1924474202"/>
              </p:ext>
            </p:extLst>
          </p:nvPr>
        </p:nvGraphicFramePr>
        <p:xfrm>
          <a:off x="158623" y="2251517"/>
          <a:ext cx="4215897" cy="39973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f 13">
            <a:extLst>
              <a:ext uri="{FF2B5EF4-FFF2-40B4-BE49-F238E27FC236}">
                <a16:creationId xmlns:a16="http://schemas.microsoft.com/office/drawing/2014/main" id="{9E1C5AEA-8AD6-4671-AFFE-99B12D1DB3C0}"/>
              </a:ext>
            </a:extLst>
          </p:cNvPr>
          <p:cNvGraphicFramePr/>
          <p:nvPr>
            <p:extLst>
              <p:ext uri="{D42A27DB-BD31-4B8C-83A1-F6EECF244321}">
                <p14:modId xmlns:p14="http://schemas.microsoft.com/office/powerpoint/2010/main" val="575405271"/>
              </p:ext>
            </p:extLst>
          </p:nvPr>
        </p:nvGraphicFramePr>
        <p:xfrm>
          <a:off x="3988051" y="1445760"/>
          <a:ext cx="4215897" cy="39973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 14">
            <a:extLst>
              <a:ext uri="{FF2B5EF4-FFF2-40B4-BE49-F238E27FC236}">
                <a16:creationId xmlns:a16="http://schemas.microsoft.com/office/drawing/2014/main" id="{A29218BC-0272-415D-960C-E22BA6241521}"/>
              </a:ext>
            </a:extLst>
          </p:cNvPr>
          <p:cNvGraphicFramePr/>
          <p:nvPr>
            <p:extLst>
              <p:ext uri="{D42A27DB-BD31-4B8C-83A1-F6EECF244321}">
                <p14:modId xmlns:p14="http://schemas.microsoft.com/office/powerpoint/2010/main" val="145873632"/>
              </p:ext>
            </p:extLst>
          </p:nvPr>
        </p:nvGraphicFramePr>
        <p:xfrm>
          <a:off x="7995528" y="2251517"/>
          <a:ext cx="3959760" cy="39973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44127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a:extLst>
              <a:ext uri="{FF2B5EF4-FFF2-40B4-BE49-F238E27FC236}">
                <a16:creationId xmlns:a16="http://schemas.microsoft.com/office/drawing/2014/main" id="{89C10F18-9EF3-4ADF-A0CA-5FCAE150B788}"/>
              </a:ext>
            </a:extLst>
          </p:cNvPr>
          <p:cNvSpPr txBox="1">
            <a:spLocks/>
          </p:cNvSpPr>
          <p:nvPr/>
        </p:nvSpPr>
        <p:spPr>
          <a:xfrm>
            <a:off x="0" y="308424"/>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pl-PL" dirty="0">
                <a:solidFill>
                  <a:schemeClr val="accent6"/>
                </a:solidFill>
              </a:rPr>
              <a:t>Defenders </a:t>
            </a:r>
            <a:r>
              <a:rPr lang="pl-PL" sz="2400" dirty="0">
                <a:solidFill>
                  <a:schemeClr val="accent6"/>
                </a:solidFill>
              </a:rPr>
              <a:t>(16 % in population)</a:t>
            </a:r>
            <a:endParaRPr lang="en-GB" sz="2400" dirty="0">
              <a:solidFill>
                <a:schemeClr val="accent6"/>
              </a:solidFill>
            </a:endParaRPr>
          </a:p>
        </p:txBody>
      </p:sp>
      <p:sp>
        <p:nvSpPr>
          <p:cNvPr id="3" name="Zástupný symbol pro číslo snímku 2"/>
          <p:cNvSpPr>
            <a:spLocks noGrp="1"/>
          </p:cNvSpPr>
          <p:nvPr>
            <p:ph type="sldNum" sz="quarter" idx="4"/>
          </p:nvPr>
        </p:nvSpPr>
        <p:spPr/>
        <p:txBody>
          <a:bodyPr/>
          <a:lstStyle/>
          <a:p>
            <a:fld id="{D6262B2E-B0CB-4DBB-8C61-F612C05A0A37}" type="slidenum">
              <a:rPr lang="cs-CZ" smtClean="0">
                <a:solidFill>
                  <a:prstClr val="white">
                    <a:lumMod val="65000"/>
                  </a:prstClr>
                </a:solidFill>
              </a:rPr>
              <a:pPr/>
              <a:t>34</a:t>
            </a:fld>
            <a:endParaRPr lang="cs-CZ" dirty="0">
              <a:solidFill>
                <a:prstClr val="white">
                  <a:lumMod val="65000"/>
                </a:prstClr>
              </a:solidFill>
            </a:endParaRPr>
          </a:p>
        </p:txBody>
      </p:sp>
      <p:sp>
        <p:nvSpPr>
          <p:cNvPr id="9" name="Obdélník 8">
            <a:extLst>
              <a:ext uri="{FF2B5EF4-FFF2-40B4-BE49-F238E27FC236}">
                <a16:creationId xmlns:a16="http://schemas.microsoft.com/office/drawing/2014/main" id="{1CC16DFF-E68E-4AFD-971F-1218945B6B08}"/>
              </a:ext>
            </a:extLst>
          </p:cNvPr>
          <p:cNvSpPr/>
          <p:nvPr/>
        </p:nvSpPr>
        <p:spPr>
          <a:xfrm>
            <a:off x="488288" y="2343447"/>
            <a:ext cx="4748962" cy="4345230"/>
          </a:xfrm>
          <a:prstGeom prst="rect">
            <a:avLst/>
          </a:prstGeom>
          <a:solidFill>
            <a:schemeClr val="accent6">
              <a:lumMod val="20000"/>
              <a:lumOff val="80000"/>
              <a:alpha val="6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400">
              <a:solidFill>
                <a:schemeClr val="tx1"/>
              </a:solidFill>
            </a:endParaRPr>
          </a:p>
          <a:p>
            <a:pPr marL="285750" indent="-285750">
              <a:buFont typeface="Wingdings" panose="05000000000000000000" pitchFamily="2" charset="2"/>
              <a:buChar char="§"/>
            </a:pPr>
            <a:r>
              <a:rPr lang="en-AU" sz="1400">
                <a:solidFill>
                  <a:schemeClr val="tx1"/>
                </a:solidFill>
              </a:rPr>
              <a:t>The participation of the Defenders in elections is low. If they participate in elections they </a:t>
            </a:r>
            <a:r>
              <a:rPr lang="en-AU" sz="1400" b="1">
                <a:solidFill>
                  <a:schemeClr val="tx1"/>
                </a:solidFill>
              </a:rPr>
              <a:t>vote for SPD, ANO or KSČM</a:t>
            </a:r>
            <a:r>
              <a:rPr lang="en-AU" sz="1400">
                <a:solidFill>
                  <a:schemeClr val="tx1"/>
                </a:solidFill>
              </a:rPr>
              <a:t>. </a:t>
            </a:r>
          </a:p>
          <a:p>
            <a:pPr marL="285750" indent="-285750">
              <a:buFont typeface="Wingdings" panose="05000000000000000000" pitchFamily="2" charset="2"/>
              <a:buChar char="§"/>
            </a:pPr>
            <a:r>
              <a:rPr lang="en-AU" sz="1400">
                <a:solidFill>
                  <a:schemeClr val="tx1"/>
                </a:solidFill>
              </a:rPr>
              <a:t>The have </a:t>
            </a:r>
            <a:r>
              <a:rPr lang="en-AU" sz="1400" b="1">
                <a:solidFill>
                  <a:schemeClr val="tx1"/>
                </a:solidFill>
              </a:rPr>
              <a:t>no confidence in politics, nor politicians</a:t>
            </a:r>
            <a:r>
              <a:rPr lang="en-AU" sz="1400">
                <a:solidFill>
                  <a:schemeClr val="tx1"/>
                </a:solidFill>
              </a:rPr>
              <a:t>. The politics and governmental institutions are known for bribes and frauds, according to them. The </a:t>
            </a:r>
            <a:r>
              <a:rPr lang="en-AU" sz="1400" b="1">
                <a:solidFill>
                  <a:schemeClr val="tx1"/>
                </a:solidFill>
              </a:rPr>
              <a:t>elites disappointed these people and for this reason, people themselves should make the most important decisions.</a:t>
            </a:r>
            <a:r>
              <a:rPr lang="en-AU" sz="1400">
                <a:solidFill>
                  <a:schemeClr val="tx1"/>
                </a:solidFill>
              </a:rPr>
              <a:t> </a:t>
            </a:r>
          </a:p>
          <a:p>
            <a:pPr marL="285750" indent="-285750">
              <a:buFont typeface="Wingdings" panose="05000000000000000000" pitchFamily="2" charset="2"/>
              <a:buChar char="§"/>
            </a:pPr>
            <a:r>
              <a:rPr lang="en-AU" sz="1400">
                <a:solidFill>
                  <a:schemeClr val="tx1"/>
                </a:solidFill>
              </a:rPr>
              <a:t>They are not satisfied with the development in our society. They are less satisfied with their lives too, compared to other segments. </a:t>
            </a:r>
          </a:p>
          <a:p>
            <a:pPr marL="285750" indent="-285750">
              <a:buFont typeface="Wingdings" panose="05000000000000000000" pitchFamily="2" charset="2"/>
              <a:buChar char="§"/>
            </a:pPr>
            <a:r>
              <a:rPr lang="en-AU" sz="1400">
                <a:solidFill>
                  <a:prstClr val="black"/>
                </a:solidFill>
              </a:rPr>
              <a:t>They are </a:t>
            </a:r>
            <a:r>
              <a:rPr lang="en-AU" sz="1400" b="1">
                <a:solidFill>
                  <a:prstClr val="black"/>
                </a:solidFill>
              </a:rPr>
              <a:t>against immigration</a:t>
            </a:r>
            <a:r>
              <a:rPr lang="en-AU" sz="1400">
                <a:solidFill>
                  <a:prstClr val="black"/>
                </a:solidFill>
              </a:rPr>
              <a:t>. They see immigrants as an economic, culture and social threat.</a:t>
            </a:r>
          </a:p>
          <a:p>
            <a:pPr marL="285750" indent="-285750">
              <a:buFont typeface="Wingdings" panose="05000000000000000000" pitchFamily="2" charset="2"/>
              <a:buChar char="§"/>
            </a:pPr>
            <a:r>
              <a:rPr lang="en-AU" sz="1400">
                <a:solidFill>
                  <a:prstClr val="black"/>
                </a:solidFill>
              </a:rPr>
              <a:t>They believe that the </a:t>
            </a:r>
            <a:r>
              <a:rPr lang="en-AU" sz="1400" b="1">
                <a:solidFill>
                  <a:prstClr val="black"/>
                </a:solidFill>
              </a:rPr>
              <a:t>minorities are supposed to adjust </a:t>
            </a:r>
            <a:r>
              <a:rPr lang="en-AU" sz="1400">
                <a:solidFill>
                  <a:prstClr val="black"/>
                </a:solidFill>
              </a:rPr>
              <a:t>to Czech traditions and habits. The protection of borders and prevention of terrorism are important for them. </a:t>
            </a:r>
          </a:p>
          <a:p>
            <a:pPr marL="285750" indent="-285750">
              <a:buFont typeface="Wingdings" panose="05000000000000000000" pitchFamily="2" charset="2"/>
              <a:buChar char="§"/>
            </a:pPr>
            <a:r>
              <a:rPr lang="en-AU" sz="1400">
                <a:solidFill>
                  <a:prstClr val="black"/>
                </a:solidFill>
              </a:rPr>
              <a:t>They </a:t>
            </a:r>
            <a:r>
              <a:rPr lang="en-AU" sz="1400" b="1">
                <a:solidFill>
                  <a:prstClr val="black"/>
                </a:solidFill>
              </a:rPr>
              <a:t>do not see the EU as beneficial</a:t>
            </a:r>
            <a:r>
              <a:rPr lang="en-AU" sz="1400">
                <a:solidFill>
                  <a:prstClr val="black"/>
                </a:solidFill>
              </a:rPr>
              <a:t>. They are nationalists.</a:t>
            </a:r>
          </a:p>
          <a:p>
            <a:pPr marL="285750" indent="-285750">
              <a:buFont typeface="Wingdings" panose="05000000000000000000" pitchFamily="2" charset="2"/>
              <a:buChar char="§"/>
            </a:pPr>
            <a:r>
              <a:rPr lang="en-AU" sz="1400">
                <a:solidFill>
                  <a:prstClr val="black"/>
                </a:solidFill>
              </a:rPr>
              <a:t>They have no benefits from globalization. The current development of the society worries them. </a:t>
            </a:r>
            <a:endParaRPr lang="en-AU" sz="1400">
              <a:solidFill>
                <a:schemeClr val="tx1"/>
              </a:solidFill>
            </a:endParaRPr>
          </a:p>
        </p:txBody>
      </p:sp>
      <p:sp>
        <p:nvSpPr>
          <p:cNvPr id="6" name="Obdélník 5">
            <a:extLst>
              <a:ext uri="{FF2B5EF4-FFF2-40B4-BE49-F238E27FC236}">
                <a16:creationId xmlns:a16="http://schemas.microsoft.com/office/drawing/2014/main" id="{63FF0BFE-4213-44B0-87B5-820B1FA9B7C7}"/>
              </a:ext>
            </a:extLst>
          </p:cNvPr>
          <p:cNvSpPr/>
          <p:nvPr/>
        </p:nvSpPr>
        <p:spPr>
          <a:xfrm>
            <a:off x="5317648" y="2406008"/>
            <a:ext cx="5205586" cy="2499746"/>
          </a:xfrm>
          <a:prstGeom prst="rect">
            <a:avLst/>
          </a:prstGeom>
          <a:solidFill>
            <a:schemeClr val="accent6">
              <a:lumMod val="20000"/>
              <a:lumOff val="80000"/>
              <a:alpha val="6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400" dirty="0">
              <a:solidFill>
                <a:schemeClr val="tx1"/>
              </a:solidFill>
            </a:endParaRPr>
          </a:p>
          <a:p>
            <a:r>
              <a:rPr lang="en-AU" sz="1400" dirty="0">
                <a:solidFill>
                  <a:schemeClr val="tx1"/>
                </a:solidFill>
              </a:rPr>
              <a:t>Men (54 %), women (46 %), middle age </a:t>
            </a:r>
            <a:br>
              <a:rPr lang="en-AU" sz="1400" dirty="0">
                <a:solidFill>
                  <a:schemeClr val="tx1"/>
                </a:solidFill>
              </a:rPr>
            </a:br>
            <a:r>
              <a:rPr lang="en-AU" sz="1400" dirty="0">
                <a:solidFill>
                  <a:schemeClr val="tx1"/>
                </a:solidFill>
              </a:rPr>
              <a:t>35 - 54 years old (52 %).</a:t>
            </a:r>
          </a:p>
          <a:p>
            <a:endParaRPr lang="en-AU" sz="1400" dirty="0">
              <a:solidFill>
                <a:schemeClr val="tx1"/>
              </a:solidFill>
            </a:endParaRPr>
          </a:p>
          <a:p>
            <a:pPr lvl="0">
              <a:defRPr/>
            </a:pPr>
            <a:r>
              <a:rPr lang="en-AU" sz="1400" dirty="0">
                <a:solidFill>
                  <a:prstClr val="black"/>
                </a:solidFill>
              </a:rPr>
              <a:t>Vocational education without secondary </a:t>
            </a:r>
          </a:p>
          <a:p>
            <a:pPr lvl="0">
              <a:defRPr/>
            </a:pPr>
            <a:r>
              <a:rPr lang="en-AU" sz="1400" dirty="0">
                <a:solidFill>
                  <a:prstClr val="black"/>
                </a:solidFill>
              </a:rPr>
              <a:t>School leaving examination </a:t>
            </a:r>
            <a:r>
              <a:rPr lang="en-AU" sz="1400" dirty="0">
                <a:solidFill>
                  <a:schemeClr val="tx1"/>
                </a:solidFill>
              </a:rPr>
              <a:t>(43 %).</a:t>
            </a:r>
          </a:p>
          <a:p>
            <a:r>
              <a:rPr lang="en-AU" sz="1400" dirty="0">
                <a:solidFill>
                  <a:schemeClr val="tx1"/>
                </a:solidFill>
              </a:rPr>
              <a:t>More often unemployed (11 %). </a:t>
            </a:r>
          </a:p>
          <a:p>
            <a:r>
              <a:rPr lang="en-AU" sz="1400" dirty="0">
                <a:solidFill>
                  <a:schemeClr val="tx1"/>
                </a:solidFill>
              </a:rPr>
              <a:t>Lower social status, smaller property. </a:t>
            </a:r>
          </a:p>
          <a:p>
            <a:r>
              <a:rPr lang="en-AU" sz="1400" dirty="0">
                <a:solidFill>
                  <a:schemeClr val="tx1"/>
                </a:solidFill>
              </a:rPr>
              <a:t>They face financial difficulties.</a:t>
            </a:r>
          </a:p>
          <a:p>
            <a:r>
              <a:rPr lang="en-AU" sz="1400" dirty="0">
                <a:solidFill>
                  <a:schemeClr val="tx1"/>
                </a:solidFill>
              </a:rPr>
              <a:t>Compared to other segments, the Defenders have the most staple and clear opinions. </a:t>
            </a:r>
          </a:p>
        </p:txBody>
      </p:sp>
      <p:graphicFrame>
        <p:nvGraphicFramePr>
          <p:cNvPr id="8" name="Graf 7">
            <a:extLst>
              <a:ext uri="{FF2B5EF4-FFF2-40B4-BE49-F238E27FC236}">
                <a16:creationId xmlns:a16="http://schemas.microsoft.com/office/drawing/2014/main" id="{06FEF355-F3E5-4EE5-923B-878C8ABD022C}"/>
              </a:ext>
            </a:extLst>
          </p:cNvPr>
          <p:cNvGraphicFramePr/>
          <p:nvPr>
            <p:extLst>
              <p:ext uri="{D42A27DB-BD31-4B8C-83A1-F6EECF244321}">
                <p14:modId xmlns:p14="http://schemas.microsoft.com/office/powerpoint/2010/main" val="3921221374"/>
              </p:ext>
            </p:extLst>
          </p:nvPr>
        </p:nvGraphicFramePr>
        <p:xfrm>
          <a:off x="10420538" y="207692"/>
          <a:ext cx="1664965" cy="1039086"/>
        </p:xfrm>
        <a:graphic>
          <a:graphicData uri="http://schemas.openxmlformats.org/drawingml/2006/chart">
            <c:chart xmlns:c="http://schemas.openxmlformats.org/drawingml/2006/chart" xmlns:r="http://schemas.openxmlformats.org/officeDocument/2006/relationships" r:id="rId2"/>
          </a:graphicData>
        </a:graphic>
      </p:graphicFrame>
      <p:sp>
        <p:nvSpPr>
          <p:cNvPr id="12" name="Zástupný symbol pro obsah 7">
            <a:extLst>
              <a:ext uri="{FF2B5EF4-FFF2-40B4-BE49-F238E27FC236}">
                <a16:creationId xmlns:a16="http://schemas.microsoft.com/office/drawing/2014/main" id="{DBBAA2A8-690C-4689-8BBD-C05E33E6C6FE}"/>
              </a:ext>
            </a:extLst>
          </p:cNvPr>
          <p:cNvSpPr>
            <a:spLocks noGrp="1"/>
          </p:cNvSpPr>
          <p:nvPr>
            <p:ph idx="1"/>
          </p:nvPr>
        </p:nvSpPr>
        <p:spPr>
          <a:xfrm>
            <a:off x="1" y="947364"/>
            <a:ext cx="10690698" cy="654885"/>
          </a:xfrm>
          <a:noFill/>
        </p:spPr>
        <p:txBody>
          <a:bodyPr lIns="900000" tIns="0" rIns="900000" bIns="0" anchor="t">
            <a:noAutofit/>
          </a:bodyPr>
          <a:lstStyle/>
          <a:p>
            <a:pPr marL="0" indent="0" algn="just">
              <a:buNone/>
            </a:pPr>
            <a:r>
              <a:rPr lang="en-AU" sz="1800" dirty="0"/>
              <a:t>The Defenders face financial difficulties. They are strongly against immigrants. They are populists who do not have any confidence in politicians. They are nationalist and against the EU. They prefer SPD, KSČM or ANO. They declare a lower social status and smaller property. They are less educated and more present in the age category of 35-54 years old.</a:t>
            </a:r>
          </a:p>
        </p:txBody>
      </p:sp>
      <p:graphicFrame>
        <p:nvGraphicFramePr>
          <p:cNvPr id="13" name="Graf 12">
            <a:extLst>
              <a:ext uri="{FF2B5EF4-FFF2-40B4-BE49-F238E27FC236}">
                <a16:creationId xmlns:a16="http://schemas.microsoft.com/office/drawing/2014/main" id="{0283FEFE-B679-4D40-BC07-76A82C49E5B3}"/>
              </a:ext>
            </a:extLst>
          </p:cNvPr>
          <p:cNvGraphicFramePr/>
          <p:nvPr>
            <p:extLst>
              <p:ext uri="{D42A27DB-BD31-4B8C-83A1-F6EECF244321}">
                <p14:modId xmlns:p14="http://schemas.microsoft.com/office/powerpoint/2010/main" val="4227502111"/>
              </p:ext>
            </p:extLst>
          </p:nvPr>
        </p:nvGraphicFramePr>
        <p:xfrm>
          <a:off x="7550278" y="5242523"/>
          <a:ext cx="2972955" cy="1293437"/>
        </p:xfrm>
        <a:graphic>
          <a:graphicData uri="http://schemas.openxmlformats.org/drawingml/2006/chart">
            <c:chart xmlns:c="http://schemas.openxmlformats.org/drawingml/2006/chart" xmlns:r="http://schemas.openxmlformats.org/officeDocument/2006/relationships" r:id="rId3"/>
          </a:graphicData>
        </a:graphic>
      </p:graphicFrame>
      <p:pic>
        <p:nvPicPr>
          <p:cNvPr id="15" name="Obrázek 14">
            <a:extLst>
              <a:ext uri="{FF2B5EF4-FFF2-40B4-BE49-F238E27FC236}">
                <a16:creationId xmlns:a16="http://schemas.microsoft.com/office/drawing/2014/main" id="{6297858C-C316-4167-BEE4-6EC30EDB45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9323"/>
            <a:ext cx="851972" cy="851972"/>
          </a:xfrm>
          <a:prstGeom prst="rect">
            <a:avLst/>
          </a:prstGeom>
        </p:spPr>
      </p:pic>
      <p:sp>
        <p:nvSpPr>
          <p:cNvPr id="16" name="Obdélník 15">
            <a:extLst>
              <a:ext uri="{FF2B5EF4-FFF2-40B4-BE49-F238E27FC236}">
                <a16:creationId xmlns:a16="http://schemas.microsoft.com/office/drawing/2014/main" id="{461BEDDC-BE36-4F62-B4BF-73139E05D3E9}"/>
              </a:ext>
            </a:extLst>
          </p:cNvPr>
          <p:cNvSpPr/>
          <p:nvPr/>
        </p:nvSpPr>
        <p:spPr>
          <a:xfrm>
            <a:off x="5654309" y="2127580"/>
            <a:ext cx="3733462" cy="44766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b="1" dirty="0">
                <a:solidFill>
                  <a:schemeClr val="bg1"/>
                </a:solidFill>
              </a:rPr>
              <a:t>Sociodemographic profile</a:t>
            </a:r>
          </a:p>
        </p:txBody>
      </p:sp>
      <p:sp>
        <p:nvSpPr>
          <p:cNvPr id="17" name="Obdélník 16">
            <a:extLst>
              <a:ext uri="{FF2B5EF4-FFF2-40B4-BE49-F238E27FC236}">
                <a16:creationId xmlns:a16="http://schemas.microsoft.com/office/drawing/2014/main" id="{65F4C305-8C34-4C9B-9B95-67ACB53304EA}"/>
              </a:ext>
            </a:extLst>
          </p:cNvPr>
          <p:cNvSpPr/>
          <p:nvPr/>
        </p:nvSpPr>
        <p:spPr>
          <a:xfrm>
            <a:off x="5348097" y="5375444"/>
            <a:ext cx="2396972" cy="1313233"/>
          </a:xfrm>
          <a:prstGeom prst="rect">
            <a:avLst/>
          </a:prstGeom>
          <a:solidFill>
            <a:schemeClr val="accent6">
              <a:lumMod val="20000"/>
              <a:lumOff val="80000"/>
              <a:alpha val="6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solidFill>
                  <a:prstClr val="black"/>
                </a:solidFill>
                <a:latin typeface="Calibri"/>
              </a:rPr>
              <a:t>25% belongs to the Mid-class</a:t>
            </a:r>
            <a:r>
              <a:rPr lang="en-AU" sz="1400" dirty="0">
                <a:solidFill>
                  <a:prstClr val="black"/>
                </a:solidFill>
                <a:latin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prstClr val="black"/>
                </a:solidFill>
                <a:latin typeface="Calibri"/>
              </a:rPr>
              <a:t>71 % belong to </a:t>
            </a:r>
            <a:r>
              <a:rPr lang="en-AU" sz="1400">
                <a:solidFill>
                  <a:prstClr val="black"/>
                </a:solidFill>
                <a:latin typeface="Calibri"/>
              </a:rPr>
              <a:t>the Lower </a:t>
            </a:r>
            <a:r>
              <a:rPr lang="en-AU" sz="1400" dirty="0">
                <a:solidFill>
                  <a:prstClr val="black"/>
                </a:solidFill>
                <a:latin typeface="Calibri"/>
              </a:rPr>
              <a:t>class.</a:t>
            </a:r>
            <a:endParaRPr kumimoji="0" lang="en-AU"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délník 17">
            <a:extLst>
              <a:ext uri="{FF2B5EF4-FFF2-40B4-BE49-F238E27FC236}">
                <a16:creationId xmlns:a16="http://schemas.microsoft.com/office/drawing/2014/main" id="{2C218B15-3441-40E5-A32E-5B9BA8E37DA4}"/>
              </a:ext>
            </a:extLst>
          </p:cNvPr>
          <p:cNvSpPr/>
          <p:nvPr/>
        </p:nvSpPr>
        <p:spPr>
          <a:xfrm>
            <a:off x="5583599" y="5101059"/>
            <a:ext cx="1937441" cy="4158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a:ea typeface="+mn-ea"/>
                <a:cs typeface="+mn-cs"/>
              </a:rPr>
              <a:t>Mid</a:t>
            </a:r>
            <a:r>
              <a:rPr kumimoji="0" lang="cs-CZ" sz="1800" b="1" i="0" u="none" strike="noStrike" kern="1200" cap="none" spc="0" normalizeH="0" baseline="0" noProof="0" dirty="0">
                <a:ln>
                  <a:noFill/>
                </a:ln>
                <a:solidFill>
                  <a:schemeClr val="bg1"/>
                </a:solidFill>
                <a:effectLst/>
                <a:uLnTx/>
                <a:uFillTx/>
                <a:latin typeface="Calibri"/>
                <a:ea typeface="+mn-ea"/>
                <a:cs typeface="+mn-cs"/>
              </a:rPr>
              <a:t>-</a:t>
            </a:r>
            <a:r>
              <a:rPr kumimoji="0" lang="en-GB" sz="1800" b="1" i="0" u="none" strike="noStrike" kern="1200" cap="none" spc="0" normalizeH="0" baseline="0" noProof="0" dirty="0">
                <a:ln>
                  <a:noFill/>
                </a:ln>
                <a:solidFill>
                  <a:schemeClr val="bg1"/>
                </a:solidFill>
                <a:effectLst/>
                <a:uLnTx/>
                <a:uFillTx/>
                <a:latin typeface="Calibri"/>
                <a:ea typeface="+mn-ea"/>
                <a:cs typeface="+mn-cs"/>
              </a:rPr>
              <a:t>class:</a:t>
            </a:r>
          </a:p>
        </p:txBody>
      </p:sp>
      <p:sp>
        <p:nvSpPr>
          <p:cNvPr id="19" name="TextovéPole 18">
            <a:extLst>
              <a:ext uri="{FF2B5EF4-FFF2-40B4-BE49-F238E27FC236}">
                <a16:creationId xmlns:a16="http://schemas.microsoft.com/office/drawing/2014/main" id="{B77B5190-22CC-459E-BF7E-43C62A4A6D40}"/>
              </a:ext>
            </a:extLst>
          </p:cNvPr>
          <p:cNvSpPr txBox="1"/>
          <p:nvPr/>
        </p:nvSpPr>
        <p:spPr>
          <a:xfrm>
            <a:off x="10070810" y="1177185"/>
            <a:ext cx="23644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6"/>
                </a:solidFill>
                <a:effectLst/>
                <a:uLnTx/>
                <a:uFillTx/>
                <a:latin typeface="Calibri"/>
                <a:ea typeface="+mn-ea"/>
                <a:cs typeface="+mn-cs"/>
              </a:rPr>
              <a:t>In population 18+:</a:t>
            </a:r>
          </a:p>
          <a:p>
            <a:pPr lvl="0" algn="ctr"/>
            <a:r>
              <a:rPr lang="en-GB" dirty="0">
                <a:solidFill>
                  <a:schemeClr val="accent6"/>
                </a:solidFill>
              </a:rPr>
              <a:t>1 385 786 </a:t>
            </a:r>
            <a:r>
              <a:rPr kumimoji="0" lang="en-GB" sz="1800" b="0" i="0" u="none" strike="noStrike" kern="1200" cap="none" spc="0" normalizeH="0" baseline="0" noProof="0" dirty="0">
                <a:ln>
                  <a:noFill/>
                </a:ln>
                <a:solidFill>
                  <a:schemeClr val="accent6"/>
                </a:solidFill>
                <a:effectLst/>
                <a:uLnTx/>
                <a:uFillTx/>
                <a:latin typeface="Calibri"/>
                <a:ea typeface="+mn-ea"/>
                <a:cs typeface="+mn-cs"/>
              </a:rPr>
              <a:t>inhab.</a:t>
            </a:r>
            <a:endParaRPr kumimoji="0" lang="en-GB" sz="1400" b="1" i="0" u="none" strike="noStrike" kern="1200" cap="none" spc="0" normalizeH="0" baseline="0" noProof="0" dirty="0">
              <a:ln>
                <a:noFill/>
              </a:ln>
              <a:solidFill>
                <a:schemeClr val="accent6"/>
              </a:solidFill>
              <a:effectLst/>
              <a:uLnTx/>
              <a:uFillTx/>
              <a:latin typeface="Calibri"/>
              <a:ea typeface="+mn-ea"/>
              <a:cs typeface="+mn-cs"/>
            </a:endParaRPr>
          </a:p>
        </p:txBody>
      </p:sp>
      <p:sp>
        <p:nvSpPr>
          <p:cNvPr id="20" name="Obdélník 19">
            <a:extLst>
              <a:ext uri="{FF2B5EF4-FFF2-40B4-BE49-F238E27FC236}">
                <a16:creationId xmlns:a16="http://schemas.microsoft.com/office/drawing/2014/main" id="{AEFA0486-8034-4587-9056-FEC4419CA6B6}"/>
              </a:ext>
            </a:extLst>
          </p:cNvPr>
          <p:cNvSpPr/>
          <p:nvPr/>
        </p:nvSpPr>
        <p:spPr>
          <a:xfrm>
            <a:off x="913277" y="2152586"/>
            <a:ext cx="3733462" cy="44766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b="1" dirty="0">
                <a:solidFill>
                  <a:schemeClr val="bg1"/>
                </a:solidFill>
              </a:rPr>
              <a:t>Attitudes, political opinions</a:t>
            </a:r>
          </a:p>
        </p:txBody>
      </p:sp>
    </p:spTree>
    <p:extLst>
      <p:ext uri="{BB962C8B-B14F-4D97-AF65-F5344CB8AC3E}">
        <p14:creationId xmlns:p14="http://schemas.microsoft.com/office/powerpoint/2010/main" val="789024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idx="1"/>
          </p:nvPr>
        </p:nvSpPr>
        <p:spPr>
          <a:xfrm>
            <a:off x="0" y="1010194"/>
            <a:ext cx="12192000" cy="654885"/>
          </a:xfrm>
          <a:noFill/>
        </p:spPr>
        <p:txBody>
          <a:bodyPr lIns="900000" tIns="0" rIns="900000" bIns="0" anchor="t">
            <a:noAutofit/>
          </a:bodyPr>
          <a:lstStyle/>
          <a:p>
            <a:pPr marL="0" indent="0">
              <a:buNone/>
            </a:pPr>
            <a:r>
              <a:rPr lang="en-GB" sz="1800" dirty="0"/>
              <a:t>Less than half of the Defenders plan to participate in EP election. Out of those who plan to participate, 28% is undecided and 24% will vote for SPD. ANO has strong position in their preferences too.  </a:t>
            </a:r>
          </a:p>
        </p:txBody>
      </p:sp>
      <p:sp>
        <p:nvSpPr>
          <p:cNvPr id="7" name="Nadpis 6"/>
          <p:cNvSpPr>
            <a:spLocks noGrp="1"/>
          </p:cNvSpPr>
          <p:nvPr>
            <p:ph type="ctrTitle"/>
          </p:nvPr>
        </p:nvSpPr>
        <p:spPr>
          <a:xfrm>
            <a:off x="0" y="417600"/>
            <a:ext cx="12192000" cy="615461"/>
          </a:xfrm>
          <a:noFill/>
        </p:spPr>
        <p:txBody>
          <a:bodyPr lIns="900000" tIns="0" rIns="0" bIns="0" anchor="ctr">
            <a:noAutofit/>
          </a:bodyPr>
          <a:lstStyle/>
          <a:p>
            <a:r>
              <a:rPr lang="en-GB" dirty="0">
                <a:solidFill>
                  <a:schemeClr val="accent6"/>
                </a:solidFill>
              </a:rPr>
              <a:t>Defenders prefer SPD in EP election</a:t>
            </a:r>
          </a:p>
        </p:txBody>
      </p:sp>
      <p:sp>
        <p:nvSpPr>
          <p:cNvPr id="3" name="Zástupný symbol pro číslo snímku 2"/>
          <p:cNvSpPr>
            <a:spLocks noGrp="1"/>
          </p:cNvSpPr>
          <p:nvPr>
            <p:ph type="sldNum" sz="quarter" idx="4"/>
          </p:nvPr>
        </p:nvSpPr>
        <p:spPr/>
        <p:txBody>
          <a:bodyPr/>
          <a:lstStyle/>
          <a:p>
            <a:fld id="{D6262B2E-B0CB-4DBB-8C61-F612C05A0A37}" type="slidenum">
              <a:rPr lang="cs-CZ" smtClean="0">
                <a:solidFill>
                  <a:prstClr val="white">
                    <a:lumMod val="65000"/>
                  </a:prstClr>
                </a:solidFill>
              </a:rPr>
              <a:pPr/>
              <a:t>35</a:t>
            </a:fld>
            <a:endParaRPr lang="cs-CZ" dirty="0">
              <a:solidFill>
                <a:prstClr val="white">
                  <a:lumMod val="65000"/>
                </a:prstClr>
              </a:solidFill>
            </a:endParaRPr>
          </a:p>
        </p:txBody>
      </p:sp>
      <p:sp>
        <p:nvSpPr>
          <p:cNvPr id="9" name="Obdélník 8"/>
          <p:cNvSpPr/>
          <p:nvPr/>
        </p:nvSpPr>
        <p:spPr>
          <a:xfrm>
            <a:off x="876300" y="6493119"/>
            <a:ext cx="9199517" cy="365124"/>
          </a:xfrm>
          <a:prstGeom prst="rect">
            <a:avLst/>
          </a:prstGeom>
        </p:spPr>
        <p:txBody>
          <a:bodyPr wrap="square" lIns="0" tIns="0" rIns="0" bIns="0" anchor="ctr">
            <a:noAutofit/>
          </a:bodyPr>
          <a:lstStyle/>
          <a:p>
            <a:pPr fontAlgn="base">
              <a:spcBef>
                <a:spcPct val="0"/>
              </a:spcBef>
              <a:spcAft>
                <a:spcPct val="0"/>
              </a:spcAft>
            </a:pPr>
            <a:r>
              <a:rPr lang="cs-CZ" sz="1200" dirty="0">
                <a:solidFill>
                  <a:schemeClr val="tx2"/>
                </a:solidFill>
                <a:cs typeface="Arial" charset="0"/>
              </a:rPr>
              <a:t>Q02. </a:t>
            </a:r>
            <a:r>
              <a:rPr lang="en-US" sz="1200" dirty="0">
                <a:solidFill>
                  <a:schemeClr val="tx2"/>
                </a:solidFill>
                <a:cs typeface="Arial" charset="0"/>
              </a:rPr>
              <a:t>Will you take part in the European Parliament elections (May 24 - 25)?</a:t>
            </a:r>
            <a:r>
              <a:rPr lang="cs-CZ" sz="1200" dirty="0">
                <a:solidFill>
                  <a:schemeClr val="tx2"/>
                </a:solidFill>
                <a:cs typeface="Arial" charset="0"/>
              </a:rPr>
              <a:t> Q03. </a:t>
            </a:r>
            <a:r>
              <a:rPr lang="en-US" sz="1200" dirty="0">
                <a:solidFill>
                  <a:schemeClr val="tx2"/>
                </a:solidFill>
                <a:cs typeface="Arial" charset="0"/>
              </a:rPr>
              <a:t>Which party are you going to vote for during European Parliament elections?</a:t>
            </a:r>
            <a:r>
              <a:rPr lang="cs-CZ" sz="1200" dirty="0">
                <a:solidFill>
                  <a:schemeClr val="tx2"/>
                </a:solidFill>
                <a:cs typeface="Arial" charset="0"/>
              </a:rPr>
              <a:t> </a:t>
            </a:r>
            <a:r>
              <a:rPr lang="en-US" sz="1200" dirty="0">
                <a:solidFill>
                  <a:schemeClr val="tx2"/>
                </a:solidFill>
                <a:cs typeface="Arial" charset="0"/>
              </a:rPr>
              <a:t>Defenders</a:t>
            </a:r>
            <a:r>
              <a:rPr lang="cs-CZ" sz="1200" dirty="0">
                <a:solidFill>
                  <a:schemeClr val="tx2"/>
                </a:solidFill>
                <a:cs typeface="Arial" charset="0"/>
              </a:rPr>
              <a:t> (N=207)</a:t>
            </a:r>
            <a:endParaRPr lang="en-GB" sz="1200" dirty="0">
              <a:solidFill>
                <a:schemeClr val="tx2"/>
              </a:solidFill>
              <a:cs typeface="Arial" charset="0"/>
            </a:endParaRPr>
          </a:p>
        </p:txBody>
      </p:sp>
      <p:sp>
        <p:nvSpPr>
          <p:cNvPr id="2" name="TextovéPole 1">
            <a:extLst>
              <a:ext uri="{FF2B5EF4-FFF2-40B4-BE49-F238E27FC236}">
                <a16:creationId xmlns:a16="http://schemas.microsoft.com/office/drawing/2014/main" id="{C5B0A52B-4217-4DA7-8444-E6B2F09EDFB2}"/>
              </a:ext>
            </a:extLst>
          </p:cNvPr>
          <p:cNvSpPr txBox="1"/>
          <p:nvPr/>
        </p:nvSpPr>
        <p:spPr>
          <a:xfrm>
            <a:off x="7229446" y="5790211"/>
            <a:ext cx="768320" cy="369332"/>
          </a:xfrm>
          <a:prstGeom prst="rect">
            <a:avLst/>
          </a:prstGeom>
          <a:noFill/>
        </p:spPr>
        <p:txBody>
          <a:bodyPr wrap="square" rtlCol="0">
            <a:spAutoFit/>
          </a:bodyPr>
          <a:lstStyle/>
          <a:p>
            <a:r>
              <a:rPr lang="cs-CZ" dirty="0"/>
              <a:t>N=97</a:t>
            </a:r>
          </a:p>
        </p:txBody>
      </p:sp>
      <p:pic>
        <p:nvPicPr>
          <p:cNvPr id="22" name="Obrázek 21">
            <a:extLst>
              <a:ext uri="{FF2B5EF4-FFF2-40B4-BE49-F238E27FC236}">
                <a16:creationId xmlns:a16="http://schemas.microsoft.com/office/drawing/2014/main" id="{5B1023F2-9B38-4EBF-BED5-D641E6A892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323"/>
            <a:ext cx="851972" cy="851972"/>
          </a:xfrm>
          <a:prstGeom prst="rect">
            <a:avLst/>
          </a:prstGeom>
        </p:spPr>
      </p:pic>
      <p:sp>
        <p:nvSpPr>
          <p:cNvPr id="24" name="Obdélník 23">
            <a:extLst>
              <a:ext uri="{FF2B5EF4-FFF2-40B4-BE49-F238E27FC236}">
                <a16:creationId xmlns:a16="http://schemas.microsoft.com/office/drawing/2014/main" id="{8017C276-D094-4565-9ED9-BB02B204BEED}"/>
              </a:ext>
            </a:extLst>
          </p:cNvPr>
          <p:cNvSpPr/>
          <p:nvPr/>
        </p:nvSpPr>
        <p:spPr>
          <a:xfrm>
            <a:off x="1104208" y="2058595"/>
            <a:ext cx="3733462" cy="44766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Participation in the EP elections:</a:t>
            </a:r>
          </a:p>
        </p:txBody>
      </p:sp>
      <p:graphicFrame>
        <p:nvGraphicFramePr>
          <p:cNvPr id="25" name="Graf 24">
            <a:extLst>
              <a:ext uri="{FF2B5EF4-FFF2-40B4-BE49-F238E27FC236}">
                <a16:creationId xmlns:a16="http://schemas.microsoft.com/office/drawing/2014/main" id="{895993CC-C4DF-4A1D-BE7D-8A1F9C0F9CA5}"/>
              </a:ext>
            </a:extLst>
          </p:cNvPr>
          <p:cNvGraphicFramePr/>
          <p:nvPr>
            <p:extLst>
              <p:ext uri="{D42A27DB-BD31-4B8C-83A1-F6EECF244321}">
                <p14:modId xmlns:p14="http://schemas.microsoft.com/office/powerpoint/2010/main" val="841458839"/>
              </p:ext>
            </p:extLst>
          </p:nvPr>
        </p:nvGraphicFramePr>
        <p:xfrm>
          <a:off x="0" y="2707481"/>
          <a:ext cx="3862800" cy="3169497"/>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ovéPole 25">
            <a:extLst>
              <a:ext uri="{FF2B5EF4-FFF2-40B4-BE49-F238E27FC236}">
                <a16:creationId xmlns:a16="http://schemas.microsoft.com/office/drawing/2014/main" id="{ADEB8A82-A182-41D0-8658-1661C53409C8}"/>
              </a:ext>
            </a:extLst>
          </p:cNvPr>
          <p:cNvSpPr txBox="1"/>
          <p:nvPr/>
        </p:nvSpPr>
        <p:spPr>
          <a:xfrm>
            <a:off x="1339568" y="4229053"/>
            <a:ext cx="1109709" cy="400110"/>
          </a:xfrm>
          <a:prstGeom prst="rect">
            <a:avLst/>
          </a:prstGeom>
          <a:noFill/>
        </p:spPr>
        <p:txBody>
          <a:bodyPr wrap="square" rtlCol="0">
            <a:spAutoFit/>
          </a:bodyPr>
          <a:lstStyle/>
          <a:p>
            <a:pPr algn="ctr"/>
            <a:r>
              <a:rPr lang="cs-CZ" sz="2000" b="1" dirty="0">
                <a:solidFill>
                  <a:schemeClr val="accent6"/>
                </a:solidFill>
              </a:rPr>
              <a:t>241 006</a:t>
            </a:r>
          </a:p>
        </p:txBody>
      </p:sp>
      <p:graphicFrame>
        <p:nvGraphicFramePr>
          <p:cNvPr id="27" name="Tabulka 26">
            <a:extLst>
              <a:ext uri="{FF2B5EF4-FFF2-40B4-BE49-F238E27FC236}">
                <a16:creationId xmlns:a16="http://schemas.microsoft.com/office/drawing/2014/main" id="{B660ACE8-BD7B-4A39-BCE6-0794A091B05F}"/>
              </a:ext>
            </a:extLst>
          </p:cNvPr>
          <p:cNvGraphicFramePr>
            <a:graphicFrameLocks noGrp="1"/>
          </p:cNvGraphicFramePr>
          <p:nvPr>
            <p:extLst>
              <p:ext uri="{D42A27DB-BD31-4B8C-83A1-F6EECF244321}">
                <p14:modId xmlns:p14="http://schemas.microsoft.com/office/powerpoint/2010/main" val="331562238"/>
              </p:ext>
            </p:extLst>
          </p:nvPr>
        </p:nvGraphicFramePr>
        <p:xfrm>
          <a:off x="6569951" y="2196348"/>
          <a:ext cx="4517841" cy="3605760"/>
        </p:xfrm>
        <a:graphic>
          <a:graphicData uri="http://schemas.openxmlformats.org/drawingml/2006/table">
            <a:tbl>
              <a:tblPr firstRow="1" bandRow="1">
                <a:tableStyleId>{5C22544A-7EE6-4342-B048-85BDC9FD1C3A}</a:tableStyleId>
              </a:tblPr>
              <a:tblGrid>
                <a:gridCol w="2143479">
                  <a:extLst>
                    <a:ext uri="{9D8B030D-6E8A-4147-A177-3AD203B41FA5}">
                      <a16:colId xmlns:a16="http://schemas.microsoft.com/office/drawing/2014/main" val="2115289036"/>
                    </a:ext>
                  </a:extLst>
                </a:gridCol>
                <a:gridCol w="1187181">
                  <a:extLst>
                    <a:ext uri="{9D8B030D-6E8A-4147-A177-3AD203B41FA5}">
                      <a16:colId xmlns:a16="http://schemas.microsoft.com/office/drawing/2014/main" val="1489485430"/>
                    </a:ext>
                  </a:extLst>
                </a:gridCol>
                <a:gridCol w="1187181">
                  <a:extLst>
                    <a:ext uri="{9D8B030D-6E8A-4147-A177-3AD203B41FA5}">
                      <a16:colId xmlns:a16="http://schemas.microsoft.com/office/drawing/2014/main" val="2593839002"/>
                    </a:ext>
                  </a:extLst>
                </a:gridCol>
              </a:tblGrid>
              <a:tr h="360000">
                <a:tc>
                  <a:txBody>
                    <a:bodyPr/>
                    <a:lstStyle/>
                    <a:p>
                      <a:endParaRPr lang="cs-CZ" dirty="0">
                        <a:solidFill>
                          <a:schemeClr val="accent6"/>
                        </a:solidFill>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noFill/>
                      <a:prstDash val="solid"/>
                      <a:round/>
                      <a:headEnd type="none" w="med" len="med"/>
                      <a:tailEnd type="none" w="med" len="med"/>
                    </a:lnB>
                    <a:solidFill>
                      <a:schemeClr val="accent6">
                        <a:lumMod val="20000"/>
                        <a:lumOff val="80000"/>
                        <a:alpha val="65000"/>
                      </a:schemeClr>
                    </a:solidFill>
                  </a:tcPr>
                </a:tc>
                <a:tc>
                  <a:txBody>
                    <a:bodyPr/>
                    <a:lstStyle/>
                    <a:p>
                      <a:pPr marL="0" algn="ctr" defTabSz="914400" rtl="0" eaLnBrk="1" latinLnBrk="0" hangingPunct="1"/>
                      <a:r>
                        <a:rPr lang="cs-CZ" sz="1800" b="1" kern="1200" dirty="0">
                          <a:solidFill>
                            <a:schemeClr val="accent6"/>
                          </a:solidFill>
                          <a:latin typeface="+mn-lt"/>
                          <a:ea typeface="+mn-ea"/>
                          <a:cs typeface="+mn-cs"/>
                        </a:rPr>
                        <a:t>(%)</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noFill/>
                      <a:prstDash val="solid"/>
                      <a:round/>
                      <a:headEnd type="none" w="med" len="med"/>
                      <a:tailEnd type="none" w="med" len="med"/>
                    </a:lnB>
                    <a:solidFill>
                      <a:schemeClr val="accent6">
                        <a:lumMod val="20000"/>
                        <a:lumOff val="80000"/>
                        <a:alpha val="65000"/>
                      </a:schemeClr>
                    </a:solidFill>
                  </a:tcPr>
                </a:tc>
                <a:tc>
                  <a:txBody>
                    <a:bodyPr/>
                    <a:lstStyle/>
                    <a:p>
                      <a:pPr marL="0" algn="ctr" defTabSz="914400" rtl="0" eaLnBrk="1" latinLnBrk="0" hangingPunct="1"/>
                      <a:r>
                        <a:rPr lang="cs-CZ" sz="1800" b="1" kern="1200" dirty="0">
                          <a:solidFill>
                            <a:schemeClr val="accent6"/>
                          </a:solidFill>
                          <a:latin typeface="+mn-lt"/>
                          <a:ea typeface="+mn-ea"/>
                          <a:cs typeface="+mn-cs"/>
                        </a:rPr>
                        <a:t>Inh.</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noFill/>
                      <a:prstDash val="solid"/>
                      <a:round/>
                      <a:headEnd type="none" w="med" len="med"/>
                      <a:tailEnd type="none" w="med" len="med"/>
                    </a:lnB>
                    <a:solidFill>
                      <a:schemeClr val="accent6">
                        <a:lumMod val="20000"/>
                        <a:lumOff val="80000"/>
                        <a:alpha val="65000"/>
                      </a:schemeClr>
                    </a:solidFill>
                  </a:tcPr>
                </a:tc>
                <a:extLst>
                  <a:ext uri="{0D108BD9-81ED-4DB2-BD59-A6C34878D82A}">
                    <a16:rowId xmlns:a16="http://schemas.microsoft.com/office/drawing/2014/main" val="1338829018"/>
                  </a:ext>
                </a:extLst>
              </a:tr>
              <a:tr h="540000">
                <a:tc>
                  <a:txBody>
                    <a:bodyPr/>
                    <a:lstStyle/>
                    <a:p>
                      <a:endParaRPr lang="cs-CZ" dirty="0">
                        <a:solidFill>
                          <a:schemeClr val="accent6"/>
                        </a:solidFill>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tc>
                  <a:txBody>
                    <a:bodyPr/>
                    <a:lstStyle/>
                    <a:p>
                      <a:pPr algn="ctr"/>
                      <a:r>
                        <a:rPr lang="cs-CZ" b="1" dirty="0">
                          <a:solidFill>
                            <a:schemeClr val="accent6"/>
                          </a:solidFill>
                        </a:rPr>
                        <a:t>24 %</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tc>
                  <a:txBody>
                    <a:bodyPr/>
                    <a:lstStyle/>
                    <a:p>
                      <a:pPr algn="ctr"/>
                      <a:r>
                        <a:rPr lang="cs-CZ" b="1" dirty="0">
                          <a:solidFill>
                            <a:schemeClr val="accent6"/>
                          </a:solidFill>
                        </a:rPr>
                        <a:t>153 976</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extLst>
                  <a:ext uri="{0D108BD9-81ED-4DB2-BD59-A6C34878D82A}">
                    <a16:rowId xmlns:a16="http://schemas.microsoft.com/office/drawing/2014/main" val="2358549512"/>
                  </a:ext>
                </a:extLst>
              </a:tr>
              <a:tr h="540000">
                <a:tc>
                  <a:txBody>
                    <a:bodyPr/>
                    <a:lstStyle/>
                    <a:p>
                      <a:endParaRPr lang="cs-CZ" dirty="0">
                        <a:solidFill>
                          <a:schemeClr val="accent6"/>
                        </a:solidFill>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tc>
                  <a:txBody>
                    <a:bodyPr/>
                    <a:lstStyle/>
                    <a:p>
                      <a:pPr algn="ctr"/>
                      <a:r>
                        <a:rPr lang="cs-CZ" b="1" dirty="0">
                          <a:solidFill>
                            <a:schemeClr val="accent6"/>
                          </a:solidFill>
                        </a:rPr>
                        <a:t>21 %</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tc>
                  <a:txBody>
                    <a:bodyPr/>
                    <a:lstStyle/>
                    <a:p>
                      <a:pPr algn="ctr"/>
                      <a:r>
                        <a:rPr lang="cs-CZ" b="1" dirty="0">
                          <a:solidFill>
                            <a:schemeClr val="accent6"/>
                          </a:solidFill>
                        </a:rPr>
                        <a:t>133 892</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extLst>
                  <a:ext uri="{0D108BD9-81ED-4DB2-BD59-A6C34878D82A}">
                    <a16:rowId xmlns:a16="http://schemas.microsoft.com/office/drawing/2014/main" val="574250687"/>
                  </a:ext>
                </a:extLst>
              </a:tr>
              <a:tr h="540000">
                <a:tc>
                  <a:txBody>
                    <a:bodyPr/>
                    <a:lstStyle/>
                    <a:p>
                      <a:endParaRPr lang="cs-CZ" dirty="0">
                        <a:solidFill>
                          <a:schemeClr val="accent6"/>
                        </a:solidFill>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tc>
                  <a:txBody>
                    <a:bodyPr/>
                    <a:lstStyle/>
                    <a:p>
                      <a:pPr algn="ctr"/>
                      <a:r>
                        <a:rPr lang="cs-CZ" b="1" dirty="0">
                          <a:solidFill>
                            <a:schemeClr val="accent6"/>
                          </a:solidFill>
                        </a:rPr>
                        <a:t>11 %</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tc>
                  <a:txBody>
                    <a:bodyPr/>
                    <a:lstStyle/>
                    <a:p>
                      <a:pPr algn="ctr"/>
                      <a:r>
                        <a:rPr lang="cs-CZ" b="1" dirty="0">
                          <a:solidFill>
                            <a:schemeClr val="accent6"/>
                          </a:solidFill>
                        </a:rPr>
                        <a:t>73 641</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extLst>
                  <a:ext uri="{0D108BD9-81ED-4DB2-BD59-A6C34878D82A}">
                    <a16:rowId xmlns:a16="http://schemas.microsoft.com/office/drawing/2014/main" val="136892478"/>
                  </a:ext>
                </a:extLst>
              </a:tr>
              <a:tr h="540000">
                <a:tc>
                  <a:txBody>
                    <a:bodyPr/>
                    <a:lstStyle/>
                    <a:p>
                      <a:endParaRPr lang="cs-CZ" dirty="0">
                        <a:solidFill>
                          <a:schemeClr val="accent6"/>
                        </a:solidFill>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tc>
                  <a:txBody>
                    <a:bodyPr/>
                    <a:lstStyle/>
                    <a:p>
                      <a:pPr algn="ctr"/>
                      <a:r>
                        <a:rPr lang="cs-CZ" b="1" dirty="0">
                          <a:solidFill>
                            <a:schemeClr val="accent6"/>
                          </a:solidFill>
                        </a:rPr>
                        <a:t>7 %</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tc>
                  <a:txBody>
                    <a:bodyPr/>
                    <a:lstStyle/>
                    <a:p>
                      <a:pPr algn="ctr"/>
                      <a:r>
                        <a:rPr lang="cs-CZ" b="1" dirty="0">
                          <a:solidFill>
                            <a:schemeClr val="accent6"/>
                          </a:solidFill>
                        </a:rPr>
                        <a:t>46 862</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extLst>
                  <a:ext uri="{0D108BD9-81ED-4DB2-BD59-A6C34878D82A}">
                    <a16:rowId xmlns:a16="http://schemas.microsoft.com/office/drawing/2014/main" val="1286630349"/>
                  </a:ext>
                </a:extLst>
              </a:tr>
              <a:tr h="540000">
                <a:tc>
                  <a:txBody>
                    <a:bodyPr/>
                    <a:lstStyle/>
                    <a:p>
                      <a:pPr algn="ctr"/>
                      <a:endParaRPr lang="en-US" noProof="0" dirty="0">
                        <a:solidFill>
                          <a:schemeClr val="accent6"/>
                        </a:solidFill>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tc>
                  <a:txBody>
                    <a:bodyPr/>
                    <a:lstStyle/>
                    <a:p>
                      <a:pPr algn="ctr"/>
                      <a:r>
                        <a:rPr lang="cs-CZ" b="1" dirty="0">
                          <a:solidFill>
                            <a:schemeClr val="accent6"/>
                          </a:solidFill>
                        </a:rPr>
                        <a:t>5 %</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tc>
                  <a:txBody>
                    <a:bodyPr/>
                    <a:lstStyle/>
                    <a:p>
                      <a:pPr algn="ctr"/>
                      <a:r>
                        <a:rPr lang="cs-CZ" b="1" dirty="0">
                          <a:solidFill>
                            <a:schemeClr val="accent6"/>
                          </a:solidFill>
                        </a:rPr>
                        <a:t>33 473</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accent6">
                        <a:lumMod val="20000"/>
                        <a:lumOff val="80000"/>
                        <a:alpha val="65000"/>
                      </a:schemeClr>
                    </a:solidFill>
                  </a:tcPr>
                </a:tc>
                <a:extLst>
                  <a:ext uri="{0D108BD9-81ED-4DB2-BD59-A6C34878D82A}">
                    <a16:rowId xmlns:a16="http://schemas.microsoft.com/office/drawing/2014/main" val="2609175174"/>
                  </a:ext>
                </a:extLst>
              </a:tr>
              <a:tr h="540000">
                <a:tc>
                  <a:txBody>
                    <a:bodyPr/>
                    <a:lstStyle/>
                    <a:p>
                      <a:pPr algn="ctr"/>
                      <a:r>
                        <a:rPr lang="cs-CZ" b="1" i="1" noProof="0" dirty="0">
                          <a:solidFill>
                            <a:schemeClr val="accent6"/>
                          </a:solidFill>
                        </a:rPr>
                        <a:t>DO NOT KNOW</a:t>
                      </a:r>
                      <a:endParaRPr lang="en-US" b="1" i="1" noProof="0" dirty="0">
                        <a:solidFill>
                          <a:schemeClr val="accent6"/>
                        </a:solidFill>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bg1">
                        <a:lumMod val="95000"/>
                        <a:alpha val="65000"/>
                      </a:schemeClr>
                    </a:solidFill>
                  </a:tcPr>
                </a:tc>
                <a:tc>
                  <a:txBody>
                    <a:bodyPr/>
                    <a:lstStyle/>
                    <a:p>
                      <a:pPr algn="ctr"/>
                      <a:r>
                        <a:rPr lang="cs-CZ" b="1" i="1" dirty="0">
                          <a:solidFill>
                            <a:schemeClr val="accent6"/>
                          </a:solidFill>
                        </a:rPr>
                        <a:t>28 %</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bg1">
                        <a:lumMod val="95000"/>
                        <a:alpha val="65000"/>
                      </a:schemeClr>
                    </a:solidFill>
                  </a:tcPr>
                </a:tc>
                <a:tc>
                  <a:txBody>
                    <a:bodyPr/>
                    <a:lstStyle/>
                    <a:p>
                      <a:pPr algn="ctr"/>
                      <a:r>
                        <a:rPr lang="cs-CZ" b="1" i="1" dirty="0">
                          <a:solidFill>
                            <a:schemeClr val="accent6"/>
                          </a:solidFill>
                        </a:rPr>
                        <a:t>180 755</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chemeClr val="bg1">
                        <a:lumMod val="95000"/>
                        <a:alpha val="65000"/>
                      </a:schemeClr>
                    </a:solidFill>
                  </a:tcPr>
                </a:tc>
                <a:extLst>
                  <a:ext uri="{0D108BD9-81ED-4DB2-BD59-A6C34878D82A}">
                    <a16:rowId xmlns:a16="http://schemas.microsoft.com/office/drawing/2014/main" val="1326757865"/>
                  </a:ext>
                </a:extLst>
              </a:tr>
            </a:tbl>
          </a:graphicData>
        </a:graphic>
      </p:graphicFrame>
      <p:sp>
        <p:nvSpPr>
          <p:cNvPr id="28" name="Obdélník 27">
            <a:extLst>
              <a:ext uri="{FF2B5EF4-FFF2-40B4-BE49-F238E27FC236}">
                <a16:creationId xmlns:a16="http://schemas.microsoft.com/office/drawing/2014/main" id="{D6BCF7D8-C879-4685-A79C-697D16DBA902}"/>
              </a:ext>
            </a:extLst>
          </p:cNvPr>
          <p:cNvSpPr/>
          <p:nvPr/>
        </p:nvSpPr>
        <p:spPr>
          <a:xfrm>
            <a:off x="6933035" y="1787914"/>
            <a:ext cx="3862800" cy="44766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TOP 5 preferred party in EP</a:t>
            </a:r>
          </a:p>
        </p:txBody>
      </p:sp>
      <p:pic>
        <p:nvPicPr>
          <p:cNvPr id="29" name="Obrázek 28">
            <a:extLst>
              <a:ext uri="{FF2B5EF4-FFF2-40B4-BE49-F238E27FC236}">
                <a16:creationId xmlns:a16="http://schemas.microsoft.com/office/drawing/2014/main" id="{7B8319B5-D484-4AE5-92C4-8AB399340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163" y="2593014"/>
            <a:ext cx="424871" cy="424871"/>
          </a:xfrm>
          <a:prstGeom prst="rect">
            <a:avLst/>
          </a:prstGeom>
        </p:spPr>
      </p:pic>
      <p:pic>
        <p:nvPicPr>
          <p:cNvPr id="42" name="Picture 10" descr="VÃ½sledek obrÃ¡zku pro ano logo">
            <a:extLst>
              <a:ext uri="{FF2B5EF4-FFF2-40B4-BE49-F238E27FC236}">
                <a16:creationId xmlns:a16="http://schemas.microsoft.com/office/drawing/2014/main" id="{831DF56B-FE7D-4760-9014-5E33A0C4D04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801" b="30475"/>
          <a:stretch/>
        </p:blipFill>
        <p:spPr bwMode="auto">
          <a:xfrm>
            <a:off x="7291435" y="3170655"/>
            <a:ext cx="952327" cy="3783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VÃ½sledek obrÃ¡zku pro ksÄm logo">
            <a:extLst>
              <a:ext uri="{FF2B5EF4-FFF2-40B4-BE49-F238E27FC236}">
                <a16:creationId xmlns:a16="http://schemas.microsoft.com/office/drawing/2014/main" id="{6A00AE98-47F2-4B41-B784-888CC5B2F7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9884" y="3689758"/>
            <a:ext cx="355429" cy="43142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VÃ½sledek obrÃ¡zku pro pirÃ¡tskÃ¡ strana logo">
            <a:extLst>
              <a:ext uri="{FF2B5EF4-FFF2-40B4-BE49-F238E27FC236}">
                <a16:creationId xmlns:a16="http://schemas.microsoft.com/office/drawing/2014/main" id="{6272BBB5-7D6A-4A95-B11C-990964F940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7599" y="4354348"/>
            <a:ext cx="879998" cy="248645"/>
          </a:xfrm>
          <a:prstGeom prst="rect">
            <a:avLst/>
          </a:prstGeom>
          <a:solidFill>
            <a:schemeClr val="bg1"/>
          </a:solidFill>
          <a:extLst/>
        </p:spPr>
      </p:pic>
      <p:pic>
        <p:nvPicPr>
          <p:cNvPr id="45" name="Picture 8" descr="VÃ½sledek obrÃ¡zku pro Ässd logo">
            <a:extLst>
              <a:ext uri="{FF2B5EF4-FFF2-40B4-BE49-F238E27FC236}">
                <a16:creationId xmlns:a16="http://schemas.microsoft.com/office/drawing/2014/main" id="{29A0A935-B812-4DFA-B55A-7EE30052B9C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752" t="21411" r="22135" b="20448"/>
          <a:stretch/>
        </p:blipFill>
        <p:spPr bwMode="auto">
          <a:xfrm>
            <a:off x="7578240" y="4815503"/>
            <a:ext cx="378717" cy="3855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Graf 22">
            <a:extLst>
              <a:ext uri="{FF2B5EF4-FFF2-40B4-BE49-F238E27FC236}">
                <a16:creationId xmlns:a16="http://schemas.microsoft.com/office/drawing/2014/main" id="{FC7DB9CD-47ED-4CA6-82A6-FE210B682A26}"/>
              </a:ext>
            </a:extLst>
          </p:cNvPr>
          <p:cNvGraphicFramePr/>
          <p:nvPr>
            <p:extLst>
              <p:ext uri="{D42A27DB-BD31-4B8C-83A1-F6EECF244321}">
                <p14:modId xmlns:p14="http://schemas.microsoft.com/office/powerpoint/2010/main" val="1950842619"/>
              </p:ext>
            </p:extLst>
          </p:nvPr>
        </p:nvGraphicFramePr>
        <p:xfrm>
          <a:off x="3070235" y="2695780"/>
          <a:ext cx="3862800" cy="3169497"/>
        </p:xfrm>
        <a:graphic>
          <a:graphicData uri="http://schemas.openxmlformats.org/drawingml/2006/chart">
            <c:chart xmlns:c="http://schemas.openxmlformats.org/drawingml/2006/chart" xmlns:r="http://schemas.openxmlformats.org/officeDocument/2006/relationships" r:id="rId9"/>
          </a:graphicData>
        </a:graphic>
      </p:graphicFrame>
      <p:sp>
        <p:nvSpPr>
          <p:cNvPr id="30" name="TextovéPole 29">
            <a:extLst>
              <a:ext uri="{FF2B5EF4-FFF2-40B4-BE49-F238E27FC236}">
                <a16:creationId xmlns:a16="http://schemas.microsoft.com/office/drawing/2014/main" id="{415E1F05-9358-461C-BEC6-D2A2AEFD26DC}"/>
              </a:ext>
            </a:extLst>
          </p:cNvPr>
          <p:cNvSpPr txBox="1"/>
          <p:nvPr/>
        </p:nvSpPr>
        <p:spPr>
          <a:xfrm>
            <a:off x="4446780" y="4229053"/>
            <a:ext cx="1109709" cy="400110"/>
          </a:xfrm>
          <a:prstGeom prst="rect">
            <a:avLst/>
          </a:prstGeom>
          <a:noFill/>
        </p:spPr>
        <p:txBody>
          <a:bodyPr wrap="square" rtlCol="0">
            <a:spAutoFit/>
          </a:bodyPr>
          <a:lstStyle/>
          <a:p>
            <a:pPr algn="ctr"/>
            <a:r>
              <a:rPr lang="cs-CZ" sz="2000" b="1" dirty="0">
                <a:solidFill>
                  <a:schemeClr val="accent6"/>
                </a:solidFill>
              </a:rPr>
              <a:t>649 378</a:t>
            </a:r>
          </a:p>
        </p:txBody>
      </p:sp>
      <p:cxnSp>
        <p:nvCxnSpPr>
          <p:cNvPr id="31" name="Přímá spojnice 30">
            <a:extLst>
              <a:ext uri="{FF2B5EF4-FFF2-40B4-BE49-F238E27FC236}">
                <a16:creationId xmlns:a16="http://schemas.microsoft.com/office/drawing/2014/main" id="{767E91BF-0F74-4118-9CA1-67227AE15B8D}"/>
              </a:ext>
            </a:extLst>
          </p:cNvPr>
          <p:cNvCxnSpPr/>
          <p:nvPr/>
        </p:nvCxnSpPr>
        <p:spPr>
          <a:xfrm>
            <a:off x="3281059" y="2800770"/>
            <a:ext cx="0" cy="285656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878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2" name="TextovéPole 1">
            <a:extLst>
              <a:ext uri="{FF2B5EF4-FFF2-40B4-BE49-F238E27FC236}">
                <a16:creationId xmlns:a16="http://schemas.microsoft.com/office/drawing/2014/main" id="{C7DF51DB-7649-479C-A0B1-40AC3F9A4349}"/>
              </a:ext>
            </a:extLst>
          </p:cNvPr>
          <p:cNvSpPr txBox="1"/>
          <p:nvPr/>
        </p:nvSpPr>
        <p:spPr>
          <a:xfrm>
            <a:off x="977775" y="1330720"/>
            <a:ext cx="3639491" cy="369332"/>
          </a:xfrm>
          <a:prstGeom prst="rect">
            <a:avLst/>
          </a:prstGeom>
          <a:noFill/>
        </p:spPr>
        <p:txBody>
          <a:bodyPr wrap="square" rtlCol="0">
            <a:spAutoFit/>
          </a:bodyPr>
          <a:lstStyle/>
          <a:p>
            <a:r>
              <a:rPr lang="en-US" dirty="0"/>
              <a:t>Population</a:t>
            </a:r>
            <a:r>
              <a:rPr lang="cs-CZ" dirty="0"/>
              <a:t>            </a:t>
            </a:r>
            <a:r>
              <a:rPr lang="en-US" dirty="0">
                <a:solidFill>
                  <a:schemeClr val="accent6"/>
                </a:solidFill>
              </a:rPr>
              <a:t>Defenders</a:t>
            </a:r>
            <a:endParaRPr lang="cs-CZ" dirty="0">
              <a:solidFill>
                <a:schemeClr val="accent6"/>
              </a:solidFill>
            </a:endParaRPr>
          </a:p>
        </p:txBody>
      </p:sp>
      <p:cxnSp>
        <p:nvCxnSpPr>
          <p:cNvPr id="5" name="Přímá spojnice 4">
            <a:extLst>
              <a:ext uri="{FF2B5EF4-FFF2-40B4-BE49-F238E27FC236}">
                <a16:creationId xmlns:a16="http://schemas.microsoft.com/office/drawing/2014/main" id="{C148DB67-9589-4ABA-87DF-E19CF2C32F30}"/>
              </a:ext>
            </a:extLst>
          </p:cNvPr>
          <p:cNvCxnSpPr>
            <a:cxnSpLocks/>
          </p:cNvCxnSpPr>
          <p:nvPr/>
        </p:nvCxnSpPr>
        <p:spPr>
          <a:xfrm>
            <a:off x="577535" y="1533700"/>
            <a:ext cx="3893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563AFC57-3D02-4D5C-BEAE-ABC270058CED}"/>
              </a:ext>
            </a:extLst>
          </p:cNvPr>
          <p:cNvCxnSpPr>
            <a:cxnSpLocks/>
          </p:cNvCxnSpPr>
          <p:nvPr/>
        </p:nvCxnSpPr>
        <p:spPr>
          <a:xfrm>
            <a:off x="2201199" y="1533700"/>
            <a:ext cx="389300" cy="0"/>
          </a:xfrm>
          <a:prstGeom prst="line">
            <a:avLst/>
          </a:prstGeom>
          <a:ln w="1905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19" name="Nadpis 1">
            <a:extLst>
              <a:ext uri="{FF2B5EF4-FFF2-40B4-BE49-F238E27FC236}">
                <a16:creationId xmlns:a16="http://schemas.microsoft.com/office/drawing/2014/main" id="{30936903-6D7F-4103-B517-1202FEA203C3}"/>
              </a:ext>
            </a:extLst>
          </p:cNvPr>
          <p:cNvSpPr txBox="1">
            <a:spLocks/>
          </p:cNvSpPr>
          <p:nvPr/>
        </p:nvSpPr>
        <p:spPr>
          <a:xfrm>
            <a:off x="1479" y="4183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US" dirty="0">
                <a:solidFill>
                  <a:schemeClr val="accent6"/>
                </a:solidFill>
              </a:rPr>
              <a:t>Defenders and their attitudes</a:t>
            </a:r>
            <a:endParaRPr lang="en-GB" dirty="0">
              <a:solidFill>
                <a:schemeClr val="accent6"/>
              </a:solidFill>
            </a:endParaRPr>
          </a:p>
        </p:txBody>
      </p:sp>
      <p:pic>
        <p:nvPicPr>
          <p:cNvPr id="12" name="Obrázek 11">
            <a:extLst>
              <a:ext uri="{FF2B5EF4-FFF2-40B4-BE49-F238E27FC236}">
                <a16:creationId xmlns:a16="http://schemas.microsoft.com/office/drawing/2014/main" id="{8B3BED2A-112A-4808-8E09-EDC848E646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323"/>
            <a:ext cx="851972" cy="851972"/>
          </a:xfrm>
          <a:prstGeom prst="rect">
            <a:avLst/>
          </a:prstGeom>
        </p:spPr>
      </p:pic>
      <p:sp>
        <p:nvSpPr>
          <p:cNvPr id="16" name="Ovál 15">
            <a:extLst>
              <a:ext uri="{FF2B5EF4-FFF2-40B4-BE49-F238E27FC236}">
                <a16:creationId xmlns:a16="http://schemas.microsoft.com/office/drawing/2014/main" id="{FDA142C7-0797-4B95-8B3B-F9A7E12C3E10}"/>
              </a:ext>
            </a:extLst>
          </p:cNvPr>
          <p:cNvSpPr/>
          <p:nvPr/>
        </p:nvSpPr>
        <p:spPr>
          <a:xfrm>
            <a:off x="1790498" y="2510192"/>
            <a:ext cx="952146" cy="412153"/>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7" name="Ovál 16">
            <a:extLst>
              <a:ext uri="{FF2B5EF4-FFF2-40B4-BE49-F238E27FC236}">
                <a16:creationId xmlns:a16="http://schemas.microsoft.com/office/drawing/2014/main" id="{29E3B127-052D-48AD-998C-DEF9FB56D09A}"/>
              </a:ext>
            </a:extLst>
          </p:cNvPr>
          <p:cNvSpPr/>
          <p:nvPr/>
        </p:nvSpPr>
        <p:spPr>
          <a:xfrm>
            <a:off x="2912844" y="5154212"/>
            <a:ext cx="952146" cy="412153"/>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8" name="Ovál 17">
            <a:extLst>
              <a:ext uri="{FF2B5EF4-FFF2-40B4-BE49-F238E27FC236}">
                <a16:creationId xmlns:a16="http://schemas.microsoft.com/office/drawing/2014/main" id="{EF667221-D28E-4BAD-9A41-C3A57180314A}"/>
              </a:ext>
            </a:extLst>
          </p:cNvPr>
          <p:cNvSpPr/>
          <p:nvPr/>
        </p:nvSpPr>
        <p:spPr>
          <a:xfrm>
            <a:off x="7313811" y="2849585"/>
            <a:ext cx="503671" cy="412153"/>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0" name="Ovál 19">
            <a:extLst>
              <a:ext uri="{FF2B5EF4-FFF2-40B4-BE49-F238E27FC236}">
                <a16:creationId xmlns:a16="http://schemas.microsoft.com/office/drawing/2014/main" id="{F05291D7-0639-4710-83EF-6DDEA5732B7A}"/>
              </a:ext>
            </a:extLst>
          </p:cNvPr>
          <p:cNvSpPr/>
          <p:nvPr/>
        </p:nvSpPr>
        <p:spPr>
          <a:xfrm>
            <a:off x="8606866" y="4993292"/>
            <a:ext cx="750198" cy="535365"/>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1" name="Ovál 20">
            <a:extLst>
              <a:ext uri="{FF2B5EF4-FFF2-40B4-BE49-F238E27FC236}">
                <a16:creationId xmlns:a16="http://schemas.microsoft.com/office/drawing/2014/main" id="{5397AA18-1446-48F3-A30D-1EFD666E8ACC}"/>
              </a:ext>
            </a:extLst>
          </p:cNvPr>
          <p:cNvSpPr/>
          <p:nvPr/>
        </p:nvSpPr>
        <p:spPr>
          <a:xfrm>
            <a:off x="11025454" y="3556406"/>
            <a:ext cx="852668" cy="631663"/>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2" name="Ovál 21">
            <a:extLst>
              <a:ext uri="{FF2B5EF4-FFF2-40B4-BE49-F238E27FC236}">
                <a16:creationId xmlns:a16="http://schemas.microsoft.com/office/drawing/2014/main" id="{413F9785-69E7-4026-BF9B-192765E49864}"/>
              </a:ext>
            </a:extLst>
          </p:cNvPr>
          <p:cNvSpPr/>
          <p:nvPr/>
        </p:nvSpPr>
        <p:spPr>
          <a:xfrm>
            <a:off x="4552565" y="4250213"/>
            <a:ext cx="951589" cy="412153"/>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3" name="Obdélník 22">
            <a:extLst>
              <a:ext uri="{FF2B5EF4-FFF2-40B4-BE49-F238E27FC236}">
                <a16:creationId xmlns:a16="http://schemas.microsoft.com/office/drawing/2014/main" id="{43DF958E-3BB9-4929-9EBE-FCF9419274D7}"/>
              </a:ext>
            </a:extLst>
          </p:cNvPr>
          <p:cNvSpPr/>
          <p:nvPr/>
        </p:nvSpPr>
        <p:spPr>
          <a:xfrm>
            <a:off x="236712" y="5992363"/>
            <a:ext cx="10053686" cy="796350"/>
          </a:xfrm>
          <a:prstGeom prst="rect">
            <a:avLst/>
          </a:prstGeom>
        </p:spPr>
        <p:txBody>
          <a:bodyPr wrap="square" lIns="0" tIns="0" rIns="0" bIns="0" anchor="ctr">
            <a:noAutofit/>
          </a:bodyPr>
          <a:lstStyle/>
          <a:p>
            <a:pPr lvl="0" fontAlgn="base">
              <a:spcBef>
                <a:spcPct val="0"/>
              </a:spcBef>
              <a:spcAft>
                <a:spcPct val="0"/>
              </a:spcAft>
              <a:defRPr/>
            </a:pPr>
            <a:r>
              <a:rPr lang="en-AU" sz="1200" dirty="0">
                <a:solidFill>
                  <a:srgbClr val="595959"/>
                </a:solidFill>
                <a:cs typeface="Arial" charset="0"/>
              </a:rPr>
              <a:t>Q09. Now we will talk about worldview. To what extent do you agree or disagree with following statements?, Q10. Now we will talk about public life. To what extent do you agree or disagree with following statements?, Q11. Now we will talk about international politics and globalization. To what extent do you agree or disagree with following statements?</a:t>
            </a:r>
            <a:endParaRPr lang="cs-CZ" sz="1200" dirty="0">
              <a:solidFill>
                <a:srgbClr val="595959"/>
              </a:solidFill>
              <a:cs typeface="Arial" charset="0"/>
            </a:endParaRPr>
          </a:p>
          <a:p>
            <a:pPr lvl="0" fontAlgn="base">
              <a:spcBef>
                <a:spcPct val="0"/>
              </a:spcBef>
              <a:spcAft>
                <a:spcPct val="0"/>
              </a:spcAft>
              <a:defRPr/>
            </a:pPr>
            <a:r>
              <a:rPr lang="en-US" sz="1200" dirty="0">
                <a:solidFill>
                  <a:srgbClr val="595959"/>
                </a:solidFill>
                <a:cs typeface="Arial" charset="0"/>
              </a:rPr>
              <a:t>Defenders</a:t>
            </a:r>
            <a:r>
              <a:rPr lang="cs-CZ" sz="1200" dirty="0">
                <a:solidFill>
                  <a:srgbClr val="595959"/>
                </a:solidFill>
                <a:cs typeface="Arial" charset="0"/>
              </a:rPr>
              <a:t> </a:t>
            </a:r>
            <a:r>
              <a:rPr lang="cs-CZ" sz="1200" dirty="0">
                <a:solidFill>
                  <a:schemeClr val="tx2"/>
                </a:solidFill>
                <a:cs typeface="Arial" charset="0"/>
              </a:rPr>
              <a:t>(N=207)</a:t>
            </a:r>
            <a:endParaRPr kumimoji="0" lang="en-GB" sz="1200" b="0" i="0" u="none" strike="noStrike" kern="1200" cap="none" spc="0" normalizeH="0" baseline="0" noProof="0" dirty="0">
              <a:ln>
                <a:noFill/>
              </a:ln>
              <a:solidFill>
                <a:srgbClr val="595959"/>
              </a:solidFill>
              <a:effectLst/>
              <a:uLnTx/>
              <a:uFillTx/>
              <a:latin typeface="Calibri"/>
              <a:ea typeface="+mn-ea"/>
              <a:cs typeface="Arial" charset="0"/>
            </a:endParaRPr>
          </a:p>
        </p:txBody>
      </p:sp>
      <p:graphicFrame>
        <p:nvGraphicFramePr>
          <p:cNvPr id="6" name="Graf 5"/>
          <p:cNvGraphicFramePr/>
          <p:nvPr>
            <p:extLst>
              <p:ext uri="{D42A27DB-BD31-4B8C-83A1-F6EECF244321}">
                <p14:modId xmlns:p14="http://schemas.microsoft.com/office/powerpoint/2010/main" val="974392712"/>
              </p:ext>
            </p:extLst>
          </p:nvPr>
        </p:nvGraphicFramePr>
        <p:xfrm>
          <a:off x="158623" y="2251517"/>
          <a:ext cx="4215897" cy="39973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f 13">
            <a:extLst>
              <a:ext uri="{FF2B5EF4-FFF2-40B4-BE49-F238E27FC236}">
                <a16:creationId xmlns:a16="http://schemas.microsoft.com/office/drawing/2014/main" id="{9E1C5AEA-8AD6-4671-AFFE-99B12D1DB3C0}"/>
              </a:ext>
            </a:extLst>
          </p:cNvPr>
          <p:cNvGraphicFramePr/>
          <p:nvPr>
            <p:extLst>
              <p:ext uri="{D42A27DB-BD31-4B8C-83A1-F6EECF244321}">
                <p14:modId xmlns:p14="http://schemas.microsoft.com/office/powerpoint/2010/main" val="1576794068"/>
              </p:ext>
            </p:extLst>
          </p:nvPr>
        </p:nvGraphicFramePr>
        <p:xfrm>
          <a:off x="3988051" y="1445760"/>
          <a:ext cx="4215897" cy="39973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 14">
            <a:extLst>
              <a:ext uri="{FF2B5EF4-FFF2-40B4-BE49-F238E27FC236}">
                <a16:creationId xmlns:a16="http://schemas.microsoft.com/office/drawing/2014/main" id="{A29218BC-0272-415D-960C-E22BA6241521}"/>
              </a:ext>
            </a:extLst>
          </p:cNvPr>
          <p:cNvGraphicFramePr/>
          <p:nvPr>
            <p:extLst>
              <p:ext uri="{D42A27DB-BD31-4B8C-83A1-F6EECF244321}">
                <p14:modId xmlns:p14="http://schemas.microsoft.com/office/powerpoint/2010/main" val="986891318"/>
              </p:ext>
            </p:extLst>
          </p:nvPr>
        </p:nvGraphicFramePr>
        <p:xfrm>
          <a:off x="7995528" y="2251517"/>
          <a:ext cx="3959760" cy="39973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4196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a:extLst>
              <a:ext uri="{FF2B5EF4-FFF2-40B4-BE49-F238E27FC236}">
                <a16:creationId xmlns:a16="http://schemas.microsoft.com/office/drawing/2014/main" id="{89C10F18-9EF3-4ADF-A0CA-5FCAE150B788}"/>
              </a:ext>
            </a:extLst>
          </p:cNvPr>
          <p:cNvSpPr txBox="1">
            <a:spLocks/>
          </p:cNvSpPr>
          <p:nvPr/>
        </p:nvSpPr>
        <p:spPr>
          <a:xfrm>
            <a:off x="0" y="307451"/>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AU">
                <a:solidFill>
                  <a:srgbClr val="7030A0"/>
                </a:solidFill>
              </a:rPr>
              <a:t>Tested workers </a:t>
            </a:r>
            <a:r>
              <a:rPr lang="en-AU" sz="2400">
                <a:solidFill>
                  <a:srgbClr val="7030A0"/>
                </a:solidFill>
              </a:rPr>
              <a:t>(14 % in population)</a:t>
            </a:r>
          </a:p>
        </p:txBody>
      </p:sp>
      <p:sp>
        <p:nvSpPr>
          <p:cNvPr id="3" name="Zástupný symbol pro číslo snímku 2"/>
          <p:cNvSpPr>
            <a:spLocks noGrp="1"/>
          </p:cNvSpPr>
          <p:nvPr>
            <p:ph type="sldNum" sz="quarter" idx="4"/>
          </p:nvPr>
        </p:nvSpPr>
        <p:spPr/>
        <p:txBody>
          <a:bodyPr/>
          <a:lstStyle/>
          <a:p>
            <a:fld id="{D6262B2E-B0CB-4DBB-8C61-F612C05A0A37}" type="slidenum">
              <a:rPr lang="cs-CZ" smtClean="0">
                <a:solidFill>
                  <a:prstClr val="white">
                    <a:lumMod val="65000"/>
                  </a:prstClr>
                </a:solidFill>
              </a:rPr>
              <a:pPr/>
              <a:t>37</a:t>
            </a:fld>
            <a:endParaRPr lang="cs-CZ" dirty="0">
              <a:solidFill>
                <a:prstClr val="white">
                  <a:lumMod val="65000"/>
                </a:prstClr>
              </a:solidFill>
            </a:endParaRPr>
          </a:p>
        </p:txBody>
      </p:sp>
      <p:sp>
        <p:nvSpPr>
          <p:cNvPr id="9" name="Obdélník 8">
            <a:extLst>
              <a:ext uri="{FF2B5EF4-FFF2-40B4-BE49-F238E27FC236}">
                <a16:creationId xmlns:a16="http://schemas.microsoft.com/office/drawing/2014/main" id="{1CC16DFF-E68E-4AFD-971F-1218945B6B08}"/>
              </a:ext>
            </a:extLst>
          </p:cNvPr>
          <p:cNvSpPr/>
          <p:nvPr/>
        </p:nvSpPr>
        <p:spPr>
          <a:xfrm>
            <a:off x="632580" y="2456853"/>
            <a:ext cx="4337108" cy="3769109"/>
          </a:xfrm>
          <a:prstGeom prst="rect">
            <a:avLst/>
          </a:prstGeom>
          <a:solidFill>
            <a:srgbClr val="C7A1E3">
              <a:alpha val="36863"/>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400" dirty="0">
              <a:solidFill>
                <a:schemeClr val="tx1"/>
              </a:solidFill>
            </a:endParaRPr>
          </a:p>
          <a:p>
            <a:pPr marL="285750" indent="-285750">
              <a:buFont typeface="Wingdings" panose="05000000000000000000" pitchFamily="2" charset="2"/>
              <a:buChar char="§"/>
            </a:pPr>
            <a:r>
              <a:rPr lang="en-GB" sz="1400" dirty="0">
                <a:solidFill>
                  <a:schemeClr val="tx1"/>
                </a:solidFill>
              </a:rPr>
              <a:t>The interest in election</a:t>
            </a:r>
            <a:r>
              <a:rPr lang="cs-CZ" sz="1400" dirty="0">
                <a:solidFill>
                  <a:schemeClr val="tx1"/>
                </a:solidFill>
              </a:rPr>
              <a:t>s</a:t>
            </a:r>
            <a:r>
              <a:rPr lang="en-GB" sz="1400" dirty="0">
                <a:solidFill>
                  <a:schemeClr val="tx1"/>
                </a:solidFill>
              </a:rPr>
              <a:t> is </a:t>
            </a:r>
            <a:r>
              <a:rPr lang="cs-CZ" sz="1400" dirty="0">
                <a:solidFill>
                  <a:schemeClr val="tx1"/>
                </a:solidFill>
              </a:rPr>
              <a:t>on </a:t>
            </a:r>
            <a:r>
              <a:rPr lang="en-GB" sz="1400" dirty="0">
                <a:solidFill>
                  <a:schemeClr val="tx1"/>
                </a:solidFill>
              </a:rPr>
              <a:t>average. </a:t>
            </a:r>
            <a:r>
              <a:rPr lang="en-GB" sz="1400" b="1" dirty="0">
                <a:solidFill>
                  <a:schemeClr val="tx1"/>
                </a:solidFill>
              </a:rPr>
              <a:t>They trust politicians. </a:t>
            </a:r>
            <a:r>
              <a:rPr lang="en-GB" sz="1400" dirty="0">
                <a:solidFill>
                  <a:schemeClr val="tx1"/>
                </a:solidFill>
              </a:rPr>
              <a:t>They are not populists. </a:t>
            </a:r>
          </a:p>
          <a:p>
            <a:pPr marL="285750" indent="-285750">
              <a:buFont typeface="Wingdings" panose="05000000000000000000" pitchFamily="2" charset="2"/>
              <a:buChar char="§"/>
            </a:pPr>
            <a:endParaRPr lang="en-GB" sz="1400" dirty="0">
              <a:solidFill>
                <a:schemeClr val="tx1"/>
              </a:solidFill>
            </a:endParaRPr>
          </a:p>
          <a:p>
            <a:pPr marL="285750" indent="-285750">
              <a:buFont typeface="Wingdings" panose="05000000000000000000" pitchFamily="2" charset="2"/>
              <a:buChar char="§"/>
            </a:pPr>
            <a:r>
              <a:rPr lang="en-GB" sz="1400" dirty="0">
                <a:solidFill>
                  <a:schemeClr val="tx1"/>
                </a:solidFill>
              </a:rPr>
              <a:t>They are </a:t>
            </a:r>
            <a:r>
              <a:rPr lang="en-GB" sz="1400" b="1" dirty="0">
                <a:solidFill>
                  <a:schemeClr val="tx1"/>
                </a:solidFill>
              </a:rPr>
              <a:t>rather satisfied with the development of post-</a:t>
            </a:r>
            <a:r>
              <a:rPr lang="cs-CZ" sz="1400" b="1" dirty="0">
                <a:solidFill>
                  <a:schemeClr val="tx1"/>
                </a:solidFill>
              </a:rPr>
              <a:t>1989</a:t>
            </a:r>
            <a:r>
              <a:rPr lang="en-GB" sz="1400" b="1" dirty="0">
                <a:solidFill>
                  <a:schemeClr val="tx1"/>
                </a:solidFill>
              </a:rPr>
              <a:t> society</a:t>
            </a:r>
            <a:r>
              <a:rPr lang="en-GB" sz="1400" dirty="0">
                <a:solidFill>
                  <a:schemeClr val="tx1"/>
                </a:solidFill>
              </a:rPr>
              <a:t>. In comparison with other segments, they are rather </a:t>
            </a:r>
            <a:r>
              <a:rPr lang="en-GB" sz="1400" b="1" dirty="0">
                <a:solidFill>
                  <a:schemeClr val="tx1"/>
                </a:solidFill>
              </a:rPr>
              <a:t>dissatisfied with their lives </a:t>
            </a:r>
            <a:r>
              <a:rPr lang="en-GB" sz="1400" dirty="0">
                <a:solidFill>
                  <a:schemeClr val="tx1"/>
                </a:solidFill>
              </a:rPr>
              <a:t>which is caused by their financial problems.   </a:t>
            </a:r>
          </a:p>
          <a:p>
            <a:pPr marL="285750" indent="-285750">
              <a:buFont typeface="Wingdings" panose="05000000000000000000" pitchFamily="2" charset="2"/>
              <a:buChar char="§"/>
            </a:pPr>
            <a:endParaRPr lang="en-GB" sz="1400" dirty="0">
              <a:solidFill>
                <a:schemeClr val="tx1"/>
              </a:solidFill>
            </a:endParaRPr>
          </a:p>
          <a:p>
            <a:pPr marL="285750" indent="-285750">
              <a:buFont typeface="Wingdings" panose="05000000000000000000" pitchFamily="2" charset="2"/>
              <a:buChar char="§"/>
            </a:pPr>
            <a:r>
              <a:rPr lang="en-GB" sz="1400" dirty="0">
                <a:solidFill>
                  <a:schemeClr val="tx1"/>
                </a:solidFill>
              </a:rPr>
              <a:t>They are </a:t>
            </a:r>
            <a:r>
              <a:rPr lang="en-GB" sz="1400" b="1" dirty="0">
                <a:solidFill>
                  <a:schemeClr val="tx1"/>
                </a:solidFill>
              </a:rPr>
              <a:t>rather against nationalism</a:t>
            </a:r>
            <a:r>
              <a:rPr lang="en-GB" sz="1400" dirty="0">
                <a:solidFill>
                  <a:schemeClr val="tx1"/>
                </a:solidFill>
              </a:rPr>
              <a:t>. They do not feel threatened by immigrants. </a:t>
            </a:r>
          </a:p>
          <a:p>
            <a:pPr marL="285750" indent="-285750">
              <a:buFont typeface="Wingdings" panose="05000000000000000000" pitchFamily="2" charset="2"/>
              <a:buChar char="§"/>
            </a:pPr>
            <a:endParaRPr lang="en-GB" sz="1400" dirty="0">
              <a:solidFill>
                <a:schemeClr val="tx1"/>
              </a:solidFill>
            </a:endParaRPr>
          </a:p>
          <a:p>
            <a:pPr marL="285750" indent="-285750">
              <a:buFont typeface="Wingdings" panose="05000000000000000000" pitchFamily="2" charset="2"/>
              <a:buChar char="§"/>
            </a:pPr>
            <a:r>
              <a:rPr lang="en-GB" sz="1400" dirty="0">
                <a:solidFill>
                  <a:schemeClr val="tx1"/>
                </a:solidFill>
              </a:rPr>
              <a:t>They are </a:t>
            </a:r>
            <a:r>
              <a:rPr lang="en-GB" sz="1400" b="1" dirty="0">
                <a:solidFill>
                  <a:schemeClr val="tx1"/>
                </a:solidFill>
              </a:rPr>
              <a:t>not authoritarians</a:t>
            </a:r>
            <a:r>
              <a:rPr lang="en-GB" sz="1400" dirty="0">
                <a:solidFill>
                  <a:schemeClr val="tx1"/>
                </a:solidFill>
              </a:rPr>
              <a:t>. They do not believe that our society will </a:t>
            </a:r>
            <a:r>
              <a:rPr lang="en-GB" sz="1400" dirty="0">
                <a:solidFill>
                  <a:srgbClr val="000000"/>
                </a:solidFill>
                <a:latin typeface="Calibri" panose="020F0502020204030204" pitchFamily="34" charset="0"/>
              </a:rPr>
              <a:t>fall apart if we do not establish </a:t>
            </a:r>
            <a:r>
              <a:rPr lang="cs-CZ" sz="1400" dirty="0" err="1">
                <a:solidFill>
                  <a:srgbClr val="000000"/>
                </a:solidFill>
                <a:latin typeface="Calibri" panose="020F0502020204030204" pitchFamily="34" charset="0"/>
              </a:rPr>
              <a:t>stricter</a:t>
            </a:r>
            <a:r>
              <a:rPr lang="en-GB" sz="1400" dirty="0">
                <a:solidFill>
                  <a:srgbClr val="000000"/>
                </a:solidFill>
                <a:latin typeface="Calibri" panose="020F0502020204030204" pitchFamily="34" charset="0"/>
              </a:rPr>
              <a:t> laws and rules.</a:t>
            </a:r>
            <a:endParaRPr lang="en-GB" sz="1400" dirty="0">
              <a:solidFill>
                <a:schemeClr val="tx1"/>
              </a:solidFill>
            </a:endParaRPr>
          </a:p>
        </p:txBody>
      </p:sp>
      <p:sp>
        <p:nvSpPr>
          <p:cNvPr id="6" name="Obdélník 5">
            <a:extLst>
              <a:ext uri="{FF2B5EF4-FFF2-40B4-BE49-F238E27FC236}">
                <a16:creationId xmlns:a16="http://schemas.microsoft.com/office/drawing/2014/main" id="{63FF0BFE-4213-44B0-87B5-820B1FA9B7C7}"/>
              </a:ext>
            </a:extLst>
          </p:cNvPr>
          <p:cNvSpPr/>
          <p:nvPr/>
        </p:nvSpPr>
        <p:spPr>
          <a:xfrm>
            <a:off x="5164184" y="2456853"/>
            <a:ext cx="4693920" cy="2331965"/>
          </a:xfrm>
          <a:prstGeom prst="rect">
            <a:avLst/>
          </a:prstGeom>
          <a:solidFill>
            <a:srgbClr val="C7A1E3">
              <a:alpha val="37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400">
              <a:solidFill>
                <a:schemeClr val="tx1"/>
              </a:solidFill>
            </a:endParaRPr>
          </a:p>
          <a:p>
            <a:pPr>
              <a:spcAft>
                <a:spcPts val="600"/>
              </a:spcAft>
            </a:pPr>
            <a:r>
              <a:rPr lang="en-AU" sz="1400">
                <a:solidFill>
                  <a:schemeClr val="tx1"/>
                </a:solidFill>
              </a:rPr>
              <a:t>Men (53 %) and women (47 %), age evenly distributed. More in Prague and Ústecký region. Education evenly distributed.</a:t>
            </a:r>
          </a:p>
          <a:p>
            <a:pPr>
              <a:spcAft>
                <a:spcPts val="600"/>
              </a:spcAft>
            </a:pPr>
            <a:r>
              <a:rPr lang="en-AU" sz="1400" b="1">
                <a:solidFill>
                  <a:schemeClr val="tx1"/>
                </a:solidFill>
              </a:rPr>
              <a:t>They suffer the most from financial difficulties - </a:t>
            </a:r>
            <a:r>
              <a:rPr lang="en-AU" sz="1400">
                <a:solidFill>
                  <a:schemeClr val="tx1"/>
                </a:solidFill>
              </a:rPr>
              <a:t>distrainment (20%), job loss (51%), serious injury or long-term illness (49%). </a:t>
            </a:r>
          </a:p>
          <a:p>
            <a:pPr>
              <a:spcAft>
                <a:spcPts val="600"/>
              </a:spcAft>
            </a:pPr>
            <a:r>
              <a:rPr lang="en-AU" sz="1400">
                <a:solidFill>
                  <a:schemeClr val="tx1"/>
                </a:solidFill>
              </a:rPr>
              <a:t>More often unemployed (9%). More often low income, low value of property.</a:t>
            </a:r>
          </a:p>
          <a:p>
            <a:pPr>
              <a:spcAft>
                <a:spcPts val="600"/>
              </a:spcAft>
            </a:pPr>
            <a:r>
              <a:rPr lang="en-AU" sz="1400" b="1">
                <a:solidFill>
                  <a:schemeClr val="tx1"/>
                </a:solidFill>
              </a:rPr>
              <a:t>They follow the opinions of others the most</a:t>
            </a:r>
            <a:r>
              <a:rPr lang="en-AU" sz="1400">
                <a:solidFill>
                  <a:schemeClr val="tx1"/>
                </a:solidFill>
              </a:rPr>
              <a:t>, compared to other segments.</a:t>
            </a:r>
          </a:p>
        </p:txBody>
      </p:sp>
      <p:graphicFrame>
        <p:nvGraphicFramePr>
          <p:cNvPr id="8" name="Graf 7">
            <a:extLst>
              <a:ext uri="{FF2B5EF4-FFF2-40B4-BE49-F238E27FC236}">
                <a16:creationId xmlns:a16="http://schemas.microsoft.com/office/drawing/2014/main" id="{06FEF355-F3E5-4EE5-923B-878C8ABD022C}"/>
              </a:ext>
            </a:extLst>
          </p:cNvPr>
          <p:cNvGraphicFramePr/>
          <p:nvPr>
            <p:extLst>
              <p:ext uri="{D42A27DB-BD31-4B8C-83A1-F6EECF244321}">
                <p14:modId xmlns:p14="http://schemas.microsoft.com/office/powerpoint/2010/main" val="3123555349"/>
              </p:ext>
            </p:extLst>
          </p:nvPr>
        </p:nvGraphicFramePr>
        <p:xfrm>
          <a:off x="10420538" y="207692"/>
          <a:ext cx="1664965" cy="1039086"/>
        </p:xfrm>
        <a:graphic>
          <a:graphicData uri="http://schemas.openxmlformats.org/drawingml/2006/chart">
            <c:chart xmlns:c="http://schemas.openxmlformats.org/drawingml/2006/chart" xmlns:r="http://schemas.openxmlformats.org/officeDocument/2006/relationships" r:id="rId2"/>
          </a:graphicData>
        </a:graphic>
      </p:graphicFrame>
      <p:sp>
        <p:nvSpPr>
          <p:cNvPr id="12" name="Zástupný symbol pro obsah 7">
            <a:extLst>
              <a:ext uri="{FF2B5EF4-FFF2-40B4-BE49-F238E27FC236}">
                <a16:creationId xmlns:a16="http://schemas.microsoft.com/office/drawing/2014/main" id="{DBBAA2A8-690C-4689-8BBD-C05E33E6C6FE}"/>
              </a:ext>
            </a:extLst>
          </p:cNvPr>
          <p:cNvSpPr>
            <a:spLocks noGrp="1"/>
          </p:cNvSpPr>
          <p:nvPr>
            <p:ph idx="1"/>
          </p:nvPr>
        </p:nvSpPr>
        <p:spPr>
          <a:xfrm>
            <a:off x="45740" y="975787"/>
            <a:ext cx="10781145" cy="654885"/>
          </a:xfrm>
          <a:noFill/>
        </p:spPr>
        <p:txBody>
          <a:bodyPr lIns="900000" tIns="0" rIns="900000" bIns="0" anchor="t">
            <a:noAutofit/>
          </a:bodyPr>
          <a:lstStyle/>
          <a:p>
            <a:pPr marL="0" indent="0" algn="just">
              <a:buNone/>
            </a:pPr>
            <a:r>
              <a:rPr lang="en-AU" sz="1800"/>
              <a:t>The Tested workers suffer the most from financial difficulties (distrainment, job loss). Despite that they are rather satisfied with the development of post-1989 society. They rather tend to be dissatisfied with themselves. They trust politicians. They are rather against nationalism and have no opinion on immigration. They are not authoritarians.</a:t>
            </a:r>
          </a:p>
        </p:txBody>
      </p:sp>
      <p:graphicFrame>
        <p:nvGraphicFramePr>
          <p:cNvPr id="13" name="Graf 12">
            <a:extLst>
              <a:ext uri="{FF2B5EF4-FFF2-40B4-BE49-F238E27FC236}">
                <a16:creationId xmlns:a16="http://schemas.microsoft.com/office/drawing/2014/main" id="{366AF185-CE52-4897-B373-A37405625AB1}"/>
              </a:ext>
            </a:extLst>
          </p:cNvPr>
          <p:cNvGraphicFramePr/>
          <p:nvPr>
            <p:extLst>
              <p:ext uri="{D42A27DB-BD31-4B8C-83A1-F6EECF244321}">
                <p14:modId xmlns:p14="http://schemas.microsoft.com/office/powerpoint/2010/main" val="531984492"/>
              </p:ext>
            </p:extLst>
          </p:nvPr>
        </p:nvGraphicFramePr>
        <p:xfrm>
          <a:off x="7222314" y="4977596"/>
          <a:ext cx="2972955" cy="1293437"/>
        </p:xfrm>
        <a:graphic>
          <a:graphicData uri="http://schemas.openxmlformats.org/drawingml/2006/chart">
            <c:chart xmlns:c="http://schemas.openxmlformats.org/drawingml/2006/chart" xmlns:r="http://schemas.openxmlformats.org/officeDocument/2006/relationships" r:id="rId3"/>
          </a:graphicData>
        </a:graphic>
      </p:graphicFrame>
      <p:pic>
        <p:nvPicPr>
          <p:cNvPr id="15" name="Obrázek 14">
            <a:extLst>
              <a:ext uri="{FF2B5EF4-FFF2-40B4-BE49-F238E27FC236}">
                <a16:creationId xmlns:a16="http://schemas.microsoft.com/office/drawing/2014/main" id="{6A101F88-0663-4AD9-82DE-B53C2ECEF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5280"/>
            <a:ext cx="851971" cy="851971"/>
          </a:xfrm>
          <a:prstGeom prst="rect">
            <a:avLst/>
          </a:prstGeom>
        </p:spPr>
      </p:pic>
      <p:sp>
        <p:nvSpPr>
          <p:cNvPr id="16" name="Obdélník 15">
            <a:extLst>
              <a:ext uri="{FF2B5EF4-FFF2-40B4-BE49-F238E27FC236}">
                <a16:creationId xmlns:a16="http://schemas.microsoft.com/office/drawing/2014/main" id="{1DF882DD-447A-4068-A646-CD2F243DC8E3}"/>
              </a:ext>
            </a:extLst>
          </p:cNvPr>
          <p:cNvSpPr/>
          <p:nvPr/>
        </p:nvSpPr>
        <p:spPr>
          <a:xfrm>
            <a:off x="5657406" y="2170874"/>
            <a:ext cx="3733462" cy="44766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b="1" dirty="0">
                <a:solidFill>
                  <a:schemeClr val="bg1"/>
                </a:solidFill>
              </a:rPr>
              <a:t>Sociodemographic profile</a:t>
            </a:r>
          </a:p>
        </p:txBody>
      </p:sp>
      <p:sp>
        <p:nvSpPr>
          <p:cNvPr id="17" name="Obdélník 16">
            <a:extLst>
              <a:ext uri="{FF2B5EF4-FFF2-40B4-BE49-F238E27FC236}">
                <a16:creationId xmlns:a16="http://schemas.microsoft.com/office/drawing/2014/main" id="{6DA58966-0DD8-40DA-9D43-02E844940F0E}"/>
              </a:ext>
            </a:extLst>
          </p:cNvPr>
          <p:cNvSpPr/>
          <p:nvPr/>
        </p:nvSpPr>
        <p:spPr>
          <a:xfrm>
            <a:off x="5200586" y="5074798"/>
            <a:ext cx="2562085" cy="1151164"/>
          </a:xfrm>
          <a:prstGeom prst="rect">
            <a:avLst/>
          </a:prstGeom>
          <a:solidFill>
            <a:srgbClr val="C7A1E3">
              <a:alpha val="37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latin typeface="Calibri"/>
              </a:rPr>
              <a:t>36% belong to the Mid</a:t>
            </a:r>
            <a:r>
              <a:rPr lang="cs-CZ" sz="1400" b="1" dirty="0">
                <a:solidFill>
                  <a:prstClr val="black"/>
                </a:solidFill>
                <a:latin typeface="Calibri"/>
              </a:rPr>
              <a:t>-</a:t>
            </a:r>
            <a:r>
              <a:rPr lang="en-GB" sz="1400" b="1" dirty="0">
                <a:solidFill>
                  <a:prstClr val="black"/>
                </a:solidFill>
                <a:latin typeface="Calibri"/>
              </a:rPr>
              <a:t>class</a:t>
            </a:r>
            <a:r>
              <a:rPr lang="cs-CZ" sz="1400" b="1" dirty="0">
                <a:solidFill>
                  <a:prstClr val="black"/>
                </a:solidFill>
                <a:latin typeface="Calibri"/>
              </a:rPr>
              <a:t>.</a:t>
            </a:r>
            <a:endParaRPr lang="en-GB" sz="14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56% is </a:t>
            </a:r>
            <a:r>
              <a:rPr lang="cs-CZ" sz="1400" dirty="0">
                <a:solidFill>
                  <a:prstClr val="black"/>
                </a:solidFill>
                <a:latin typeface="Calibri"/>
              </a:rPr>
              <a:t>a </a:t>
            </a:r>
            <a:r>
              <a:rPr lang="en-GB" sz="1400" dirty="0">
                <a:solidFill>
                  <a:prstClr val="black"/>
                </a:solidFill>
                <a:latin typeface="Calibri"/>
              </a:rPr>
              <a:t>part of the Lower class</a:t>
            </a:r>
            <a:r>
              <a:rPr lang="cs-CZ" sz="1400" dirty="0">
                <a:solidFill>
                  <a:prstClr val="black"/>
                </a:solidFill>
                <a:latin typeface="Calibri"/>
              </a:rPr>
              <a:t>.</a:t>
            </a:r>
            <a:endParaRPr lang="en-GB" sz="1400" dirty="0">
              <a:solidFill>
                <a:prstClr val="black"/>
              </a:solidFill>
              <a:latin typeface="Calibri"/>
            </a:endParaRPr>
          </a:p>
        </p:txBody>
      </p:sp>
      <p:sp>
        <p:nvSpPr>
          <p:cNvPr id="18" name="Obdélník 17">
            <a:extLst>
              <a:ext uri="{FF2B5EF4-FFF2-40B4-BE49-F238E27FC236}">
                <a16:creationId xmlns:a16="http://schemas.microsoft.com/office/drawing/2014/main" id="{1D05AFF1-BC58-42C5-9B10-B209993FBE48}"/>
              </a:ext>
            </a:extLst>
          </p:cNvPr>
          <p:cNvSpPr/>
          <p:nvPr/>
        </p:nvSpPr>
        <p:spPr>
          <a:xfrm>
            <a:off x="5430353" y="4861861"/>
            <a:ext cx="1937441" cy="38497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a:ea typeface="+mn-ea"/>
                <a:cs typeface="+mn-cs"/>
              </a:rPr>
              <a:t>Mid</a:t>
            </a:r>
            <a:r>
              <a:rPr kumimoji="0" lang="cs-CZ" sz="1800" b="1" i="0" u="none" strike="noStrike" kern="1200" cap="none" spc="0" normalizeH="0" baseline="0" noProof="0" dirty="0">
                <a:ln>
                  <a:noFill/>
                </a:ln>
                <a:solidFill>
                  <a:schemeClr val="bg1"/>
                </a:solidFill>
                <a:effectLst/>
                <a:uLnTx/>
                <a:uFillTx/>
                <a:latin typeface="Calibri"/>
                <a:ea typeface="+mn-ea"/>
                <a:cs typeface="+mn-cs"/>
              </a:rPr>
              <a:t>-</a:t>
            </a:r>
            <a:r>
              <a:rPr kumimoji="0" lang="en-GB" sz="1800" b="1" i="0" u="none" strike="noStrike" kern="1200" cap="none" spc="0" normalizeH="0" baseline="0" noProof="0" dirty="0">
                <a:ln>
                  <a:noFill/>
                </a:ln>
                <a:solidFill>
                  <a:schemeClr val="bg1"/>
                </a:solidFill>
                <a:effectLst/>
                <a:uLnTx/>
                <a:uFillTx/>
                <a:latin typeface="Calibri"/>
                <a:ea typeface="+mn-ea"/>
                <a:cs typeface="+mn-cs"/>
              </a:rPr>
              <a:t>class:</a:t>
            </a:r>
          </a:p>
        </p:txBody>
      </p:sp>
      <p:sp>
        <p:nvSpPr>
          <p:cNvPr id="19" name="TextovéPole 18">
            <a:extLst>
              <a:ext uri="{FF2B5EF4-FFF2-40B4-BE49-F238E27FC236}">
                <a16:creationId xmlns:a16="http://schemas.microsoft.com/office/drawing/2014/main" id="{6258E6A6-0124-4F48-A677-57EA589CD81F}"/>
              </a:ext>
            </a:extLst>
          </p:cNvPr>
          <p:cNvSpPr txBox="1"/>
          <p:nvPr/>
        </p:nvSpPr>
        <p:spPr>
          <a:xfrm>
            <a:off x="10070810" y="1177185"/>
            <a:ext cx="23644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alibri"/>
                <a:ea typeface="+mn-ea"/>
                <a:cs typeface="+mn-cs"/>
              </a:rPr>
              <a:t>In population 18+:</a:t>
            </a:r>
          </a:p>
          <a:p>
            <a:pPr lvl="0" algn="ctr"/>
            <a:r>
              <a:rPr lang="en-GB" dirty="0">
                <a:solidFill>
                  <a:srgbClr val="7030A0"/>
                </a:solidFill>
              </a:rPr>
              <a:t>1 212 563 </a:t>
            </a:r>
            <a:r>
              <a:rPr kumimoji="0" lang="en-GB" sz="1800" b="0" i="0" u="none" strike="noStrike" kern="1200" cap="none" spc="0" normalizeH="0" baseline="0" noProof="0" dirty="0">
                <a:ln>
                  <a:noFill/>
                </a:ln>
                <a:solidFill>
                  <a:srgbClr val="7030A0"/>
                </a:solidFill>
                <a:effectLst/>
                <a:uLnTx/>
                <a:uFillTx/>
                <a:latin typeface="Calibri"/>
                <a:ea typeface="+mn-ea"/>
                <a:cs typeface="+mn-cs"/>
              </a:rPr>
              <a:t>inhab.</a:t>
            </a:r>
            <a:endParaRPr kumimoji="0" lang="en-GB" sz="1400" b="1" i="0" u="none" strike="noStrike" kern="1200" cap="none" spc="0" normalizeH="0" baseline="0" noProof="0" dirty="0">
              <a:ln>
                <a:noFill/>
              </a:ln>
              <a:solidFill>
                <a:srgbClr val="7030A0"/>
              </a:solidFill>
              <a:effectLst/>
              <a:uLnTx/>
              <a:uFillTx/>
              <a:latin typeface="Calibri"/>
              <a:ea typeface="+mn-ea"/>
              <a:cs typeface="+mn-cs"/>
            </a:endParaRPr>
          </a:p>
        </p:txBody>
      </p:sp>
      <p:sp>
        <p:nvSpPr>
          <p:cNvPr id="20" name="Obdélník 19">
            <a:extLst>
              <a:ext uri="{FF2B5EF4-FFF2-40B4-BE49-F238E27FC236}">
                <a16:creationId xmlns:a16="http://schemas.microsoft.com/office/drawing/2014/main" id="{698A0EE4-A2C4-4A72-B55C-E3D98DB783D5}"/>
              </a:ext>
            </a:extLst>
          </p:cNvPr>
          <p:cNvSpPr/>
          <p:nvPr/>
        </p:nvSpPr>
        <p:spPr>
          <a:xfrm>
            <a:off x="934403" y="2170873"/>
            <a:ext cx="3733462" cy="44766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b="1" dirty="0">
                <a:solidFill>
                  <a:schemeClr val="bg1"/>
                </a:solidFill>
              </a:rPr>
              <a:t>Attitudes, political opinions</a:t>
            </a:r>
          </a:p>
        </p:txBody>
      </p:sp>
    </p:spTree>
    <p:extLst>
      <p:ext uri="{BB962C8B-B14F-4D97-AF65-F5344CB8AC3E}">
        <p14:creationId xmlns:p14="http://schemas.microsoft.com/office/powerpoint/2010/main" val="3100580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idx="1"/>
          </p:nvPr>
        </p:nvSpPr>
        <p:spPr>
          <a:xfrm>
            <a:off x="0" y="1047902"/>
            <a:ext cx="12192000" cy="654885"/>
          </a:xfrm>
          <a:noFill/>
        </p:spPr>
        <p:txBody>
          <a:bodyPr lIns="900000" tIns="0" rIns="900000" bIns="0" anchor="t">
            <a:noAutofit/>
          </a:bodyPr>
          <a:lstStyle/>
          <a:p>
            <a:pPr marL="0" indent="0">
              <a:buNone/>
            </a:pPr>
            <a:r>
              <a:rPr lang="en-AU" sz="1800" dirty="0"/>
              <a:t>69% of Tested workers do not exclude their participation in EP election. However, 1/3 of those who plan to participate, is not decided which party they should vote for. 26% plan to vote for ANO.</a:t>
            </a:r>
          </a:p>
        </p:txBody>
      </p:sp>
      <p:sp>
        <p:nvSpPr>
          <p:cNvPr id="7" name="Nadpis 6"/>
          <p:cNvSpPr>
            <a:spLocks noGrp="1"/>
          </p:cNvSpPr>
          <p:nvPr>
            <p:ph type="ctrTitle"/>
          </p:nvPr>
        </p:nvSpPr>
        <p:spPr>
          <a:xfrm>
            <a:off x="0" y="400281"/>
            <a:ext cx="12192000" cy="615461"/>
          </a:xfrm>
          <a:noFill/>
        </p:spPr>
        <p:txBody>
          <a:bodyPr lIns="900000" tIns="0" rIns="0" bIns="0" anchor="ctr">
            <a:noAutofit/>
          </a:bodyPr>
          <a:lstStyle/>
          <a:p>
            <a:r>
              <a:rPr lang="pl-PL" dirty="0">
                <a:solidFill>
                  <a:srgbClr val="7030A0"/>
                </a:solidFill>
              </a:rPr>
              <a:t>Tested workers assume they will vote in EP election</a:t>
            </a:r>
            <a:endParaRPr lang="en-GB" dirty="0">
              <a:solidFill>
                <a:srgbClr val="7030A0"/>
              </a:solidFill>
            </a:endParaRPr>
          </a:p>
        </p:txBody>
      </p:sp>
      <p:sp>
        <p:nvSpPr>
          <p:cNvPr id="3" name="Zástupný symbol pro číslo snímku 2"/>
          <p:cNvSpPr>
            <a:spLocks noGrp="1"/>
          </p:cNvSpPr>
          <p:nvPr>
            <p:ph type="sldNum" sz="quarter" idx="4"/>
          </p:nvPr>
        </p:nvSpPr>
        <p:spPr/>
        <p:txBody>
          <a:bodyPr/>
          <a:lstStyle/>
          <a:p>
            <a:fld id="{D6262B2E-B0CB-4DBB-8C61-F612C05A0A37}" type="slidenum">
              <a:rPr lang="cs-CZ" smtClean="0">
                <a:solidFill>
                  <a:prstClr val="white">
                    <a:lumMod val="65000"/>
                  </a:prstClr>
                </a:solidFill>
              </a:rPr>
              <a:pPr/>
              <a:t>38</a:t>
            </a:fld>
            <a:endParaRPr lang="cs-CZ" dirty="0">
              <a:solidFill>
                <a:prstClr val="white">
                  <a:lumMod val="65000"/>
                </a:prstClr>
              </a:solidFill>
            </a:endParaRPr>
          </a:p>
        </p:txBody>
      </p:sp>
      <p:sp>
        <p:nvSpPr>
          <p:cNvPr id="9" name="Obdélník 8"/>
          <p:cNvSpPr/>
          <p:nvPr/>
        </p:nvSpPr>
        <p:spPr>
          <a:xfrm>
            <a:off x="876300" y="6493119"/>
            <a:ext cx="9199517" cy="365124"/>
          </a:xfrm>
          <a:prstGeom prst="rect">
            <a:avLst/>
          </a:prstGeom>
        </p:spPr>
        <p:txBody>
          <a:bodyPr wrap="square" lIns="0" tIns="0" rIns="0" bIns="0" anchor="ctr">
            <a:noAutofit/>
          </a:bodyPr>
          <a:lstStyle/>
          <a:p>
            <a:pPr fontAlgn="base">
              <a:spcBef>
                <a:spcPct val="0"/>
              </a:spcBef>
              <a:spcAft>
                <a:spcPct val="0"/>
              </a:spcAft>
            </a:pPr>
            <a:r>
              <a:rPr lang="cs-CZ" sz="1200" dirty="0">
                <a:solidFill>
                  <a:schemeClr val="tx2"/>
                </a:solidFill>
                <a:cs typeface="Arial" charset="0"/>
              </a:rPr>
              <a:t>Q02. </a:t>
            </a:r>
            <a:r>
              <a:rPr lang="en-US" sz="1200" dirty="0">
                <a:solidFill>
                  <a:schemeClr val="tx2"/>
                </a:solidFill>
                <a:cs typeface="Arial" charset="0"/>
              </a:rPr>
              <a:t>Will you take part in the European Parliament elections (May 24 - 25)?</a:t>
            </a:r>
            <a:r>
              <a:rPr lang="cs-CZ" sz="1200" dirty="0">
                <a:solidFill>
                  <a:schemeClr val="tx2"/>
                </a:solidFill>
                <a:cs typeface="Arial" charset="0"/>
              </a:rPr>
              <a:t> Q03. </a:t>
            </a:r>
            <a:r>
              <a:rPr lang="en-US" sz="1200" dirty="0">
                <a:solidFill>
                  <a:schemeClr val="tx2"/>
                </a:solidFill>
                <a:cs typeface="Arial" charset="0"/>
              </a:rPr>
              <a:t>Which party are you going to vote for during European Parliament elections?</a:t>
            </a:r>
            <a:r>
              <a:rPr lang="cs-CZ" sz="1200" dirty="0">
                <a:solidFill>
                  <a:schemeClr val="tx2"/>
                </a:solidFill>
                <a:cs typeface="Arial" charset="0"/>
              </a:rPr>
              <a:t> </a:t>
            </a:r>
            <a:r>
              <a:rPr lang="en-US" sz="1200" dirty="0">
                <a:solidFill>
                  <a:schemeClr val="tx2"/>
                </a:solidFill>
                <a:cs typeface="Arial" charset="0"/>
              </a:rPr>
              <a:t>Tested workers </a:t>
            </a:r>
            <a:r>
              <a:rPr lang="cs-CZ" sz="1200" dirty="0">
                <a:solidFill>
                  <a:schemeClr val="tx2"/>
                </a:solidFill>
                <a:cs typeface="Arial" charset="0"/>
              </a:rPr>
              <a:t>(N=178)</a:t>
            </a:r>
            <a:endParaRPr lang="en-GB" sz="1200" dirty="0">
              <a:solidFill>
                <a:schemeClr val="tx2"/>
              </a:solidFill>
              <a:cs typeface="Arial" charset="0"/>
            </a:endParaRPr>
          </a:p>
        </p:txBody>
      </p:sp>
      <p:sp>
        <p:nvSpPr>
          <p:cNvPr id="2" name="TextovéPole 1">
            <a:extLst>
              <a:ext uri="{FF2B5EF4-FFF2-40B4-BE49-F238E27FC236}">
                <a16:creationId xmlns:a16="http://schemas.microsoft.com/office/drawing/2014/main" id="{C5B0A52B-4217-4DA7-8444-E6B2F09EDFB2}"/>
              </a:ext>
            </a:extLst>
          </p:cNvPr>
          <p:cNvSpPr txBox="1"/>
          <p:nvPr/>
        </p:nvSpPr>
        <p:spPr>
          <a:xfrm>
            <a:off x="7235630" y="5847806"/>
            <a:ext cx="871432" cy="369332"/>
          </a:xfrm>
          <a:prstGeom prst="rect">
            <a:avLst/>
          </a:prstGeom>
          <a:noFill/>
        </p:spPr>
        <p:txBody>
          <a:bodyPr wrap="square" rtlCol="0">
            <a:spAutoFit/>
          </a:bodyPr>
          <a:lstStyle/>
          <a:p>
            <a:r>
              <a:rPr lang="cs-CZ" dirty="0"/>
              <a:t>N=122</a:t>
            </a:r>
          </a:p>
        </p:txBody>
      </p:sp>
      <p:pic>
        <p:nvPicPr>
          <p:cNvPr id="22" name="Obrázek 21">
            <a:extLst>
              <a:ext uri="{FF2B5EF4-FFF2-40B4-BE49-F238E27FC236}">
                <a16:creationId xmlns:a16="http://schemas.microsoft.com/office/drawing/2014/main" id="{E0A00A29-6506-4F7F-ADF5-37D3065D3A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5280"/>
            <a:ext cx="851971" cy="851971"/>
          </a:xfrm>
          <a:prstGeom prst="rect">
            <a:avLst/>
          </a:prstGeom>
        </p:spPr>
      </p:pic>
      <p:sp>
        <p:nvSpPr>
          <p:cNvPr id="24" name="Obdélník 23">
            <a:extLst>
              <a:ext uri="{FF2B5EF4-FFF2-40B4-BE49-F238E27FC236}">
                <a16:creationId xmlns:a16="http://schemas.microsoft.com/office/drawing/2014/main" id="{A13D01B6-08BB-48E5-ABAF-5AA75C8BEC63}"/>
              </a:ext>
            </a:extLst>
          </p:cNvPr>
          <p:cNvSpPr/>
          <p:nvPr/>
        </p:nvSpPr>
        <p:spPr>
          <a:xfrm>
            <a:off x="1104208" y="2058595"/>
            <a:ext cx="3733462" cy="44766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Participation in the EP elections:</a:t>
            </a:r>
          </a:p>
        </p:txBody>
      </p:sp>
      <p:graphicFrame>
        <p:nvGraphicFramePr>
          <p:cNvPr id="25" name="Graf 24">
            <a:extLst>
              <a:ext uri="{FF2B5EF4-FFF2-40B4-BE49-F238E27FC236}">
                <a16:creationId xmlns:a16="http://schemas.microsoft.com/office/drawing/2014/main" id="{A0A39CA6-B2BC-4A10-A419-5E4C8DF88D64}"/>
              </a:ext>
            </a:extLst>
          </p:cNvPr>
          <p:cNvGraphicFramePr/>
          <p:nvPr>
            <p:extLst>
              <p:ext uri="{D42A27DB-BD31-4B8C-83A1-F6EECF244321}">
                <p14:modId xmlns:p14="http://schemas.microsoft.com/office/powerpoint/2010/main" val="1379873032"/>
              </p:ext>
            </p:extLst>
          </p:nvPr>
        </p:nvGraphicFramePr>
        <p:xfrm>
          <a:off x="37730" y="2653896"/>
          <a:ext cx="3862800" cy="3169497"/>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ovéPole 25">
            <a:extLst>
              <a:ext uri="{FF2B5EF4-FFF2-40B4-BE49-F238E27FC236}">
                <a16:creationId xmlns:a16="http://schemas.microsoft.com/office/drawing/2014/main" id="{C4902322-CDE2-497C-BC46-33730D53EA54}"/>
              </a:ext>
            </a:extLst>
          </p:cNvPr>
          <p:cNvSpPr txBox="1"/>
          <p:nvPr/>
        </p:nvSpPr>
        <p:spPr>
          <a:xfrm>
            <a:off x="1482753" y="4238644"/>
            <a:ext cx="1109709" cy="400110"/>
          </a:xfrm>
          <a:prstGeom prst="rect">
            <a:avLst/>
          </a:prstGeom>
          <a:noFill/>
        </p:spPr>
        <p:txBody>
          <a:bodyPr wrap="square" rtlCol="0">
            <a:spAutoFit/>
          </a:bodyPr>
          <a:lstStyle/>
          <a:p>
            <a:pPr algn="ctr"/>
            <a:r>
              <a:rPr lang="cs-CZ" sz="2000" b="1" dirty="0">
                <a:solidFill>
                  <a:srgbClr val="7030A0"/>
                </a:solidFill>
              </a:rPr>
              <a:t>408 729</a:t>
            </a:r>
          </a:p>
        </p:txBody>
      </p:sp>
      <p:graphicFrame>
        <p:nvGraphicFramePr>
          <p:cNvPr id="27" name="Tabulka 26">
            <a:extLst>
              <a:ext uri="{FF2B5EF4-FFF2-40B4-BE49-F238E27FC236}">
                <a16:creationId xmlns:a16="http://schemas.microsoft.com/office/drawing/2014/main" id="{3367CDAE-D0CD-4939-A302-9A008C6A19C2}"/>
              </a:ext>
            </a:extLst>
          </p:cNvPr>
          <p:cNvGraphicFramePr>
            <a:graphicFrameLocks noGrp="1"/>
          </p:cNvGraphicFramePr>
          <p:nvPr>
            <p:extLst>
              <p:ext uri="{D42A27DB-BD31-4B8C-83A1-F6EECF244321}">
                <p14:modId xmlns:p14="http://schemas.microsoft.com/office/powerpoint/2010/main" val="2453210469"/>
              </p:ext>
            </p:extLst>
          </p:nvPr>
        </p:nvGraphicFramePr>
        <p:xfrm>
          <a:off x="6509023" y="2217633"/>
          <a:ext cx="4320902" cy="3605760"/>
        </p:xfrm>
        <a:graphic>
          <a:graphicData uri="http://schemas.openxmlformats.org/drawingml/2006/table">
            <a:tbl>
              <a:tblPr firstRow="1" bandRow="1">
                <a:tableStyleId>{5C22544A-7EE6-4342-B048-85BDC9FD1C3A}</a:tableStyleId>
              </a:tblPr>
              <a:tblGrid>
                <a:gridCol w="2050042">
                  <a:extLst>
                    <a:ext uri="{9D8B030D-6E8A-4147-A177-3AD203B41FA5}">
                      <a16:colId xmlns:a16="http://schemas.microsoft.com/office/drawing/2014/main" val="2115289036"/>
                    </a:ext>
                  </a:extLst>
                </a:gridCol>
                <a:gridCol w="1135430">
                  <a:extLst>
                    <a:ext uri="{9D8B030D-6E8A-4147-A177-3AD203B41FA5}">
                      <a16:colId xmlns:a16="http://schemas.microsoft.com/office/drawing/2014/main" val="1489485430"/>
                    </a:ext>
                  </a:extLst>
                </a:gridCol>
                <a:gridCol w="1135430">
                  <a:extLst>
                    <a:ext uri="{9D8B030D-6E8A-4147-A177-3AD203B41FA5}">
                      <a16:colId xmlns:a16="http://schemas.microsoft.com/office/drawing/2014/main" val="1247497474"/>
                    </a:ext>
                  </a:extLst>
                </a:gridCol>
              </a:tblGrid>
              <a:tr h="360000">
                <a:tc>
                  <a:txBody>
                    <a:bodyPr/>
                    <a:lstStyle/>
                    <a:p>
                      <a:endParaRPr lang="cs-CZ" dirty="0">
                        <a:solidFill>
                          <a:srgbClr val="7030A0"/>
                        </a:solidFill>
                      </a:endParaRPr>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noFill/>
                      <a:prstDash val="solid"/>
                      <a:round/>
                      <a:headEnd type="none" w="med" len="med"/>
                      <a:tailEnd type="none" w="med" len="med"/>
                    </a:lnB>
                    <a:solidFill>
                      <a:srgbClr val="C7A1E3">
                        <a:alpha val="37000"/>
                      </a:srgbClr>
                    </a:solidFill>
                  </a:tcPr>
                </a:tc>
                <a:tc>
                  <a:txBody>
                    <a:bodyPr/>
                    <a:lstStyle/>
                    <a:p>
                      <a:pPr marL="0" algn="ctr" defTabSz="914400" rtl="0" eaLnBrk="1" latinLnBrk="0" hangingPunct="1"/>
                      <a:r>
                        <a:rPr lang="cs-CZ" sz="1800" b="1" kern="1200" dirty="0">
                          <a:solidFill>
                            <a:srgbClr val="7030A0"/>
                          </a:solidFill>
                          <a:latin typeface="+mn-lt"/>
                          <a:ea typeface="+mn-ea"/>
                          <a:cs typeface="+mn-cs"/>
                        </a:rPr>
                        <a:t>(%)</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noFill/>
                      <a:prstDash val="solid"/>
                      <a:round/>
                      <a:headEnd type="none" w="med" len="med"/>
                      <a:tailEnd type="none" w="med" len="med"/>
                    </a:lnB>
                    <a:solidFill>
                      <a:srgbClr val="C7A1E3">
                        <a:alpha val="37000"/>
                      </a:srgbClr>
                    </a:solidFill>
                  </a:tcPr>
                </a:tc>
                <a:tc>
                  <a:txBody>
                    <a:bodyPr/>
                    <a:lstStyle/>
                    <a:p>
                      <a:pPr marL="0" algn="ctr" defTabSz="914400" rtl="0" eaLnBrk="1" latinLnBrk="0" hangingPunct="1"/>
                      <a:r>
                        <a:rPr lang="cs-CZ" sz="1800" b="1" kern="1200" dirty="0">
                          <a:solidFill>
                            <a:srgbClr val="7030A0"/>
                          </a:solidFill>
                          <a:latin typeface="+mn-lt"/>
                          <a:ea typeface="+mn-ea"/>
                          <a:cs typeface="+mn-cs"/>
                        </a:rPr>
                        <a:t>Inh.</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noFill/>
                      <a:prstDash val="solid"/>
                      <a:round/>
                      <a:headEnd type="none" w="med" len="med"/>
                      <a:tailEnd type="none" w="med" len="med"/>
                    </a:lnB>
                    <a:solidFill>
                      <a:srgbClr val="C7A1E3">
                        <a:alpha val="37000"/>
                      </a:srgbClr>
                    </a:solidFill>
                  </a:tcPr>
                </a:tc>
                <a:extLst>
                  <a:ext uri="{0D108BD9-81ED-4DB2-BD59-A6C34878D82A}">
                    <a16:rowId xmlns:a16="http://schemas.microsoft.com/office/drawing/2014/main" val="1338829018"/>
                  </a:ext>
                </a:extLst>
              </a:tr>
              <a:tr h="540000">
                <a:tc>
                  <a:txBody>
                    <a:bodyPr/>
                    <a:lstStyle/>
                    <a:p>
                      <a:endParaRPr lang="cs-CZ" dirty="0">
                        <a:solidFill>
                          <a:srgbClr val="7030A0"/>
                        </a:solidFill>
                      </a:endParaRPr>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tc>
                  <a:txBody>
                    <a:bodyPr/>
                    <a:lstStyle/>
                    <a:p>
                      <a:pPr algn="ctr"/>
                      <a:r>
                        <a:rPr lang="cs-CZ" b="1" dirty="0">
                          <a:solidFill>
                            <a:srgbClr val="7030A0"/>
                          </a:solidFill>
                        </a:rPr>
                        <a:t>26 %</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tc>
                  <a:txBody>
                    <a:bodyPr/>
                    <a:lstStyle/>
                    <a:p>
                      <a:pPr algn="ctr"/>
                      <a:r>
                        <a:rPr lang="cs-CZ" b="1" dirty="0">
                          <a:solidFill>
                            <a:srgbClr val="7030A0"/>
                          </a:solidFill>
                        </a:rPr>
                        <a:t>217 989</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extLst>
                  <a:ext uri="{0D108BD9-81ED-4DB2-BD59-A6C34878D82A}">
                    <a16:rowId xmlns:a16="http://schemas.microsoft.com/office/drawing/2014/main" val="2358549512"/>
                  </a:ext>
                </a:extLst>
              </a:tr>
              <a:tr h="540000">
                <a:tc>
                  <a:txBody>
                    <a:bodyPr/>
                    <a:lstStyle/>
                    <a:p>
                      <a:endParaRPr lang="cs-CZ" dirty="0">
                        <a:solidFill>
                          <a:srgbClr val="7030A0"/>
                        </a:solidFill>
                      </a:endParaRPr>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tc>
                  <a:txBody>
                    <a:bodyPr/>
                    <a:lstStyle/>
                    <a:p>
                      <a:pPr algn="ctr"/>
                      <a:r>
                        <a:rPr lang="cs-CZ" b="1" dirty="0">
                          <a:solidFill>
                            <a:srgbClr val="7030A0"/>
                          </a:solidFill>
                        </a:rPr>
                        <a:t>9 %</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tc>
                  <a:txBody>
                    <a:bodyPr/>
                    <a:lstStyle/>
                    <a:p>
                      <a:pPr algn="ctr"/>
                      <a:r>
                        <a:rPr lang="cs-CZ" b="1" dirty="0">
                          <a:solidFill>
                            <a:srgbClr val="7030A0"/>
                          </a:solidFill>
                        </a:rPr>
                        <a:t>74 934</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extLst>
                  <a:ext uri="{0D108BD9-81ED-4DB2-BD59-A6C34878D82A}">
                    <a16:rowId xmlns:a16="http://schemas.microsoft.com/office/drawing/2014/main" val="574250687"/>
                  </a:ext>
                </a:extLst>
              </a:tr>
              <a:tr h="540000">
                <a:tc>
                  <a:txBody>
                    <a:bodyPr/>
                    <a:lstStyle/>
                    <a:p>
                      <a:endParaRPr lang="cs-CZ" dirty="0">
                        <a:solidFill>
                          <a:srgbClr val="7030A0"/>
                        </a:solidFill>
                      </a:endParaRPr>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tc>
                  <a:txBody>
                    <a:bodyPr/>
                    <a:lstStyle/>
                    <a:p>
                      <a:pPr algn="ctr"/>
                      <a:r>
                        <a:rPr lang="cs-CZ" b="1" dirty="0">
                          <a:solidFill>
                            <a:srgbClr val="7030A0"/>
                          </a:solidFill>
                        </a:rPr>
                        <a:t>8 %</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tc>
                  <a:txBody>
                    <a:bodyPr/>
                    <a:lstStyle/>
                    <a:p>
                      <a:pPr algn="ctr"/>
                      <a:r>
                        <a:rPr lang="cs-CZ" b="1" dirty="0">
                          <a:solidFill>
                            <a:srgbClr val="7030A0"/>
                          </a:solidFill>
                        </a:rPr>
                        <a:t>68 122</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extLst>
                  <a:ext uri="{0D108BD9-81ED-4DB2-BD59-A6C34878D82A}">
                    <a16:rowId xmlns:a16="http://schemas.microsoft.com/office/drawing/2014/main" val="136892478"/>
                  </a:ext>
                </a:extLst>
              </a:tr>
              <a:tr h="540000">
                <a:tc>
                  <a:txBody>
                    <a:bodyPr/>
                    <a:lstStyle/>
                    <a:p>
                      <a:endParaRPr lang="cs-CZ" dirty="0">
                        <a:solidFill>
                          <a:srgbClr val="7030A0"/>
                        </a:solidFill>
                      </a:endParaRPr>
                    </a:p>
                  </a:txBody>
                  <a:tcP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tc>
                  <a:txBody>
                    <a:bodyPr/>
                    <a:lstStyle/>
                    <a:p>
                      <a:pPr algn="ctr"/>
                      <a:r>
                        <a:rPr lang="cs-CZ" b="1" dirty="0">
                          <a:solidFill>
                            <a:srgbClr val="7030A0"/>
                          </a:solidFill>
                        </a:rPr>
                        <a:t>7 %</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tc>
                  <a:txBody>
                    <a:bodyPr/>
                    <a:lstStyle/>
                    <a:p>
                      <a:pPr algn="ctr"/>
                      <a:r>
                        <a:rPr lang="cs-CZ" b="1" dirty="0">
                          <a:solidFill>
                            <a:srgbClr val="7030A0"/>
                          </a:solidFill>
                        </a:rPr>
                        <a:t>61 309</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extLst>
                  <a:ext uri="{0D108BD9-81ED-4DB2-BD59-A6C34878D82A}">
                    <a16:rowId xmlns:a16="http://schemas.microsoft.com/office/drawing/2014/main" val="1286630349"/>
                  </a:ext>
                </a:extLst>
              </a:tr>
              <a:tr h="540000">
                <a:tc>
                  <a:txBody>
                    <a:bodyPr/>
                    <a:lstStyle/>
                    <a:p>
                      <a:pPr algn="ctr"/>
                      <a:endParaRPr lang="en-US" noProof="0" dirty="0">
                        <a:solidFill>
                          <a:srgbClr val="7030A0"/>
                        </a:solidFill>
                      </a:endParaRP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tc>
                  <a:txBody>
                    <a:bodyPr/>
                    <a:lstStyle/>
                    <a:p>
                      <a:pPr algn="ctr"/>
                      <a:r>
                        <a:rPr lang="cs-CZ" b="1" dirty="0">
                          <a:solidFill>
                            <a:srgbClr val="7030A0"/>
                          </a:solidFill>
                        </a:rPr>
                        <a:t>6 %</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tc>
                  <a:txBody>
                    <a:bodyPr/>
                    <a:lstStyle/>
                    <a:p>
                      <a:pPr algn="ctr"/>
                      <a:r>
                        <a:rPr lang="cs-CZ" b="1" dirty="0">
                          <a:solidFill>
                            <a:srgbClr val="7030A0"/>
                          </a:solidFill>
                        </a:rPr>
                        <a:t>47 685</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C7A1E3">
                        <a:alpha val="37000"/>
                      </a:srgbClr>
                    </a:solidFill>
                  </a:tcPr>
                </a:tc>
                <a:extLst>
                  <a:ext uri="{0D108BD9-81ED-4DB2-BD59-A6C34878D82A}">
                    <a16:rowId xmlns:a16="http://schemas.microsoft.com/office/drawing/2014/main" val="2609175174"/>
                  </a:ext>
                </a:extLst>
              </a:tr>
              <a:tr h="540000">
                <a:tc>
                  <a:txBody>
                    <a:bodyPr/>
                    <a:lstStyle/>
                    <a:p>
                      <a:pPr algn="ctr"/>
                      <a:r>
                        <a:rPr lang="cs-CZ" b="1" i="1" noProof="0" dirty="0">
                          <a:solidFill>
                            <a:srgbClr val="7030A0"/>
                          </a:solidFill>
                        </a:rPr>
                        <a:t>DO NOT KNOW</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lumMod val="95000"/>
                        <a:alpha val="37000"/>
                      </a:schemeClr>
                    </a:solidFill>
                  </a:tcPr>
                </a:tc>
                <a:tc>
                  <a:txBody>
                    <a:bodyPr/>
                    <a:lstStyle/>
                    <a:p>
                      <a:pPr algn="ctr"/>
                      <a:r>
                        <a:rPr lang="cs-CZ" b="1" i="1" dirty="0">
                          <a:solidFill>
                            <a:srgbClr val="7030A0"/>
                          </a:solidFill>
                        </a:rPr>
                        <a:t>33 %</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lumMod val="95000"/>
                        <a:alpha val="37000"/>
                      </a:schemeClr>
                    </a:solidFill>
                  </a:tcPr>
                </a:tc>
                <a:tc>
                  <a:txBody>
                    <a:bodyPr/>
                    <a:lstStyle/>
                    <a:p>
                      <a:pPr algn="ctr"/>
                      <a:r>
                        <a:rPr lang="cs-CZ" b="1" i="1" dirty="0">
                          <a:solidFill>
                            <a:srgbClr val="7030A0"/>
                          </a:solidFill>
                        </a:rPr>
                        <a:t>272 486</a:t>
                      </a:r>
                    </a:p>
                  </a:txBody>
                  <a:tcPr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lumMod val="95000"/>
                        <a:alpha val="37000"/>
                      </a:schemeClr>
                    </a:solidFill>
                  </a:tcPr>
                </a:tc>
                <a:extLst>
                  <a:ext uri="{0D108BD9-81ED-4DB2-BD59-A6C34878D82A}">
                    <a16:rowId xmlns:a16="http://schemas.microsoft.com/office/drawing/2014/main" val="1326757865"/>
                  </a:ext>
                </a:extLst>
              </a:tr>
            </a:tbl>
          </a:graphicData>
        </a:graphic>
      </p:graphicFrame>
      <p:sp>
        <p:nvSpPr>
          <p:cNvPr id="28" name="Obdélník 27">
            <a:extLst>
              <a:ext uri="{FF2B5EF4-FFF2-40B4-BE49-F238E27FC236}">
                <a16:creationId xmlns:a16="http://schemas.microsoft.com/office/drawing/2014/main" id="{28E02ADD-30F2-43EF-8BE6-127388455F96}"/>
              </a:ext>
            </a:extLst>
          </p:cNvPr>
          <p:cNvSpPr/>
          <p:nvPr/>
        </p:nvSpPr>
        <p:spPr>
          <a:xfrm>
            <a:off x="6699965" y="1808116"/>
            <a:ext cx="3862800" cy="44766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TOP 5 preferred party in EP</a:t>
            </a:r>
          </a:p>
        </p:txBody>
      </p:sp>
      <p:pic>
        <p:nvPicPr>
          <p:cNvPr id="29" name="Picture 10" descr="VÃ½sledek obrÃ¡zku pro ano logo">
            <a:extLst>
              <a:ext uri="{FF2B5EF4-FFF2-40B4-BE49-F238E27FC236}">
                <a16:creationId xmlns:a16="http://schemas.microsoft.com/office/drawing/2014/main" id="{874C8B78-CAA3-40C3-A2A5-F11C74A4C2B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801" b="30475"/>
          <a:stretch/>
        </p:blipFill>
        <p:spPr bwMode="auto">
          <a:xfrm>
            <a:off x="7154735" y="2665298"/>
            <a:ext cx="952327" cy="3783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VÃ½sledek obrÃ¡zku pro pirÃ¡tskÃ¡ strana logo">
            <a:extLst>
              <a:ext uri="{FF2B5EF4-FFF2-40B4-BE49-F238E27FC236}">
                <a16:creationId xmlns:a16="http://schemas.microsoft.com/office/drawing/2014/main" id="{E0F15A57-5D44-4D70-90B4-77F1C67CED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0899" y="3275390"/>
            <a:ext cx="879998" cy="248645"/>
          </a:xfrm>
          <a:prstGeom prst="rect">
            <a:avLst/>
          </a:prstGeom>
          <a:solidFill>
            <a:schemeClr val="bg1"/>
          </a:solidFill>
          <a:extLst/>
        </p:spPr>
      </p:pic>
      <p:pic>
        <p:nvPicPr>
          <p:cNvPr id="43" name="Picture 2" descr="VÃ½sledek obrÃ¡zku pro ods logo">
            <a:extLst>
              <a:ext uri="{FF2B5EF4-FFF2-40B4-BE49-F238E27FC236}">
                <a16:creationId xmlns:a16="http://schemas.microsoft.com/office/drawing/2014/main" id="{77FCFB6B-0E81-4CBD-8567-BAD12A5225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3435" y="3768236"/>
            <a:ext cx="674926" cy="29528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VÃ½sledek obrÃ¡zku pro ksÄm logo">
            <a:extLst>
              <a:ext uri="{FF2B5EF4-FFF2-40B4-BE49-F238E27FC236}">
                <a16:creationId xmlns:a16="http://schemas.microsoft.com/office/drawing/2014/main" id="{AA9E0713-5258-4ECD-99AF-3B32627F35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3184" y="4261210"/>
            <a:ext cx="355429" cy="43142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VÃ½sledek obrÃ¡zku pro Ässd logo">
            <a:extLst>
              <a:ext uri="{FF2B5EF4-FFF2-40B4-BE49-F238E27FC236}">
                <a16:creationId xmlns:a16="http://schemas.microsoft.com/office/drawing/2014/main" id="{F449C09A-38BF-4849-8632-A2B10899B22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752" t="21411" r="22135" b="20448"/>
          <a:stretch/>
        </p:blipFill>
        <p:spPr bwMode="auto">
          <a:xfrm>
            <a:off x="7441540" y="4839814"/>
            <a:ext cx="378717" cy="3855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Graf 22">
            <a:extLst>
              <a:ext uri="{FF2B5EF4-FFF2-40B4-BE49-F238E27FC236}">
                <a16:creationId xmlns:a16="http://schemas.microsoft.com/office/drawing/2014/main" id="{B9B53BE5-33FA-44AE-AC76-27F0268A83F9}"/>
              </a:ext>
            </a:extLst>
          </p:cNvPr>
          <p:cNvGraphicFramePr/>
          <p:nvPr>
            <p:extLst>
              <p:ext uri="{D42A27DB-BD31-4B8C-83A1-F6EECF244321}">
                <p14:modId xmlns:p14="http://schemas.microsoft.com/office/powerpoint/2010/main" val="1359694093"/>
              </p:ext>
            </p:extLst>
          </p:nvPr>
        </p:nvGraphicFramePr>
        <p:xfrm>
          <a:off x="2991152" y="2665298"/>
          <a:ext cx="3862800" cy="3169497"/>
        </p:xfrm>
        <a:graphic>
          <a:graphicData uri="http://schemas.openxmlformats.org/drawingml/2006/chart">
            <c:chart xmlns:c="http://schemas.openxmlformats.org/drawingml/2006/chart" xmlns:r="http://schemas.openxmlformats.org/officeDocument/2006/relationships" r:id="rId9"/>
          </a:graphicData>
        </a:graphic>
      </p:graphicFrame>
      <p:sp>
        <p:nvSpPr>
          <p:cNvPr id="30" name="TextovéPole 29">
            <a:extLst>
              <a:ext uri="{FF2B5EF4-FFF2-40B4-BE49-F238E27FC236}">
                <a16:creationId xmlns:a16="http://schemas.microsoft.com/office/drawing/2014/main" id="{E40E92EB-647F-4A6D-B77F-BF1E7E037C8E}"/>
              </a:ext>
            </a:extLst>
          </p:cNvPr>
          <p:cNvSpPr txBox="1"/>
          <p:nvPr/>
        </p:nvSpPr>
        <p:spPr>
          <a:xfrm>
            <a:off x="4436175" y="4238644"/>
            <a:ext cx="1109709" cy="400110"/>
          </a:xfrm>
          <a:prstGeom prst="rect">
            <a:avLst/>
          </a:prstGeom>
          <a:noFill/>
        </p:spPr>
        <p:txBody>
          <a:bodyPr wrap="square" rtlCol="0">
            <a:spAutoFit/>
          </a:bodyPr>
          <a:lstStyle/>
          <a:p>
            <a:pPr algn="ctr"/>
            <a:r>
              <a:rPr lang="cs-CZ" sz="2000" b="1" dirty="0">
                <a:solidFill>
                  <a:srgbClr val="7030A0"/>
                </a:solidFill>
              </a:rPr>
              <a:t>831 083</a:t>
            </a:r>
          </a:p>
        </p:txBody>
      </p:sp>
      <p:cxnSp>
        <p:nvCxnSpPr>
          <p:cNvPr id="31" name="Přímá spojnice 30">
            <a:extLst>
              <a:ext uri="{FF2B5EF4-FFF2-40B4-BE49-F238E27FC236}">
                <a16:creationId xmlns:a16="http://schemas.microsoft.com/office/drawing/2014/main" id="{FB7F7A80-4665-47D1-809E-56D1DB17F8A0}"/>
              </a:ext>
            </a:extLst>
          </p:cNvPr>
          <p:cNvCxnSpPr/>
          <p:nvPr/>
        </p:nvCxnSpPr>
        <p:spPr>
          <a:xfrm>
            <a:off x="3414409" y="2684348"/>
            <a:ext cx="0" cy="285656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85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2" name="TextovéPole 1">
            <a:extLst>
              <a:ext uri="{FF2B5EF4-FFF2-40B4-BE49-F238E27FC236}">
                <a16:creationId xmlns:a16="http://schemas.microsoft.com/office/drawing/2014/main" id="{C7DF51DB-7649-479C-A0B1-40AC3F9A4349}"/>
              </a:ext>
            </a:extLst>
          </p:cNvPr>
          <p:cNvSpPr txBox="1"/>
          <p:nvPr/>
        </p:nvSpPr>
        <p:spPr>
          <a:xfrm>
            <a:off x="977775" y="1330720"/>
            <a:ext cx="3639491" cy="369332"/>
          </a:xfrm>
          <a:prstGeom prst="rect">
            <a:avLst/>
          </a:prstGeom>
          <a:noFill/>
        </p:spPr>
        <p:txBody>
          <a:bodyPr wrap="square" rtlCol="0">
            <a:spAutoFit/>
          </a:bodyPr>
          <a:lstStyle/>
          <a:p>
            <a:r>
              <a:rPr lang="en-US" dirty="0"/>
              <a:t>Population</a:t>
            </a:r>
            <a:r>
              <a:rPr lang="cs-CZ" dirty="0"/>
              <a:t>            </a:t>
            </a:r>
            <a:r>
              <a:rPr lang="en-US" dirty="0">
                <a:solidFill>
                  <a:srgbClr val="7030A0"/>
                </a:solidFill>
              </a:rPr>
              <a:t>Tested workers</a:t>
            </a:r>
            <a:endParaRPr lang="en-GB" dirty="0">
              <a:solidFill>
                <a:srgbClr val="7030A0"/>
              </a:solidFill>
            </a:endParaRPr>
          </a:p>
        </p:txBody>
      </p:sp>
      <p:cxnSp>
        <p:nvCxnSpPr>
          <p:cNvPr id="5" name="Přímá spojnice 4">
            <a:extLst>
              <a:ext uri="{FF2B5EF4-FFF2-40B4-BE49-F238E27FC236}">
                <a16:creationId xmlns:a16="http://schemas.microsoft.com/office/drawing/2014/main" id="{C148DB67-9589-4ABA-87DF-E19CF2C32F30}"/>
              </a:ext>
            </a:extLst>
          </p:cNvPr>
          <p:cNvCxnSpPr>
            <a:cxnSpLocks/>
          </p:cNvCxnSpPr>
          <p:nvPr/>
        </p:nvCxnSpPr>
        <p:spPr>
          <a:xfrm>
            <a:off x="577535" y="1533700"/>
            <a:ext cx="3893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563AFC57-3D02-4D5C-BEAE-ABC270058CED}"/>
              </a:ext>
            </a:extLst>
          </p:cNvPr>
          <p:cNvCxnSpPr>
            <a:cxnSpLocks/>
          </p:cNvCxnSpPr>
          <p:nvPr/>
        </p:nvCxnSpPr>
        <p:spPr>
          <a:xfrm>
            <a:off x="2263887" y="1533700"/>
            <a:ext cx="389300" cy="0"/>
          </a:xfrm>
          <a:prstGeom prst="line">
            <a:avLst/>
          </a:prstGeom>
          <a:ln w="19050">
            <a:solidFill>
              <a:srgbClr val="7030A0"/>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5" name="Graf 14">
            <a:extLst>
              <a:ext uri="{FF2B5EF4-FFF2-40B4-BE49-F238E27FC236}">
                <a16:creationId xmlns:a16="http://schemas.microsoft.com/office/drawing/2014/main" id="{A29218BC-0272-415D-960C-E22BA6241521}"/>
              </a:ext>
            </a:extLst>
          </p:cNvPr>
          <p:cNvGraphicFramePr/>
          <p:nvPr>
            <p:extLst>
              <p:ext uri="{D42A27DB-BD31-4B8C-83A1-F6EECF244321}">
                <p14:modId xmlns:p14="http://schemas.microsoft.com/office/powerpoint/2010/main" val="2217595763"/>
              </p:ext>
            </p:extLst>
          </p:nvPr>
        </p:nvGraphicFramePr>
        <p:xfrm>
          <a:off x="7995528" y="2251517"/>
          <a:ext cx="3959760" cy="3997393"/>
        </p:xfrm>
        <a:graphic>
          <a:graphicData uri="http://schemas.openxmlformats.org/drawingml/2006/chart">
            <c:chart xmlns:c="http://schemas.openxmlformats.org/drawingml/2006/chart" xmlns:r="http://schemas.openxmlformats.org/officeDocument/2006/relationships" r:id="rId2"/>
          </a:graphicData>
        </a:graphic>
      </p:graphicFrame>
      <p:sp>
        <p:nvSpPr>
          <p:cNvPr id="19" name="Nadpis 1">
            <a:extLst>
              <a:ext uri="{FF2B5EF4-FFF2-40B4-BE49-F238E27FC236}">
                <a16:creationId xmlns:a16="http://schemas.microsoft.com/office/drawing/2014/main" id="{30936903-6D7F-4103-B517-1202FEA203C3}"/>
              </a:ext>
            </a:extLst>
          </p:cNvPr>
          <p:cNvSpPr txBox="1">
            <a:spLocks/>
          </p:cNvSpPr>
          <p:nvPr/>
        </p:nvSpPr>
        <p:spPr>
          <a:xfrm>
            <a:off x="1479" y="4183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US" dirty="0">
                <a:solidFill>
                  <a:srgbClr val="7030A0"/>
                </a:solidFill>
              </a:rPr>
              <a:t>Tested workers and their attitudes </a:t>
            </a:r>
            <a:endParaRPr lang="en-GB" dirty="0">
              <a:solidFill>
                <a:srgbClr val="7030A0"/>
              </a:solidFill>
            </a:endParaRPr>
          </a:p>
        </p:txBody>
      </p:sp>
      <p:pic>
        <p:nvPicPr>
          <p:cNvPr id="12" name="Obrázek 11">
            <a:extLst>
              <a:ext uri="{FF2B5EF4-FFF2-40B4-BE49-F238E27FC236}">
                <a16:creationId xmlns:a16="http://schemas.microsoft.com/office/drawing/2014/main" id="{23AA74AA-D364-4226-BE87-BE7705E4CF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5280"/>
            <a:ext cx="851971" cy="851971"/>
          </a:xfrm>
          <a:prstGeom prst="rect">
            <a:avLst/>
          </a:prstGeom>
        </p:spPr>
      </p:pic>
      <p:sp>
        <p:nvSpPr>
          <p:cNvPr id="16" name="Ovál 15">
            <a:extLst>
              <a:ext uri="{FF2B5EF4-FFF2-40B4-BE49-F238E27FC236}">
                <a16:creationId xmlns:a16="http://schemas.microsoft.com/office/drawing/2014/main" id="{CB705E5B-436B-49DC-8093-EEF48B377D5F}"/>
              </a:ext>
            </a:extLst>
          </p:cNvPr>
          <p:cNvSpPr/>
          <p:nvPr/>
        </p:nvSpPr>
        <p:spPr>
          <a:xfrm>
            <a:off x="209246" y="3370782"/>
            <a:ext cx="952146" cy="961522"/>
          </a:xfrm>
          <a:prstGeom prst="ellipse">
            <a:avLst/>
          </a:prstGeom>
          <a:solidFill>
            <a:srgbClr val="C7A1E3"/>
          </a:solidFill>
          <a:ln>
            <a:solidFill>
              <a:srgbClr val="9F5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7" name="Ovál 16">
            <a:extLst>
              <a:ext uri="{FF2B5EF4-FFF2-40B4-BE49-F238E27FC236}">
                <a16:creationId xmlns:a16="http://schemas.microsoft.com/office/drawing/2014/main" id="{F8E1A0CF-5471-4772-BD4D-927A3433FB24}"/>
              </a:ext>
            </a:extLst>
          </p:cNvPr>
          <p:cNvSpPr/>
          <p:nvPr/>
        </p:nvSpPr>
        <p:spPr>
          <a:xfrm>
            <a:off x="5718653" y="1797852"/>
            <a:ext cx="952146" cy="530569"/>
          </a:xfrm>
          <a:prstGeom prst="ellipse">
            <a:avLst/>
          </a:prstGeom>
          <a:solidFill>
            <a:srgbClr val="C7A1E3"/>
          </a:solidFill>
          <a:ln>
            <a:solidFill>
              <a:srgbClr val="9F5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8" name="Obdélník 17">
            <a:extLst>
              <a:ext uri="{FF2B5EF4-FFF2-40B4-BE49-F238E27FC236}">
                <a16:creationId xmlns:a16="http://schemas.microsoft.com/office/drawing/2014/main" id="{4E9F7AD2-95E6-472A-B158-F8AF47C55463}"/>
              </a:ext>
            </a:extLst>
          </p:cNvPr>
          <p:cNvSpPr/>
          <p:nvPr/>
        </p:nvSpPr>
        <p:spPr>
          <a:xfrm>
            <a:off x="236712" y="5974326"/>
            <a:ext cx="10053686" cy="781337"/>
          </a:xfrm>
          <a:prstGeom prst="rect">
            <a:avLst/>
          </a:prstGeom>
        </p:spPr>
        <p:txBody>
          <a:bodyPr wrap="square" lIns="0" tIns="0" rIns="0" bIns="0" anchor="ctr">
            <a:noAutofit/>
          </a:bodyPr>
          <a:lstStyle/>
          <a:p>
            <a:pPr lvl="0" fontAlgn="base">
              <a:spcBef>
                <a:spcPct val="0"/>
              </a:spcBef>
              <a:spcAft>
                <a:spcPct val="0"/>
              </a:spcAft>
              <a:defRPr/>
            </a:pPr>
            <a:r>
              <a:rPr lang="en-AU" sz="1200" dirty="0">
                <a:solidFill>
                  <a:srgbClr val="595959"/>
                </a:solidFill>
                <a:cs typeface="Arial" charset="0"/>
              </a:rPr>
              <a:t>Q09. Now we will talk about worldview. To what extent do you agree or disagree with following statements?, Q10. Now we will talk about public life. To what extent do you agree or disagree with following statements?, Q11. Now we will talk about international politics and globalization. To what extent do you agree or disagree with following statements?</a:t>
            </a:r>
            <a:endParaRPr lang="cs-CZ" sz="1200" dirty="0">
              <a:solidFill>
                <a:srgbClr val="595959"/>
              </a:solidFill>
              <a:cs typeface="Arial" charset="0"/>
            </a:endParaRPr>
          </a:p>
          <a:p>
            <a:pPr lvl="0" fontAlgn="base">
              <a:spcBef>
                <a:spcPct val="0"/>
              </a:spcBef>
              <a:spcAft>
                <a:spcPct val="0"/>
              </a:spcAft>
              <a:defRPr/>
            </a:pPr>
            <a:r>
              <a:rPr lang="en-US" sz="1200" dirty="0">
                <a:solidFill>
                  <a:srgbClr val="595959"/>
                </a:solidFill>
                <a:cs typeface="Arial" charset="0"/>
              </a:rPr>
              <a:t>Tested workers </a:t>
            </a:r>
            <a:r>
              <a:rPr lang="cs-CZ" sz="1200" dirty="0">
                <a:solidFill>
                  <a:schemeClr val="tx2"/>
                </a:solidFill>
                <a:cs typeface="Arial" charset="0"/>
              </a:rPr>
              <a:t>(N=178)</a:t>
            </a:r>
            <a:endParaRPr kumimoji="0" lang="en-GB" sz="1200" b="0" i="0" u="none" strike="noStrike" kern="1200" cap="none" spc="0" normalizeH="0" baseline="0" noProof="0" dirty="0">
              <a:ln>
                <a:noFill/>
              </a:ln>
              <a:solidFill>
                <a:srgbClr val="595959"/>
              </a:solidFill>
              <a:effectLst/>
              <a:uLnTx/>
              <a:uFillTx/>
              <a:latin typeface="Calibri"/>
              <a:ea typeface="+mn-ea"/>
              <a:cs typeface="Arial" charset="0"/>
            </a:endParaRPr>
          </a:p>
        </p:txBody>
      </p:sp>
      <p:graphicFrame>
        <p:nvGraphicFramePr>
          <p:cNvPr id="6" name="Graf 5"/>
          <p:cNvGraphicFramePr/>
          <p:nvPr>
            <p:extLst>
              <p:ext uri="{D42A27DB-BD31-4B8C-83A1-F6EECF244321}">
                <p14:modId xmlns:p14="http://schemas.microsoft.com/office/powerpoint/2010/main" val="934541672"/>
              </p:ext>
            </p:extLst>
          </p:nvPr>
        </p:nvGraphicFramePr>
        <p:xfrm>
          <a:off x="158623" y="2251517"/>
          <a:ext cx="4215897" cy="39973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f 13">
            <a:extLst>
              <a:ext uri="{FF2B5EF4-FFF2-40B4-BE49-F238E27FC236}">
                <a16:creationId xmlns:a16="http://schemas.microsoft.com/office/drawing/2014/main" id="{9E1C5AEA-8AD6-4671-AFFE-99B12D1DB3C0}"/>
              </a:ext>
            </a:extLst>
          </p:cNvPr>
          <p:cNvGraphicFramePr/>
          <p:nvPr>
            <p:extLst>
              <p:ext uri="{D42A27DB-BD31-4B8C-83A1-F6EECF244321}">
                <p14:modId xmlns:p14="http://schemas.microsoft.com/office/powerpoint/2010/main" val="2575129803"/>
              </p:ext>
            </p:extLst>
          </p:nvPr>
        </p:nvGraphicFramePr>
        <p:xfrm>
          <a:off x="3988051" y="1445760"/>
          <a:ext cx="4215897" cy="39973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283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891434" y="1318493"/>
            <a:ext cx="7539499" cy="1452705"/>
          </a:xfrm>
          <a:prstGeom prst="rect">
            <a:avLst/>
          </a:prstGeom>
        </p:spPr>
        <p:txBody>
          <a:bodyPr wrap="square">
            <a:spAutoFit/>
          </a:bodyPr>
          <a:lstStyle/>
          <a:p>
            <a:pPr marL="0" lvl="1" indent="1588" defTabSz="711200" fontAlgn="base">
              <a:lnSpc>
                <a:spcPts val="2000"/>
              </a:lnSpc>
              <a:spcBef>
                <a:spcPct val="0"/>
              </a:spcBef>
              <a:spcAft>
                <a:spcPct val="15000"/>
              </a:spcAft>
            </a:pPr>
            <a:r>
              <a:rPr lang="en-AU" sz="1600" b="1">
                <a:solidFill>
                  <a:prstClr val="black">
                    <a:hueOff val="0"/>
                    <a:satOff val="0"/>
                    <a:lumOff val="0"/>
                    <a:alphaOff val="0"/>
                  </a:prstClr>
                </a:solidFill>
              </a:rPr>
              <a:t>On-line data collection </a:t>
            </a:r>
            <a:r>
              <a:rPr lang="en-AU" sz="1600">
                <a:solidFill>
                  <a:prstClr val="black">
                    <a:hueOff val="0"/>
                    <a:satOff val="0"/>
                    <a:lumOff val="0"/>
                    <a:alphaOff val="0"/>
                  </a:prstClr>
                </a:solidFill>
              </a:rPr>
              <a:t>on online population in the Czech National Panel (N=980)</a:t>
            </a:r>
          </a:p>
          <a:p>
            <a:pPr marL="0" lvl="1" indent="1588" defTabSz="711200" fontAlgn="base">
              <a:lnSpc>
                <a:spcPts val="2000"/>
              </a:lnSpc>
              <a:spcBef>
                <a:spcPct val="0"/>
              </a:spcBef>
              <a:spcAft>
                <a:spcPct val="15000"/>
              </a:spcAft>
            </a:pPr>
            <a:r>
              <a:rPr lang="en-AU" sz="1600" b="1">
                <a:solidFill>
                  <a:prstClr val="black">
                    <a:hueOff val="0"/>
                    <a:satOff val="0"/>
                    <a:lumOff val="0"/>
                    <a:alphaOff val="0"/>
                  </a:prstClr>
                </a:solidFill>
              </a:rPr>
              <a:t>Face to face interviews </a:t>
            </a:r>
            <a:r>
              <a:rPr lang="en-AU" sz="1600">
                <a:solidFill>
                  <a:prstClr val="black">
                    <a:hueOff val="0"/>
                    <a:satOff val="0"/>
                    <a:lumOff val="0"/>
                    <a:alphaOff val="0"/>
                  </a:prstClr>
                </a:solidFill>
              </a:rPr>
              <a:t>of Internet non-users (N=291)</a:t>
            </a:r>
            <a:endParaRPr lang="en-AU" sz="1600" b="1">
              <a:solidFill>
                <a:prstClr val="black">
                  <a:hueOff val="0"/>
                  <a:satOff val="0"/>
                  <a:lumOff val="0"/>
                  <a:alphaOff val="0"/>
                </a:prstClr>
              </a:solidFill>
            </a:endParaRPr>
          </a:p>
          <a:p>
            <a:pPr marL="0" lvl="1" indent="1588" defTabSz="711200" fontAlgn="base">
              <a:lnSpc>
                <a:spcPts val="2000"/>
              </a:lnSpc>
              <a:spcBef>
                <a:spcPct val="0"/>
              </a:spcBef>
              <a:spcAft>
                <a:spcPct val="15000"/>
              </a:spcAft>
            </a:pPr>
            <a:r>
              <a:rPr lang="en-AU" sz="1600" b="1">
                <a:solidFill>
                  <a:prstClr val="black">
                    <a:hueOff val="0"/>
                    <a:satOff val="0"/>
                    <a:lumOff val="0"/>
                    <a:alphaOff val="0"/>
                  </a:prstClr>
                </a:solidFill>
              </a:rPr>
              <a:t>Sample size</a:t>
            </a:r>
            <a:r>
              <a:rPr lang="en-AU" sz="1600">
                <a:solidFill>
                  <a:prstClr val="black">
                    <a:hueOff val="0"/>
                    <a:satOff val="0"/>
                    <a:lumOff val="0"/>
                    <a:alphaOff val="0"/>
                  </a:prstClr>
                </a:solidFill>
              </a:rPr>
              <a:t>: N=1271</a:t>
            </a:r>
            <a:endParaRPr lang="en-AU" sz="1600">
              <a:solidFill>
                <a:prstClr val="black">
                  <a:hueOff val="0"/>
                  <a:satOff val="0"/>
                  <a:lumOff val="0"/>
                  <a:alphaOff val="0"/>
                </a:prstClr>
              </a:solidFill>
              <a:cs typeface="Calibri" pitchFamily="34" charset="0"/>
            </a:endParaRPr>
          </a:p>
          <a:p>
            <a:pPr marL="0" lvl="1" indent="1588" defTabSz="711200" fontAlgn="base">
              <a:lnSpc>
                <a:spcPct val="90000"/>
              </a:lnSpc>
              <a:spcBef>
                <a:spcPct val="0"/>
              </a:spcBef>
              <a:spcAft>
                <a:spcPct val="15000"/>
              </a:spcAft>
            </a:pPr>
            <a:r>
              <a:rPr lang="en-AU" sz="1600" b="1">
                <a:solidFill>
                  <a:prstClr val="black">
                    <a:hueOff val="0"/>
                    <a:satOff val="0"/>
                    <a:lumOff val="0"/>
                    <a:alphaOff val="0"/>
                  </a:prstClr>
                </a:solidFill>
                <a:cs typeface="Calibri" pitchFamily="34" charset="0"/>
              </a:rPr>
              <a:t>Timing</a:t>
            </a:r>
            <a:r>
              <a:rPr lang="en-AU" sz="1600">
                <a:solidFill>
                  <a:prstClr val="black">
                    <a:hueOff val="0"/>
                    <a:satOff val="0"/>
                    <a:lumOff val="0"/>
                    <a:alphaOff val="0"/>
                  </a:prstClr>
                </a:solidFill>
                <a:cs typeface="Calibri" pitchFamily="34" charset="0"/>
              </a:rPr>
              <a:t>: March 3 – 17 2019</a:t>
            </a:r>
          </a:p>
          <a:p>
            <a:pPr marL="0" lvl="1" indent="1588" defTabSz="711200" fontAlgn="base">
              <a:lnSpc>
                <a:spcPct val="90000"/>
              </a:lnSpc>
              <a:spcBef>
                <a:spcPct val="0"/>
              </a:spcBef>
              <a:spcAft>
                <a:spcPct val="15000"/>
              </a:spcAft>
            </a:pPr>
            <a:r>
              <a:rPr lang="en-AU" sz="1600" b="1">
                <a:solidFill>
                  <a:prstClr val="black">
                    <a:hueOff val="0"/>
                    <a:satOff val="0"/>
                    <a:lumOff val="0"/>
                    <a:alphaOff val="0"/>
                  </a:prstClr>
                </a:solidFill>
                <a:cs typeface="Calibri" pitchFamily="34" charset="0"/>
              </a:rPr>
              <a:t>Length of questionnaire </a:t>
            </a:r>
            <a:r>
              <a:rPr lang="en-AU" sz="1600">
                <a:solidFill>
                  <a:prstClr val="black">
                    <a:hueOff val="0"/>
                    <a:satOff val="0"/>
                    <a:lumOff val="0"/>
                    <a:alphaOff val="0"/>
                  </a:prstClr>
                </a:solidFill>
                <a:cs typeface="Calibri" pitchFamily="34" charset="0"/>
              </a:rPr>
              <a:t>: 14 minutes</a:t>
            </a:r>
          </a:p>
        </p:txBody>
      </p:sp>
      <p:sp>
        <p:nvSpPr>
          <p:cNvPr id="7" name="Nadpis 6"/>
          <p:cNvSpPr>
            <a:spLocks noGrp="1"/>
          </p:cNvSpPr>
          <p:nvPr>
            <p:ph type="ctrTitle"/>
          </p:nvPr>
        </p:nvSpPr>
        <p:spPr>
          <a:xfrm>
            <a:off x="815340" y="368610"/>
            <a:ext cx="10561320" cy="763504"/>
          </a:xfrm>
        </p:spPr>
        <p:txBody>
          <a:bodyPr/>
          <a:lstStyle/>
          <a:p>
            <a:r>
              <a:rPr lang="en-GB" dirty="0"/>
              <a:t>Methodology</a:t>
            </a:r>
          </a:p>
        </p:txBody>
      </p:sp>
      <p:sp>
        <p:nvSpPr>
          <p:cNvPr id="3" name="Zástupný symbol pro číslo snímku 2"/>
          <p:cNvSpPr>
            <a:spLocks noGrp="1"/>
          </p:cNvSpPr>
          <p:nvPr>
            <p:ph type="sldNum" sz="quarter" idx="4"/>
          </p:nvPr>
        </p:nvSpPr>
        <p:spPr/>
        <p:txBody>
          <a:bodyPr/>
          <a:lstStyle/>
          <a:p>
            <a:fld id="{D6262B2E-B0CB-4DBB-8C61-F612C05A0A37}" type="slidenum">
              <a:rPr lang="cs-CZ" smtClean="0">
                <a:solidFill>
                  <a:prstClr val="white">
                    <a:lumMod val="65000"/>
                  </a:prstClr>
                </a:solidFill>
              </a:rPr>
              <a:pPr/>
              <a:t>4</a:t>
            </a:fld>
            <a:endParaRPr lang="cs-CZ" dirty="0">
              <a:solidFill>
                <a:prstClr val="white">
                  <a:lumMod val="65000"/>
                </a:prstClr>
              </a:solidFill>
            </a:endParaRPr>
          </a:p>
        </p:txBody>
      </p:sp>
      <p:grpSp>
        <p:nvGrpSpPr>
          <p:cNvPr id="10" name="Skupina 26"/>
          <p:cNvGrpSpPr/>
          <p:nvPr/>
        </p:nvGrpSpPr>
        <p:grpSpPr>
          <a:xfrm>
            <a:off x="887925" y="1318493"/>
            <a:ext cx="1620006" cy="1616196"/>
            <a:chOff x="273055" y="1065"/>
            <a:chExt cx="1620006" cy="1616196"/>
          </a:xfrm>
          <a:effectLst/>
        </p:grpSpPr>
        <p:sp>
          <p:nvSpPr>
            <p:cNvPr id="11" name="Zaoblený obdélník 10"/>
            <p:cNvSpPr/>
            <p:nvPr/>
          </p:nvSpPr>
          <p:spPr>
            <a:xfrm>
              <a:off x="273055" y="1065"/>
              <a:ext cx="1620006" cy="1616196"/>
            </a:xfrm>
            <a:prstGeom prst="roundRect">
              <a:avLst/>
            </a:prstGeom>
            <a:solidFill>
              <a:srgbClr val="009FE3"/>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a:lstStyle/>
            <a:p>
              <a:endParaRPr lang="cs-CZ"/>
            </a:p>
          </p:txBody>
        </p:sp>
        <p:sp>
          <p:nvSpPr>
            <p:cNvPr id="12" name="Zaoblený obdélník 6"/>
            <p:cNvSpPr/>
            <p:nvPr/>
          </p:nvSpPr>
          <p:spPr>
            <a:xfrm>
              <a:off x="351951" y="79961"/>
              <a:ext cx="1462214" cy="1458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algn="ctr" defTabSz="1066800" fontAlgn="base">
                <a:lnSpc>
                  <a:spcPct val="90000"/>
                </a:lnSpc>
                <a:spcBef>
                  <a:spcPct val="0"/>
                </a:spcBef>
                <a:spcAft>
                  <a:spcPct val="35000"/>
                </a:spcAft>
              </a:pPr>
              <a:r>
                <a:rPr lang="en-GB" sz="2400" dirty="0">
                  <a:solidFill>
                    <a:prstClr val="white"/>
                  </a:solidFill>
                </a:rPr>
                <a:t>Research design</a:t>
              </a:r>
              <a:endParaRPr lang="en-GB" sz="2400" dirty="0">
                <a:solidFill>
                  <a:prstClr val="white"/>
                </a:solidFill>
                <a:cs typeface="Calibri" pitchFamily="34" charset="0"/>
              </a:endParaRPr>
            </a:p>
          </p:txBody>
        </p:sp>
      </p:grpSp>
      <p:sp>
        <p:nvSpPr>
          <p:cNvPr id="14" name="Obdélník se zakulaceným rohem na stejné straně 37"/>
          <p:cNvSpPr/>
          <p:nvPr/>
        </p:nvSpPr>
        <p:spPr>
          <a:xfrm rot="5400000">
            <a:off x="5329342" y="279953"/>
            <a:ext cx="1926703" cy="7249929"/>
          </a:xfrm>
          <a:prstGeom prst="round2SameRect">
            <a:avLst/>
          </a:prstGeom>
          <a:noFill/>
          <a:ln>
            <a:noFill/>
          </a:ln>
        </p:spPr>
        <p:style>
          <a:lnRef idx="1">
            <a:scrgbClr r="0" g="0" b="0"/>
          </a:lnRef>
          <a:fillRef idx="1">
            <a:scrgbClr r="0" g="0" b="0"/>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a:lstStyle/>
          <a:p>
            <a:endParaRPr lang="cs-CZ"/>
          </a:p>
        </p:txBody>
      </p:sp>
      <p:grpSp>
        <p:nvGrpSpPr>
          <p:cNvPr id="16" name="Skupina 28"/>
          <p:cNvGrpSpPr/>
          <p:nvPr/>
        </p:nvGrpSpPr>
        <p:grpSpPr>
          <a:xfrm>
            <a:off x="887925" y="3053038"/>
            <a:ext cx="1620006" cy="1616196"/>
            <a:chOff x="273055" y="1884203"/>
            <a:chExt cx="1620006" cy="1616196"/>
          </a:xfrm>
        </p:grpSpPr>
        <p:sp>
          <p:nvSpPr>
            <p:cNvPr id="17" name="Zaoblený obdélník 16"/>
            <p:cNvSpPr/>
            <p:nvPr/>
          </p:nvSpPr>
          <p:spPr>
            <a:xfrm>
              <a:off x="273055" y="1884203"/>
              <a:ext cx="1620006" cy="1616196"/>
            </a:xfrm>
            <a:prstGeom prst="roundRect">
              <a:avLst/>
            </a:prstGeom>
            <a:solidFill>
              <a:srgbClr val="009FE3"/>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a:lstStyle/>
            <a:p>
              <a:endParaRPr lang="cs-CZ"/>
            </a:p>
          </p:txBody>
        </p:sp>
        <p:sp>
          <p:nvSpPr>
            <p:cNvPr id="18" name="Zaoblený obdélník 10"/>
            <p:cNvSpPr/>
            <p:nvPr/>
          </p:nvSpPr>
          <p:spPr>
            <a:xfrm>
              <a:off x="351951" y="1963099"/>
              <a:ext cx="1462214" cy="1458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algn="ctr" defTabSz="1066800" fontAlgn="base">
                <a:lnSpc>
                  <a:spcPct val="90000"/>
                </a:lnSpc>
                <a:spcBef>
                  <a:spcPct val="0"/>
                </a:spcBef>
                <a:spcAft>
                  <a:spcPct val="35000"/>
                </a:spcAft>
              </a:pPr>
              <a:r>
                <a:rPr lang="en-GB" sz="2400" dirty="0">
                  <a:solidFill>
                    <a:prstClr val="white"/>
                  </a:solidFill>
                </a:rPr>
                <a:t>Sample</a:t>
              </a:r>
              <a:endParaRPr lang="en-GB" sz="2400" dirty="0">
                <a:solidFill>
                  <a:prstClr val="white"/>
                </a:solidFill>
                <a:cs typeface="Calibri" pitchFamily="34" charset="0"/>
              </a:endParaRPr>
            </a:p>
          </p:txBody>
        </p:sp>
      </p:grpSp>
      <p:sp>
        <p:nvSpPr>
          <p:cNvPr id="20" name="Obdélník se zakulaceným rohem na stejné straně 33"/>
          <p:cNvSpPr/>
          <p:nvPr/>
        </p:nvSpPr>
        <p:spPr>
          <a:xfrm rot="5400000">
            <a:off x="5514516" y="2006723"/>
            <a:ext cx="1538653" cy="7249929"/>
          </a:xfrm>
          <a:prstGeom prst="round2SameRect">
            <a:avLst/>
          </a:prstGeom>
          <a:noFill/>
          <a:ln>
            <a:noFill/>
          </a:ln>
        </p:spPr>
        <p:style>
          <a:lnRef idx="1">
            <a:scrgbClr r="0" g="0" b="0"/>
          </a:lnRef>
          <a:fillRef idx="1">
            <a:scrgbClr r="0" g="0" b="0"/>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a:lstStyle/>
          <a:p>
            <a:endParaRPr lang="cs-CZ"/>
          </a:p>
        </p:txBody>
      </p:sp>
      <p:grpSp>
        <p:nvGrpSpPr>
          <p:cNvPr id="22" name="Skupina 30"/>
          <p:cNvGrpSpPr/>
          <p:nvPr/>
        </p:nvGrpSpPr>
        <p:grpSpPr>
          <a:xfrm>
            <a:off x="887925" y="4798438"/>
            <a:ext cx="1620006" cy="1619994"/>
            <a:chOff x="261447" y="3768407"/>
            <a:chExt cx="1620006" cy="1619994"/>
          </a:xfrm>
        </p:grpSpPr>
        <p:sp>
          <p:nvSpPr>
            <p:cNvPr id="23" name="Zaoblený obdélník 22"/>
            <p:cNvSpPr/>
            <p:nvPr/>
          </p:nvSpPr>
          <p:spPr>
            <a:xfrm>
              <a:off x="261447" y="3768407"/>
              <a:ext cx="1620006" cy="1619994"/>
            </a:xfrm>
            <a:prstGeom prst="roundRect">
              <a:avLst/>
            </a:prstGeom>
            <a:solidFill>
              <a:srgbClr val="009FE3"/>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a:lstStyle/>
            <a:p>
              <a:endParaRPr lang="cs-CZ"/>
            </a:p>
          </p:txBody>
        </p:sp>
        <p:sp>
          <p:nvSpPr>
            <p:cNvPr id="24" name="Zaoblený obdélník 14"/>
            <p:cNvSpPr/>
            <p:nvPr/>
          </p:nvSpPr>
          <p:spPr>
            <a:xfrm>
              <a:off x="340529" y="3847489"/>
              <a:ext cx="1461842" cy="14618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algn="ctr" defTabSz="1066800" fontAlgn="base">
                <a:lnSpc>
                  <a:spcPct val="90000"/>
                </a:lnSpc>
                <a:spcBef>
                  <a:spcPct val="0"/>
                </a:spcBef>
                <a:spcAft>
                  <a:spcPct val="35000"/>
                </a:spcAft>
              </a:pPr>
              <a:r>
                <a:rPr lang="en-GB" sz="2400" dirty="0">
                  <a:solidFill>
                    <a:prstClr val="white"/>
                  </a:solidFill>
                  <a:cs typeface="Calibri" pitchFamily="34" charset="0"/>
                </a:rPr>
                <a:t>Topics</a:t>
              </a:r>
            </a:p>
          </p:txBody>
        </p:sp>
      </p:grpSp>
      <p:pic>
        <p:nvPicPr>
          <p:cNvPr id="25" name="Picture 2" descr="http://www.nielsen-admosphere.cz/wp-content/uploads/2014/06/membership_CNP1.png"/>
          <p:cNvPicPr>
            <a:picLocks noChangeAspect="1" noChangeArrowheads="1"/>
          </p:cNvPicPr>
          <p:nvPr/>
        </p:nvPicPr>
        <p:blipFill>
          <a:blip r:embed="rId2" cstate="print"/>
          <a:srcRect l="12867" t="21741" r="11839" b="21218"/>
          <a:stretch>
            <a:fillRect/>
          </a:stretch>
        </p:blipFill>
        <p:spPr bwMode="auto">
          <a:xfrm>
            <a:off x="9759681" y="1244302"/>
            <a:ext cx="1054755" cy="454636"/>
          </a:xfrm>
          <a:prstGeom prst="rect">
            <a:avLst/>
          </a:prstGeom>
          <a:noFill/>
        </p:spPr>
      </p:pic>
      <p:sp>
        <p:nvSpPr>
          <p:cNvPr id="2" name="Obdélník 1"/>
          <p:cNvSpPr/>
          <p:nvPr/>
        </p:nvSpPr>
        <p:spPr>
          <a:xfrm>
            <a:off x="2891434" y="5069826"/>
            <a:ext cx="6096000" cy="1077218"/>
          </a:xfrm>
          <a:prstGeom prst="rect">
            <a:avLst/>
          </a:prstGeom>
        </p:spPr>
        <p:txBody>
          <a:bodyPr>
            <a:spAutoFit/>
          </a:bodyPr>
          <a:lstStyle/>
          <a:p>
            <a:pPr fontAlgn="base">
              <a:spcBef>
                <a:spcPct val="0"/>
              </a:spcBef>
              <a:spcAft>
                <a:spcPct val="0"/>
              </a:spcAft>
            </a:pPr>
            <a:r>
              <a:rPr lang="en-GB" sz="1600" dirty="0">
                <a:solidFill>
                  <a:prstClr val="black">
                    <a:hueOff val="0"/>
                    <a:satOff val="0"/>
                    <a:lumOff val="0"/>
                    <a:alphaOff val="0"/>
                  </a:prstClr>
                </a:solidFill>
              </a:rPr>
              <a:t>European Parliament election</a:t>
            </a:r>
          </a:p>
          <a:p>
            <a:pPr fontAlgn="base">
              <a:spcBef>
                <a:spcPct val="0"/>
              </a:spcBef>
              <a:spcAft>
                <a:spcPct val="0"/>
              </a:spcAft>
            </a:pPr>
            <a:r>
              <a:rPr lang="en-GB" sz="1600" dirty="0">
                <a:solidFill>
                  <a:prstClr val="black">
                    <a:hueOff val="0"/>
                    <a:satOff val="0"/>
                    <a:lumOff val="0"/>
                    <a:alphaOff val="0"/>
                  </a:prstClr>
                </a:solidFill>
              </a:rPr>
              <a:t>Attitudes</a:t>
            </a:r>
          </a:p>
          <a:p>
            <a:pPr fontAlgn="base">
              <a:spcBef>
                <a:spcPct val="0"/>
              </a:spcBef>
              <a:spcAft>
                <a:spcPct val="0"/>
              </a:spcAft>
            </a:pPr>
            <a:r>
              <a:rPr lang="en-GB" sz="1600" dirty="0">
                <a:solidFill>
                  <a:prstClr val="black">
                    <a:hueOff val="0"/>
                    <a:satOff val="0"/>
                    <a:lumOff val="0"/>
                    <a:alphaOff val="0"/>
                  </a:prstClr>
                </a:solidFill>
              </a:rPr>
              <a:t>Agreement with statements</a:t>
            </a:r>
          </a:p>
          <a:p>
            <a:pPr fontAlgn="base">
              <a:spcBef>
                <a:spcPct val="0"/>
              </a:spcBef>
              <a:spcAft>
                <a:spcPct val="0"/>
              </a:spcAft>
            </a:pPr>
            <a:r>
              <a:rPr lang="en-GB" sz="1600" dirty="0">
                <a:solidFill>
                  <a:prstClr val="black">
                    <a:hueOff val="0"/>
                    <a:satOff val="0"/>
                    <a:lumOff val="0"/>
                    <a:alphaOff val="0"/>
                  </a:prstClr>
                </a:solidFill>
              </a:rPr>
              <a:t>Electoral behaviour</a:t>
            </a:r>
          </a:p>
        </p:txBody>
      </p:sp>
      <p:sp>
        <p:nvSpPr>
          <p:cNvPr id="4" name="Obdélník 3"/>
          <p:cNvSpPr/>
          <p:nvPr/>
        </p:nvSpPr>
        <p:spPr>
          <a:xfrm>
            <a:off x="2891434" y="3199416"/>
            <a:ext cx="6632837" cy="1323439"/>
          </a:xfrm>
          <a:prstGeom prst="rect">
            <a:avLst/>
          </a:prstGeom>
        </p:spPr>
        <p:txBody>
          <a:bodyPr wrap="square">
            <a:spAutoFit/>
          </a:bodyPr>
          <a:lstStyle/>
          <a:p>
            <a:pPr fontAlgn="base">
              <a:spcBef>
                <a:spcPct val="0"/>
              </a:spcBef>
              <a:spcAft>
                <a:spcPct val="0"/>
              </a:spcAft>
            </a:pPr>
            <a:r>
              <a:rPr lang="en-AU" sz="1600">
                <a:solidFill>
                  <a:prstClr val="black">
                    <a:hueOff val="0"/>
                    <a:satOff val="0"/>
                    <a:lumOff val="0"/>
                    <a:alphaOff val="0"/>
                  </a:prstClr>
                </a:solidFill>
              </a:rPr>
              <a:t>Representative population by gender, age (above 18), city size and region.</a:t>
            </a:r>
          </a:p>
          <a:p>
            <a:pPr fontAlgn="base">
              <a:spcBef>
                <a:spcPct val="0"/>
              </a:spcBef>
              <a:spcAft>
                <a:spcPct val="0"/>
              </a:spcAft>
            </a:pPr>
            <a:endParaRPr lang="en-AU" sz="1600">
              <a:solidFill>
                <a:prstClr val="black">
                  <a:hueOff val="0"/>
                  <a:satOff val="0"/>
                  <a:lumOff val="0"/>
                  <a:alphaOff val="0"/>
                </a:prstClr>
              </a:solidFill>
            </a:endParaRPr>
          </a:p>
          <a:p>
            <a:pPr fontAlgn="base">
              <a:spcBef>
                <a:spcPct val="0"/>
              </a:spcBef>
              <a:spcAft>
                <a:spcPct val="0"/>
              </a:spcAft>
            </a:pPr>
            <a:r>
              <a:rPr lang="en-AU" sz="1600">
                <a:solidFill>
                  <a:prstClr val="black">
                    <a:hueOff val="0"/>
                    <a:satOff val="0"/>
                    <a:lumOff val="0"/>
                    <a:alphaOff val="0"/>
                  </a:prstClr>
                </a:solidFill>
              </a:rPr>
              <a:t>Sample weighed according to representative structure of the Czech Republic: gender, age, education, region, city size, Internet usage and electoral behaviour in 2017 elections to Czech Chamber of Deputies.</a:t>
            </a:r>
          </a:p>
        </p:txBody>
      </p:sp>
    </p:spTree>
    <p:extLst>
      <p:ext uri="{BB962C8B-B14F-4D97-AF65-F5344CB8AC3E}">
        <p14:creationId xmlns:p14="http://schemas.microsoft.com/office/powerpoint/2010/main" val="3694512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en-GB" dirty="0"/>
              <a:t>Opinions and attitudes of the segments</a:t>
            </a:r>
          </a:p>
        </p:txBody>
      </p:sp>
    </p:spTree>
    <p:extLst>
      <p:ext uri="{BB962C8B-B14F-4D97-AF65-F5344CB8AC3E}">
        <p14:creationId xmlns:p14="http://schemas.microsoft.com/office/powerpoint/2010/main" val="3025076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adpis 1">
            <a:extLst>
              <a:ext uri="{FF2B5EF4-FFF2-40B4-BE49-F238E27FC236}">
                <a16:creationId xmlns:a16="http://schemas.microsoft.com/office/drawing/2014/main" id="{1009169A-BCA7-4789-91EE-858E3172AC1C}"/>
              </a:ext>
            </a:extLst>
          </p:cNvPr>
          <p:cNvSpPr txBox="1">
            <a:spLocks/>
          </p:cNvSpPr>
          <p:nvPr/>
        </p:nvSpPr>
        <p:spPr>
          <a:xfrm>
            <a:off x="1479" y="4183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US" sz="3000" dirty="0"/>
              <a:t>Opinions on health care, education</a:t>
            </a:r>
          </a:p>
          <a:p>
            <a:r>
              <a:rPr lang="en-US" sz="3000" dirty="0"/>
              <a:t>and public policy</a:t>
            </a:r>
            <a:endParaRPr lang="en-GB" sz="3000" dirty="0"/>
          </a:p>
        </p:txBody>
      </p:sp>
      <p:sp>
        <p:nvSpPr>
          <p:cNvPr id="4" name="Zástupný symbol pro číslo snímku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3" name="Tabulka 2">
            <a:extLst>
              <a:ext uri="{FF2B5EF4-FFF2-40B4-BE49-F238E27FC236}">
                <a16:creationId xmlns:a16="http://schemas.microsoft.com/office/drawing/2014/main" id="{5E0735C0-1DF4-4EC2-A95E-FCB9B0AADD52}"/>
              </a:ext>
            </a:extLst>
          </p:cNvPr>
          <p:cNvGraphicFramePr>
            <a:graphicFrameLocks noGrp="1"/>
          </p:cNvGraphicFramePr>
          <p:nvPr>
            <p:extLst>
              <p:ext uri="{D42A27DB-BD31-4B8C-83A1-F6EECF244321}">
                <p14:modId xmlns:p14="http://schemas.microsoft.com/office/powerpoint/2010/main" val="181204208"/>
              </p:ext>
            </p:extLst>
          </p:nvPr>
        </p:nvGraphicFramePr>
        <p:xfrm>
          <a:off x="876301" y="1566457"/>
          <a:ext cx="10587064" cy="4809515"/>
        </p:xfrm>
        <a:graphic>
          <a:graphicData uri="http://schemas.openxmlformats.org/drawingml/2006/table">
            <a:tbl>
              <a:tblPr/>
              <a:tblGrid>
                <a:gridCol w="4035064">
                  <a:extLst>
                    <a:ext uri="{9D8B030D-6E8A-4147-A177-3AD203B41FA5}">
                      <a16:colId xmlns:a16="http://schemas.microsoft.com/office/drawing/2014/main" val="608508144"/>
                    </a:ext>
                  </a:extLst>
                </a:gridCol>
                <a:gridCol w="936000">
                  <a:extLst>
                    <a:ext uri="{9D8B030D-6E8A-4147-A177-3AD203B41FA5}">
                      <a16:colId xmlns:a16="http://schemas.microsoft.com/office/drawing/2014/main" val="978487049"/>
                    </a:ext>
                  </a:extLst>
                </a:gridCol>
                <a:gridCol w="936000">
                  <a:extLst>
                    <a:ext uri="{9D8B030D-6E8A-4147-A177-3AD203B41FA5}">
                      <a16:colId xmlns:a16="http://schemas.microsoft.com/office/drawing/2014/main" val="691419969"/>
                    </a:ext>
                  </a:extLst>
                </a:gridCol>
                <a:gridCol w="936000">
                  <a:extLst>
                    <a:ext uri="{9D8B030D-6E8A-4147-A177-3AD203B41FA5}">
                      <a16:colId xmlns:a16="http://schemas.microsoft.com/office/drawing/2014/main" val="3557400333"/>
                    </a:ext>
                  </a:extLst>
                </a:gridCol>
                <a:gridCol w="936000">
                  <a:extLst>
                    <a:ext uri="{9D8B030D-6E8A-4147-A177-3AD203B41FA5}">
                      <a16:colId xmlns:a16="http://schemas.microsoft.com/office/drawing/2014/main" val="2433286699"/>
                    </a:ext>
                  </a:extLst>
                </a:gridCol>
                <a:gridCol w="936000">
                  <a:extLst>
                    <a:ext uri="{9D8B030D-6E8A-4147-A177-3AD203B41FA5}">
                      <a16:colId xmlns:a16="http://schemas.microsoft.com/office/drawing/2014/main" val="249007995"/>
                    </a:ext>
                  </a:extLst>
                </a:gridCol>
                <a:gridCol w="936000">
                  <a:extLst>
                    <a:ext uri="{9D8B030D-6E8A-4147-A177-3AD203B41FA5}">
                      <a16:colId xmlns:a16="http://schemas.microsoft.com/office/drawing/2014/main" val="1477639790"/>
                    </a:ext>
                  </a:extLst>
                </a:gridCol>
                <a:gridCol w="936000">
                  <a:extLst>
                    <a:ext uri="{9D8B030D-6E8A-4147-A177-3AD203B41FA5}">
                      <a16:colId xmlns:a16="http://schemas.microsoft.com/office/drawing/2014/main" val="4251254560"/>
                    </a:ext>
                  </a:extLst>
                </a:gridCol>
              </a:tblGrid>
              <a:tr h="4098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noProof="0" dirty="0">
                          <a:solidFill>
                            <a:srgbClr val="000000"/>
                          </a:solidFill>
                          <a:effectLst/>
                          <a:latin typeface="Calibri" panose="020F0502020204030204" pitchFamily="34" charset="0"/>
                        </a:rPr>
                        <a:t>% T2B = definitely agree + rather agree</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noProof="0" dirty="0">
                          <a:solidFill>
                            <a:schemeClr val="tx1"/>
                          </a:solidFill>
                          <a:effectLst/>
                          <a:latin typeface="Calibri" panose="020F0502020204030204" pitchFamily="34" charset="0"/>
                        </a:rPr>
                        <a:t>Population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200" b="1" i="0" u="none" strike="noStrike" noProof="0" dirty="0">
                          <a:solidFill>
                            <a:schemeClr val="bg1"/>
                          </a:solidFill>
                          <a:effectLst/>
                          <a:latin typeface="Calibri" panose="020F0502020204030204" pitchFamily="34" charset="0"/>
                        </a:rPr>
                        <a:t>Politically </a:t>
                      </a:r>
                      <a:endParaRPr lang="cs-CZ" sz="1200" b="1" i="0" u="none" strike="noStrike" noProof="0" dirty="0">
                        <a:solidFill>
                          <a:schemeClr val="bg1"/>
                        </a:solidFill>
                        <a:effectLst/>
                        <a:latin typeface="Calibri" panose="020F0502020204030204" pitchFamily="34" charset="0"/>
                      </a:endParaRPr>
                    </a:p>
                    <a:p>
                      <a:pPr algn="ctr" fontAlgn="ctr"/>
                      <a:r>
                        <a:rPr lang="en-GB" sz="1200" b="1" i="0" u="none" strike="noStrike" noProof="0" dirty="0">
                          <a:solidFill>
                            <a:schemeClr val="bg1"/>
                          </a:solidFill>
                          <a:effectLst/>
                          <a:latin typeface="Calibri" panose="020F0502020204030204" pitchFamily="34" charset="0"/>
                        </a:rPr>
                        <a:t>passive</a:t>
                      </a:r>
                    </a:p>
                  </a:txBody>
                  <a:tcPr marL="0" marR="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GB" sz="1200" b="1" i="0" u="none" strike="noStrike" noProof="0" dirty="0">
                          <a:solidFill>
                            <a:schemeClr val="bg1"/>
                          </a:solidFill>
                          <a:effectLst/>
                          <a:latin typeface="Calibri" panose="020F0502020204030204" pitchFamily="34" charset="0"/>
                        </a:rPr>
                        <a:t>Ambivalent</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GB" sz="1200" b="1" i="0" u="none" strike="noStrike" noProof="0" dirty="0">
                          <a:solidFill>
                            <a:schemeClr val="bg1"/>
                          </a:solidFill>
                          <a:effectLst/>
                          <a:latin typeface="Calibri" panose="020F0502020204030204" pitchFamily="34" charset="0"/>
                        </a:rPr>
                        <a:t>Young liberals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GB" sz="1200" b="1" i="0" u="none" strike="noStrike" noProof="0" dirty="0">
                          <a:solidFill>
                            <a:schemeClr val="bg1"/>
                          </a:solidFill>
                          <a:effectLst/>
                          <a:latin typeface="Calibri" panose="020F0502020204030204" pitchFamily="34" charset="0"/>
                        </a:rPr>
                        <a:t>Ageing authoritarians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GB" sz="1200" b="1" i="0" u="none" strike="noStrike" noProof="0" dirty="0">
                          <a:solidFill>
                            <a:schemeClr val="bg1"/>
                          </a:solidFill>
                          <a:effectLst/>
                          <a:latin typeface="Calibri" panose="020F0502020204030204" pitchFamily="34" charset="0"/>
                        </a:rPr>
                        <a:t>Defenders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r>
                        <a:rPr lang="en-GB" sz="1200" b="1" i="0" u="none" strike="noStrike" noProof="0" dirty="0">
                          <a:solidFill>
                            <a:schemeClr val="bg1"/>
                          </a:solidFill>
                          <a:effectLst/>
                          <a:latin typeface="Calibri" panose="020F0502020204030204" pitchFamily="34" charset="0"/>
                        </a:rPr>
                        <a:t>Tested worker</a:t>
                      </a:r>
                      <a:r>
                        <a:rPr lang="cs-CZ" sz="1200" b="1" i="0" u="none" strike="noStrike" noProof="0" dirty="0">
                          <a:solidFill>
                            <a:schemeClr val="bg1"/>
                          </a:solidFill>
                          <a:effectLst/>
                          <a:latin typeface="Calibri" panose="020F0502020204030204" pitchFamily="34" charset="0"/>
                        </a:rPr>
                        <a:t>s</a:t>
                      </a:r>
                      <a:endParaRPr lang="en-GB" sz="1200" b="1" i="0" u="none" strike="noStrike" noProof="0" dirty="0">
                        <a:solidFill>
                          <a:schemeClr val="bg1"/>
                        </a:solidFill>
                        <a:effectLst/>
                        <a:latin typeface="Calibri" panose="020F0502020204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FCF"/>
                    </a:solidFill>
                  </a:tcPr>
                </a:tc>
                <a:extLst>
                  <a:ext uri="{0D108BD9-81ED-4DB2-BD59-A6C34878D82A}">
                    <a16:rowId xmlns:a16="http://schemas.microsoft.com/office/drawing/2014/main" val="3792222083"/>
                  </a:ext>
                </a:extLst>
              </a:tr>
              <a:tr h="420572">
                <a:tc>
                  <a:txBody>
                    <a:bodyPr/>
                    <a:lstStyle/>
                    <a:p>
                      <a:pPr algn="l" fontAlgn="ctr"/>
                      <a:r>
                        <a:rPr lang="en-US" sz="1200" b="0" i="0" u="none" strike="noStrike" dirty="0">
                          <a:solidFill>
                            <a:srgbClr val="000000"/>
                          </a:solidFill>
                          <a:effectLst/>
                          <a:latin typeface="Calibri" panose="020F0502020204030204" pitchFamily="34" charset="0"/>
                        </a:rPr>
                        <a:t>National currency reserves should be kept for worse times and not spend now in growth</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86%</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86%</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71726"/>
                  </a:ext>
                </a:extLst>
              </a:tr>
              <a:tr h="302070">
                <a:tc>
                  <a:txBody>
                    <a:bodyPr/>
                    <a:lstStyle/>
                    <a:p>
                      <a:pPr algn="l" fontAlgn="ctr"/>
                      <a:r>
                        <a:rPr lang="en-US" sz="1200" b="0" i="0" u="none" strike="noStrike" dirty="0">
                          <a:solidFill>
                            <a:srgbClr val="000000"/>
                          </a:solidFill>
                          <a:effectLst/>
                          <a:latin typeface="Calibri" panose="020F0502020204030204" pitchFamily="34" charset="0"/>
                        </a:rPr>
                        <a:t>We need a pension reform</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81%</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85%</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77%</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297136"/>
                  </a:ext>
                </a:extLst>
              </a:tr>
              <a:tr h="302070">
                <a:tc>
                  <a:txBody>
                    <a:bodyPr/>
                    <a:lstStyle/>
                    <a:p>
                      <a:pPr algn="l" fontAlgn="ctr"/>
                      <a:r>
                        <a:rPr lang="en-US" sz="1200" b="0" i="0" u="none" strike="noStrike" dirty="0">
                          <a:solidFill>
                            <a:srgbClr val="000000"/>
                          </a:solidFill>
                          <a:effectLst/>
                          <a:latin typeface="Calibri" panose="020F0502020204030204" pitchFamily="34" charset="0"/>
                        </a:rPr>
                        <a:t>The state bullies small entrepreneurs</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47%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65%</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53%</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7928930"/>
                  </a:ext>
                </a:extLst>
              </a:tr>
              <a:tr h="420572">
                <a:tc>
                  <a:txBody>
                    <a:bodyPr/>
                    <a:lstStyle/>
                    <a:p>
                      <a:pPr algn="l" fontAlgn="ctr"/>
                      <a:r>
                        <a:rPr lang="en-US" sz="1200" b="0" i="0" u="none" strike="noStrike" dirty="0">
                          <a:solidFill>
                            <a:srgbClr val="000000"/>
                          </a:solidFill>
                          <a:effectLst/>
                          <a:latin typeface="Calibri" panose="020F0502020204030204" pitchFamily="34" charset="0"/>
                        </a:rPr>
                        <a:t>I agree with the introduction of above-standard health care and the possibility to pay extra for the procedure</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61%</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1" i="0" u="none" strike="noStrike" dirty="0">
                          <a:solidFill>
                            <a:schemeClr val="accent2">
                              <a:lumMod val="75000"/>
                            </a:schemeClr>
                          </a:solidFill>
                          <a:effectLst/>
                          <a:latin typeface="Calibri" panose="020F0502020204030204" pitchFamily="34" charset="0"/>
                        </a:rPr>
                        <a:t>72%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43%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51%</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6610577"/>
                  </a:ext>
                </a:extLst>
              </a:tr>
              <a:tr h="302070">
                <a:tc>
                  <a:txBody>
                    <a:bodyPr/>
                    <a:lstStyle/>
                    <a:p>
                      <a:pPr algn="l" fontAlgn="ctr"/>
                      <a:r>
                        <a:rPr lang="en-US" sz="1200" b="0" i="0" u="none" strike="noStrike" dirty="0">
                          <a:solidFill>
                            <a:srgbClr val="000000"/>
                          </a:solidFill>
                          <a:effectLst/>
                          <a:latin typeface="Calibri" panose="020F0502020204030204" pitchFamily="34" charset="0"/>
                        </a:rPr>
                        <a:t>We should allow universities to introduce tuition fees</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46%</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47%</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997161"/>
                  </a:ext>
                </a:extLst>
              </a:tr>
              <a:tr h="302070">
                <a:tc>
                  <a:txBody>
                    <a:bodyPr/>
                    <a:lstStyle/>
                    <a:p>
                      <a:pPr algn="l" fontAlgn="ctr"/>
                      <a:r>
                        <a:rPr lang="en-US" sz="1200" b="0" i="0" u="none" strike="noStrike" dirty="0">
                          <a:solidFill>
                            <a:srgbClr val="000000"/>
                          </a:solidFill>
                          <a:effectLst/>
                          <a:latin typeface="Calibri" panose="020F0502020204030204" pitchFamily="34" charset="0"/>
                        </a:rPr>
                        <a:t>I would rather raise wage of teachers than policemen</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1" i="0" u="none" strike="noStrike" dirty="0">
                          <a:solidFill>
                            <a:srgbClr val="FF0000"/>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45%</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dirty="0">
                          <a:solidFill>
                            <a:schemeClr val="accent2">
                              <a:lumMod val="75000"/>
                            </a:schemeClr>
                          </a:solidFill>
                          <a:effectLst/>
                          <a:latin typeface="Calibri" panose="020F0502020204030204" pitchFamily="34" charset="0"/>
                        </a:rPr>
                        <a:t>64%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41%</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38%</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056830"/>
                  </a:ext>
                </a:extLst>
              </a:tr>
              <a:tr h="302070">
                <a:tc>
                  <a:txBody>
                    <a:bodyPr/>
                    <a:lstStyle/>
                    <a:p>
                      <a:pPr algn="l" fontAlgn="ctr"/>
                      <a:r>
                        <a:rPr lang="en-US" sz="1200" b="0" i="0" u="none" strike="noStrike" dirty="0">
                          <a:solidFill>
                            <a:srgbClr val="000000"/>
                          </a:solidFill>
                          <a:effectLst/>
                          <a:latin typeface="Calibri" panose="020F0502020204030204" pitchFamily="34" charset="0"/>
                        </a:rPr>
                        <a:t>Mandatory EET (electronic evidence of sales) should be abolished</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28%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42%</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16639"/>
                  </a:ext>
                </a:extLst>
              </a:tr>
              <a:tr h="349182">
                <a:tc>
                  <a:txBody>
                    <a:bodyPr/>
                    <a:lstStyle/>
                    <a:p>
                      <a:pPr algn="l" fontAlgn="ctr"/>
                      <a:r>
                        <a:rPr lang="en-US" sz="1200" b="0" i="0" u="none" strike="noStrike" dirty="0">
                          <a:solidFill>
                            <a:srgbClr val="000000"/>
                          </a:solidFill>
                          <a:effectLst/>
                          <a:latin typeface="Calibri" panose="020F0502020204030204" pitchFamily="34" charset="0"/>
                        </a:rPr>
                        <a:t>State investments in science and research are sufficient in our country</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16%</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ctr" latinLnBrk="0" hangingPunct="1"/>
                      <a:r>
                        <a:rPr lang="cs-CZ" sz="1400" b="1" i="0" u="none" strike="noStrike" kern="1200" dirty="0">
                          <a:solidFill>
                            <a:schemeClr val="accent2">
                              <a:lumMod val="75000"/>
                            </a:schemeClr>
                          </a:solidFill>
                          <a:effectLst/>
                          <a:latin typeface="Calibri" panose="020F0502020204030204" pitchFamily="34" charset="0"/>
                          <a:ea typeface="+mn-ea"/>
                          <a:cs typeface="+mn-cs"/>
                        </a:rPr>
                        <a:t>59%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26%</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5602090"/>
                  </a:ext>
                </a:extLst>
              </a:tr>
              <a:tr h="318128">
                <a:tc>
                  <a:txBody>
                    <a:bodyPr/>
                    <a:lstStyle/>
                    <a:p>
                      <a:pPr algn="l" fontAlgn="ctr"/>
                      <a:r>
                        <a:rPr lang="en-US" sz="1200" b="0" i="0" u="none" strike="noStrike" dirty="0">
                          <a:solidFill>
                            <a:srgbClr val="000000"/>
                          </a:solidFill>
                          <a:effectLst/>
                          <a:latin typeface="Calibri" panose="020F0502020204030204" pitchFamily="34" charset="0"/>
                        </a:rPr>
                        <a:t>I am in favor of mandatory math part of the graduation exam</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1" i="0" u="none" strike="noStrike" kern="1200" dirty="0">
                          <a:solidFill>
                            <a:schemeClr val="accent2">
                              <a:lumMod val="75000"/>
                            </a:schemeClr>
                          </a:solidFill>
                          <a:effectLst/>
                          <a:latin typeface="Calibri" panose="020F0502020204030204" pitchFamily="34" charset="0"/>
                          <a:ea typeface="+mn-ea"/>
                          <a:cs typeface="+mn-cs"/>
                        </a:rPr>
                        <a:t>49%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40%</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22129"/>
                  </a:ext>
                </a:extLst>
              </a:tr>
              <a:tr h="302070">
                <a:tc>
                  <a:txBody>
                    <a:bodyPr/>
                    <a:lstStyle/>
                    <a:p>
                      <a:pPr algn="l" fontAlgn="ctr"/>
                      <a:r>
                        <a:rPr lang="en-US" sz="1200" b="0" i="0" u="none" strike="noStrike" dirty="0">
                          <a:solidFill>
                            <a:srgbClr val="000000"/>
                          </a:solidFill>
                          <a:effectLst/>
                          <a:latin typeface="Calibri" panose="020F0502020204030204" pitchFamily="34" charset="0"/>
                        </a:rPr>
                        <a:t>I have to travel far for health care, it is not easily accessible to me</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dirty="0">
                          <a:solidFill>
                            <a:srgbClr val="FF0000"/>
                          </a:solidFill>
                          <a:effectLst/>
                          <a:latin typeface="Calibri" panose="020F0502020204030204" pitchFamily="34" charset="0"/>
                        </a:rPr>
                        <a:t>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ctr" latinLnBrk="0" hangingPunct="1"/>
                      <a:r>
                        <a:rPr lang="cs-CZ" sz="1400" b="1" i="0" u="none" strike="noStrike" kern="1200" dirty="0">
                          <a:solidFill>
                            <a:schemeClr val="accent2">
                              <a:lumMod val="75000"/>
                            </a:schemeClr>
                          </a:solidFill>
                          <a:effectLst/>
                          <a:latin typeface="Calibri" panose="020F0502020204030204" pitchFamily="34" charset="0"/>
                          <a:ea typeface="+mn-ea"/>
                          <a:cs typeface="+mn-cs"/>
                        </a:rPr>
                        <a:t>49%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33%</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0818389"/>
                  </a:ext>
                </a:extLst>
              </a:tr>
              <a:tr h="302070">
                <a:tc>
                  <a:txBody>
                    <a:bodyPr/>
                    <a:lstStyle/>
                    <a:p>
                      <a:pPr algn="l" fontAlgn="ctr"/>
                      <a:r>
                        <a:rPr lang="en-US" sz="1200" b="0" i="0" u="none" strike="noStrike" dirty="0">
                          <a:solidFill>
                            <a:srgbClr val="000000"/>
                          </a:solidFill>
                          <a:effectLst/>
                          <a:latin typeface="Calibri" panose="020F0502020204030204" pitchFamily="34" charset="0"/>
                        </a:rPr>
                        <a:t>The doctor's regulatory fees should be reintroduced</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26%</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dirty="0">
                          <a:solidFill>
                            <a:schemeClr val="accent2">
                              <a:lumMod val="75000"/>
                            </a:schemeClr>
                          </a:solidFill>
                          <a:effectLst/>
                          <a:latin typeface="Calibri" panose="020F0502020204030204" pitchFamily="34" charset="0"/>
                        </a:rPr>
                        <a:t>39%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21%</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dirty="0">
                          <a:solidFill>
                            <a:srgbClr val="FF0000"/>
                          </a:solidFill>
                          <a:effectLst/>
                          <a:latin typeface="Calibri" panose="020F0502020204030204" pitchFamily="34" charset="0"/>
                        </a:rPr>
                        <a:t>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23%</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0221029"/>
                  </a:ext>
                </a:extLst>
              </a:tr>
              <a:tr h="302070">
                <a:tc>
                  <a:txBody>
                    <a:bodyPr/>
                    <a:lstStyle/>
                    <a:p>
                      <a:pPr algn="l" fontAlgn="ctr"/>
                      <a:r>
                        <a:rPr lang="en-US" sz="1200" b="0" i="0" u="none" strike="noStrike" dirty="0">
                          <a:solidFill>
                            <a:srgbClr val="000000"/>
                          </a:solidFill>
                          <a:effectLst/>
                          <a:latin typeface="Calibri" panose="020F0502020204030204" pitchFamily="34" charset="0"/>
                        </a:rPr>
                        <a:t>I am in favor of abolishing compulsory pre-school attendance</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16%</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15%</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19%</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742132"/>
                  </a:ext>
                </a:extLst>
              </a:tr>
              <a:tr h="302070">
                <a:tc>
                  <a:txBody>
                    <a:bodyPr/>
                    <a:lstStyle/>
                    <a:p>
                      <a:pPr algn="l" fontAlgn="ctr"/>
                      <a:r>
                        <a:rPr lang="en-US" sz="1200" b="0" i="0" u="none" strike="noStrike" dirty="0">
                          <a:solidFill>
                            <a:srgbClr val="000000"/>
                          </a:solidFill>
                          <a:effectLst/>
                          <a:latin typeface="Calibri" panose="020F0502020204030204" pitchFamily="34" charset="0"/>
                        </a:rPr>
                        <a:t>I do not mind the increase in value added tax (VAT)</a:t>
                      </a:r>
                    </a:p>
                  </a:txBody>
                  <a:tcPr marL="9525" marR="9525" marT="9525"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18%</a:t>
                      </a:r>
                    </a:p>
                  </a:txBody>
                  <a:tcPr marL="9525" marR="9525" marT="9525" marB="0" anchor="ctr">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15%</a:t>
                      </a:r>
                    </a:p>
                  </a:txBody>
                  <a:tcPr marL="9525" marR="9525" marT="9525" marB="0" anchor="ctr">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20%</a:t>
                      </a:r>
                    </a:p>
                  </a:txBody>
                  <a:tcPr marL="9525" marR="9525" marT="9525" marB="0" anchor="ctr">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15%</a:t>
                      </a:r>
                    </a:p>
                  </a:txBody>
                  <a:tcPr marL="9525" marR="9525" marT="9525" marB="0" anchor="ctr">
                    <a:lnL>
                      <a:noFill/>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18%</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54974215"/>
                  </a:ext>
                </a:extLst>
              </a:tr>
            </a:tbl>
          </a:graphicData>
        </a:graphic>
      </p:graphicFrame>
      <p:sp>
        <p:nvSpPr>
          <p:cNvPr id="13" name="Obdélník 12">
            <a:extLst>
              <a:ext uri="{FF2B5EF4-FFF2-40B4-BE49-F238E27FC236}">
                <a16:creationId xmlns:a16="http://schemas.microsoft.com/office/drawing/2014/main" id="{BF229362-695D-417A-9608-1E44168BFE8E}"/>
              </a:ext>
            </a:extLst>
          </p:cNvPr>
          <p:cNvSpPr/>
          <p:nvPr/>
        </p:nvSpPr>
        <p:spPr>
          <a:xfrm>
            <a:off x="876300" y="6450507"/>
            <a:ext cx="9199517" cy="407735"/>
          </a:xfrm>
          <a:prstGeom prst="rect">
            <a:avLst/>
          </a:prstGeom>
        </p:spPr>
        <p:txBody>
          <a:bodyPr wrap="square" lIns="0" tIns="0" rIns="0" bIns="0" anchor="ctr">
            <a:noAutofit/>
          </a:bodyPr>
          <a:lstStyle/>
          <a:p>
            <a:pPr fontAlgn="base">
              <a:spcBef>
                <a:spcPct val="0"/>
              </a:spcBef>
              <a:spcAft>
                <a:spcPct val="0"/>
              </a:spcAft>
            </a:pPr>
            <a:r>
              <a:rPr lang="en-AU" sz="1200" dirty="0">
                <a:solidFill>
                  <a:schemeClr val="tx2"/>
                </a:solidFill>
                <a:cs typeface="Arial" charset="0"/>
              </a:rPr>
              <a:t>Q14-Q15. Now we will talk about topics related to public policies. To what exten</a:t>
            </a:r>
            <a:r>
              <a:rPr lang="cs-CZ" sz="1200" dirty="0">
                <a:solidFill>
                  <a:schemeClr val="tx2"/>
                </a:solidFill>
                <a:cs typeface="Arial" charset="0"/>
              </a:rPr>
              <a:t>t</a:t>
            </a:r>
            <a:r>
              <a:rPr lang="en-AU" sz="1200" dirty="0">
                <a:solidFill>
                  <a:schemeClr val="tx2"/>
                </a:solidFill>
                <a:cs typeface="Arial" charset="0"/>
              </a:rPr>
              <a:t> do you agree or disagree with following statements? </a:t>
            </a:r>
            <a:br>
              <a:rPr lang="en-AU" sz="1200" dirty="0">
                <a:solidFill>
                  <a:schemeClr val="tx2"/>
                </a:solidFill>
                <a:cs typeface="Arial" charset="0"/>
              </a:rPr>
            </a:br>
            <a:r>
              <a:rPr lang="en-AU" sz="1200" dirty="0">
                <a:solidFill>
                  <a:schemeClr val="tx2"/>
                </a:solidFill>
                <a:cs typeface="Arial" charset="0"/>
              </a:rPr>
              <a:t>(min. N  per statement and segment = 48)</a:t>
            </a:r>
          </a:p>
        </p:txBody>
      </p:sp>
      <p:sp>
        <p:nvSpPr>
          <p:cNvPr id="25" name="TextovéPole 24">
            <a:extLst>
              <a:ext uri="{FF2B5EF4-FFF2-40B4-BE49-F238E27FC236}">
                <a16:creationId xmlns:a16="http://schemas.microsoft.com/office/drawing/2014/main" id="{B2081DE5-D074-42F5-97FB-006C5749EF16}"/>
              </a:ext>
            </a:extLst>
          </p:cNvPr>
          <p:cNvSpPr txBox="1"/>
          <p:nvPr/>
        </p:nvSpPr>
        <p:spPr>
          <a:xfrm>
            <a:off x="9564236" y="524054"/>
            <a:ext cx="1837189" cy="407736"/>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600" b="1" dirty="0">
                <a:solidFill>
                  <a:schemeClr val="accent2">
                    <a:lumMod val="75000"/>
                  </a:schemeClr>
                </a:solidFill>
                <a:latin typeface="+mn-lt"/>
              </a:rPr>
              <a:t>XX %</a:t>
            </a:r>
            <a:r>
              <a:rPr lang="en-GB" sz="1050" dirty="0">
                <a:solidFill>
                  <a:prstClr val="white">
                    <a:lumMod val="50000"/>
                  </a:prstClr>
                </a:solidFill>
              </a:rPr>
              <a:t> = significantly often</a:t>
            </a:r>
          </a:p>
          <a:p>
            <a:pPr fontAlgn="base">
              <a:spcBef>
                <a:spcPct val="0"/>
              </a:spcBef>
              <a:spcAft>
                <a:spcPct val="0"/>
              </a:spcAft>
              <a:defRPr/>
            </a:pPr>
            <a:r>
              <a:rPr lang="en-GB" sz="1600" b="1" dirty="0">
                <a:solidFill>
                  <a:srgbClr val="FF0000"/>
                </a:solidFill>
                <a:latin typeface="+mn-lt"/>
              </a:rPr>
              <a:t>YY %</a:t>
            </a:r>
            <a:r>
              <a:rPr lang="en-GB" sz="1600" b="1" dirty="0">
                <a:solidFill>
                  <a:schemeClr val="tx2">
                    <a:lumMod val="60000"/>
                    <a:lumOff val="40000"/>
                  </a:schemeClr>
                </a:solidFill>
                <a:latin typeface="+mn-lt"/>
              </a:rPr>
              <a:t> </a:t>
            </a:r>
            <a:r>
              <a:rPr lang="en-GB" sz="1050" dirty="0">
                <a:solidFill>
                  <a:prstClr val="white">
                    <a:lumMod val="50000"/>
                  </a:prstClr>
                </a:solidFill>
              </a:rPr>
              <a:t>= significantly less often</a:t>
            </a:r>
          </a:p>
        </p:txBody>
      </p:sp>
      <p:pic>
        <p:nvPicPr>
          <p:cNvPr id="9" name="Obrázek 8">
            <a:extLst>
              <a:ext uri="{FF2B5EF4-FFF2-40B4-BE49-F238E27FC236}">
                <a16:creationId xmlns:a16="http://schemas.microsoft.com/office/drawing/2014/main" id="{0BFF4C86-0C04-4057-A4E3-7BC16B8153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1965" y="1217085"/>
            <a:ext cx="284055" cy="284055"/>
          </a:xfrm>
          <a:prstGeom prst="rect">
            <a:avLst/>
          </a:prstGeom>
        </p:spPr>
      </p:pic>
      <p:pic>
        <p:nvPicPr>
          <p:cNvPr id="10" name="Obrázek 9">
            <a:extLst>
              <a:ext uri="{FF2B5EF4-FFF2-40B4-BE49-F238E27FC236}">
                <a16:creationId xmlns:a16="http://schemas.microsoft.com/office/drawing/2014/main" id="{C36ECB48-D8C4-48CE-8731-7762A1B6A1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6497" y="1217085"/>
            <a:ext cx="284055" cy="284055"/>
          </a:xfrm>
          <a:prstGeom prst="rect">
            <a:avLst/>
          </a:prstGeom>
        </p:spPr>
      </p:pic>
      <p:pic>
        <p:nvPicPr>
          <p:cNvPr id="12" name="Obrázek 11">
            <a:extLst>
              <a:ext uri="{FF2B5EF4-FFF2-40B4-BE49-F238E27FC236}">
                <a16:creationId xmlns:a16="http://schemas.microsoft.com/office/drawing/2014/main" id="{3BFCC9F6-4DB4-4E5E-964D-886ECA0F41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3985" y="1225515"/>
            <a:ext cx="267194" cy="267194"/>
          </a:xfrm>
          <a:prstGeom prst="rect">
            <a:avLst/>
          </a:prstGeom>
        </p:spPr>
      </p:pic>
      <p:pic>
        <p:nvPicPr>
          <p:cNvPr id="14" name="Obrázek 13">
            <a:extLst>
              <a:ext uri="{FF2B5EF4-FFF2-40B4-BE49-F238E27FC236}">
                <a16:creationId xmlns:a16="http://schemas.microsoft.com/office/drawing/2014/main" id="{031DA8C7-F53E-4A70-8599-0B6482C7E1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3466" y="1224982"/>
            <a:ext cx="267194" cy="267194"/>
          </a:xfrm>
          <a:prstGeom prst="rect">
            <a:avLst/>
          </a:prstGeom>
        </p:spPr>
      </p:pic>
      <p:pic>
        <p:nvPicPr>
          <p:cNvPr id="15" name="Obrázek 14">
            <a:extLst>
              <a:ext uri="{FF2B5EF4-FFF2-40B4-BE49-F238E27FC236}">
                <a16:creationId xmlns:a16="http://schemas.microsoft.com/office/drawing/2014/main" id="{6B8DBF1D-0F98-4BA0-A7EB-13AB03F1D9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7901" y="1217085"/>
            <a:ext cx="284055" cy="284055"/>
          </a:xfrm>
          <a:prstGeom prst="rect">
            <a:avLst/>
          </a:prstGeom>
        </p:spPr>
      </p:pic>
      <p:grpSp>
        <p:nvGrpSpPr>
          <p:cNvPr id="16" name="Skupina 15">
            <a:extLst>
              <a:ext uri="{FF2B5EF4-FFF2-40B4-BE49-F238E27FC236}">
                <a16:creationId xmlns:a16="http://schemas.microsoft.com/office/drawing/2014/main" id="{0F1BBA4C-52CA-4F36-9B29-3804957DA9A4}"/>
              </a:ext>
            </a:extLst>
          </p:cNvPr>
          <p:cNvGrpSpPr>
            <a:grpSpLocks noChangeAspect="1"/>
          </p:cNvGrpSpPr>
          <p:nvPr/>
        </p:nvGrpSpPr>
        <p:grpSpPr>
          <a:xfrm>
            <a:off x="9005059" y="1224982"/>
            <a:ext cx="268260" cy="268260"/>
            <a:chOff x="11025168" y="3897911"/>
            <a:chExt cx="802039" cy="802039"/>
          </a:xfrm>
        </p:grpSpPr>
        <p:pic>
          <p:nvPicPr>
            <p:cNvPr id="17" name="Obrázek 16">
              <a:extLst>
                <a:ext uri="{FF2B5EF4-FFF2-40B4-BE49-F238E27FC236}">
                  <a16:creationId xmlns:a16="http://schemas.microsoft.com/office/drawing/2014/main" id="{422B587C-1AC0-4512-AAF0-3EB7A00B8F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18" name="Přímá spojnice 17">
              <a:extLst>
                <a:ext uri="{FF2B5EF4-FFF2-40B4-BE49-F238E27FC236}">
                  <a16:creationId xmlns:a16="http://schemas.microsoft.com/office/drawing/2014/main" id="{A3CE6110-D094-4A1B-BE6A-7D6E287F862F}"/>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9372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3" name="Tabulka 2">
            <a:extLst>
              <a:ext uri="{FF2B5EF4-FFF2-40B4-BE49-F238E27FC236}">
                <a16:creationId xmlns:a16="http://schemas.microsoft.com/office/drawing/2014/main" id="{5E0735C0-1DF4-4EC2-A95E-FCB9B0AADD52}"/>
              </a:ext>
            </a:extLst>
          </p:cNvPr>
          <p:cNvGraphicFramePr>
            <a:graphicFrameLocks noGrp="1"/>
          </p:cNvGraphicFramePr>
          <p:nvPr>
            <p:extLst>
              <p:ext uri="{D42A27DB-BD31-4B8C-83A1-F6EECF244321}">
                <p14:modId xmlns:p14="http://schemas.microsoft.com/office/powerpoint/2010/main" val="4189051408"/>
              </p:ext>
            </p:extLst>
          </p:nvPr>
        </p:nvGraphicFramePr>
        <p:xfrm>
          <a:off x="876300" y="2240975"/>
          <a:ext cx="10587600" cy="3386160"/>
        </p:xfrm>
        <a:graphic>
          <a:graphicData uri="http://schemas.openxmlformats.org/drawingml/2006/table">
            <a:tbl>
              <a:tblPr/>
              <a:tblGrid>
                <a:gridCol w="4035600">
                  <a:extLst>
                    <a:ext uri="{9D8B030D-6E8A-4147-A177-3AD203B41FA5}">
                      <a16:colId xmlns:a16="http://schemas.microsoft.com/office/drawing/2014/main" val="608508144"/>
                    </a:ext>
                  </a:extLst>
                </a:gridCol>
                <a:gridCol w="936000">
                  <a:extLst>
                    <a:ext uri="{9D8B030D-6E8A-4147-A177-3AD203B41FA5}">
                      <a16:colId xmlns:a16="http://schemas.microsoft.com/office/drawing/2014/main" val="978487049"/>
                    </a:ext>
                  </a:extLst>
                </a:gridCol>
                <a:gridCol w="936000">
                  <a:extLst>
                    <a:ext uri="{9D8B030D-6E8A-4147-A177-3AD203B41FA5}">
                      <a16:colId xmlns:a16="http://schemas.microsoft.com/office/drawing/2014/main" val="691419969"/>
                    </a:ext>
                  </a:extLst>
                </a:gridCol>
                <a:gridCol w="936000">
                  <a:extLst>
                    <a:ext uri="{9D8B030D-6E8A-4147-A177-3AD203B41FA5}">
                      <a16:colId xmlns:a16="http://schemas.microsoft.com/office/drawing/2014/main" val="3557400333"/>
                    </a:ext>
                  </a:extLst>
                </a:gridCol>
                <a:gridCol w="936000">
                  <a:extLst>
                    <a:ext uri="{9D8B030D-6E8A-4147-A177-3AD203B41FA5}">
                      <a16:colId xmlns:a16="http://schemas.microsoft.com/office/drawing/2014/main" val="2433286699"/>
                    </a:ext>
                  </a:extLst>
                </a:gridCol>
                <a:gridCol w="936000">
                  <a:extLst>
                    <a:ext uri="{9D8B030D-6E8A-4147-A177-3AD203B41FA5}">
                      <a16:colId xmlns:a16="http://schemas.microsoft.com/office/drawing/2014/main" val="249007995"/>
                    </a:ext>
                  </a:extLst>
                </a:gridCol>
                <a:gridCol w="936000">
                  <a:extLst>
                    <a:ext uri="{9D8B030D-6E8A-4147-A177-3AD203B41FA5}">
                      <a16:colId xmlns:a16="http://schemas.microsoft.com/office/drawing/2014/main" val="1477639790"/>
                    </a:ext>
                  </a:extLst>
                </a:gridCol>
                <a:gridCol w="936000">
                  <a:extLst>
                    <a:ext uri="{9D8B030D-6E8A-4147-A177-3AD203B41FA5}">
                      <a16:colId xmlns:a16="http://schemas.microsoft.com/office/drawing/2014/main" val="4251254560"/>
                    </a:ext>
                  </a:extLst>
                </a:gridCol>
              </a:tblGrid>
              <a:tr h="4212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noProof="0" dirty="0">
                          <a:solidFill>
                            <a:srgbClr val="000000"/>
                          </a:solidFill>
                          <a:effectLst/>
                          <a:latin typeface="Calibri" panose="020F0502020204030204" pitchFamily="34" charset="0"/>
                        </a:rPr>
                        <a:t>% T</a:t>
                      </a:r>
                      <a:r>
                        <a:rPr lang="cs-CZ" sz="1400" b="1" i="0" u="none" strike="noStrike" noProof="0" dirty="0">
                          <a:solidFill>
                            <a:srgbClr val="000000"/>
                          </a:solidFill>
                          <a:effectLst/>
                          <a:latin typeface="Calibri" panose="020F0502020204030204" pitchFamily="34" charset="0"/>
                        </a:rPr>
                        <a:t>2</a:t>
                      </a:r>
                      <a:r>
                        <a:rPr lang="en-GB" sz="1400" b="1" i="0" u="none" strike="noStrike" noProof="0" dirty="0">
                          <a:solidFill>
                            <a:srgbClr val="000000"/>
                          </a:solidFill>
                          <a:effectLst/>
                          <a:latin typeface="Calibri" panose="020F0502020204030204" pitchFamily="34" charset="0"/>
                        </a:rPr>
                        <a:t>B = definitely severe + rather severe</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noProof="0" dirty="0">
                          <a:solidFill>
                            <a:schemeClr val="tx1"/>
                          </a:solidFill>
                          <a:effectLst/>
                          <a:latin typeface="Calibri" panose="020F0502020204030204" pitchFamily="34" charset="0"/>
                        </a:rPr>
                        <a:t>Population</a:t>
                      </a:r>
                      <a:endParaRPr lang="cs-CZ" sz="14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200" b="1" i="0" u="none" strike="noStrike" noProof="0" dirty="0">
                          <a:solidFill>
                            <a:schemeClr val="bg1"/>
                          </a:solidFill>
                          <a:effectLst/>
                          <a:latin typeface="Calibri" panose="020F0502020204030204" pitchFamily="34" charset="0"/>
                        </a:rPr>
                        <a:t>Politically </a:t>
                      </a:r>
                      <a:endParaRPr lang="cs-CZ" sz="1200" b="1" i="0" u="none" strike="noStrike" noProof="0" dirty="0">
                        <a:solidFill>
                          <a:schemeClr val="bg1"/>
                        </a:solidFill>
                        <a:effectLst/>
                        <a:latin typeface="Calibri" panose="020F0502020204030204" pitchFamily="34" charset="0"/>
                      </a:endParaRPr>
                    </a:p>
                    <a:p>
                      <a:pPr algn="ctr" fontAlgn="ctr"/>
                      <a:r>
                        <a:rPr lang="en-GB" sz="1200" b="1" i="0" u="none" strike="noStrike" noProof="0" dirty="0">
                          <a:solidFill>
                            <a:schemeClr val="bg1"/>
                          </a:solidFill>
                          <a:effectLst/>
                          <a:latin typeface="Calibri" panose="020F0502020204030204" pitchFamily="34" charset="0"/>
                        </a:rPr>
                        <a:t>passive</a:t>
                      </a:r>
                    </a:p>
                  </a:txBody>
                  <a:tcPr marL="0" marR="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GB" sz="1200" b="1" i="0" u="none" strike="noStrike" noProof="0" dirty="0">
                          <a:solidFill>
                            <a:schemeClr val="bg1"/>
                          </a:solidFill>
                          <a:effectLst/>
                          <a:latin typeface="Calibri" panose="020F0502020204030204" pitchFamily="34" charset="0"/>
                        </a:rPr>
                        <a:t>Ambivalent</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GB" sz="1200" b="1" i="0" u="none" strike="noStrike" noProof="0" dirty="0">
                          <a:solidFill>
                            <a:schemeClr val="bg1"/>
                          </a:solidFill>
                          <a:effectLst/>
                          <a:latin typeface="Calibri" panose="020F0502020204030204" pitchFamily="34" charset="0"/>
                        </a:rPr>
                        <a:t>Young liberals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GB" sz="1200" b="1" i="0" u="none" strike="noStrike" noProof="0" dirty="0">
                          <a:solidFill>
                            <a:schemeClr val="bg1"/>
                          </a:solidFill>
                          <a:effectLst/>
                          <a:latin typeface="Calibri" panose="020F0502020204030204" pitchFamily="34" charset="0"/>
                        </a:rPr>
                        <a:t>Ageing authoritarians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GB" sz="1200" b="1" i="0" u="none" strike="noStrike" noProof="0" dirty="0">
                          <a:solidFill>
                            <a:schemeClr val="bg1"/>
                          </a:solidFill>
                          <a:effectLst/>
                          <a:latin typeface="Calibri" panose="020F0502020204030204" pitchFamily="34" charset="0"/>
                        </a:rPr>
                        <a:t>Defenders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r>
                        <a:rPr lang="en-GB" sz="1200" b="1" i="0" u="none" strike="noStrike" noProof="0" dirty="0">
                          <a:solidFill>
                            <a:schemeClr val="bg1"/>
                          </a:solidFill>
                          <a:effectLst/>
                          <a:latin typeface="Calibri" panose="020F0502020204030204" pitchFamily="34" charset="0"/>
                        </a:rPr>
                        <a:t>Tested worker</a:t>
                      </a:r>
                      <a:r>
                        <a:rPr lang="cs-CZ" sz="1200" b="1" i="0" u="none" strike="noStrike" noProof="0" dirty="0">
                          <a:solidFill>
                            <a:schemeClr val="bg1"/>
                          </a:solidFill>
                          <a:effectLst/>
                          <a:latin typeface="Calibri" panose="020F0502020204030204" pitchFamily="34" charset="0"/>
                        </a:rPr>
                        <a:t>s</a:t>
                      </a:r>
                      <a:endParaRPr lang="en-GB" sz="1200" b="1" i="0" u="none" strike="noStrike" noProof="0" dirty="0">
                        <a:solidFill>
                          <a:schemeClr val="bg1"/>
                        </a:solidFill>
                        <a:effectLst/>
                        <a:latin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FCF"/>
                    </a:solidFill>
                  </a:tcPr>
                </a:tc>
                <a:extLst>
                  <a:ext uri="{0D108BD9-81ED-4DB2-BD59-A6C34878D82A}">
                    <a16:rowId xmlns:a16="http://schemas.microsoft.com/office/drawing/2014/main" val="3792222083"/>
                  </a:ext>
                </a:extLst>
              </a:tr>
              <a:tr h="421200">
                <a:tc>
                  <a:txBody>
                    <a:bodyPr/>
                    <a:lstStyle/>
                    <a:p>
                      <a:pPr algn="l" fontAlgn="ctr"/>
                      <a:r>
                        <a:rPr lang="en-US" sz="1400" b="0" i="0" u="none" strike="noStrike" dirty="0">
                          <a:solidFill>
                            <a:srgbClr val="000000"/>
                          </a:solidFill>
                          <a:effectLst/>
                          <a:latin typeface="Calibri" panose="020F0502020204030204" pitchFamily="34" charset="0"/>
                        </a:rPr>
                        <a:t>The lack of drinkable water</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89%</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71726"/>
                  </a:ext>
                </a:extLst>
              </a:tr>
              <a:tr h="421200">
                <a:tc>
                  <a:txBody>
                    <a:bodyPr/>
                    <a:lstStyle/>
                    <a:p>
                      <a:pPr algn="l" fontAlgn="ctr"/>
                      <a:r>
                        <a:rPr lang="en-US" sz="1400" b="0" i="0" u="none" strike="noStrike" dirty="0">
                          <a:solidFill>
                            <a:srgbClr val="000000"/>
                          </a:solidFill>
                          <a:effectLst/>
                          <a:latin typeface="Calibri" panose="020F0502020204030204" pitchFamily="34" charset="0"/>
                        </a:rPr>
                        <a:t>Tax evasions lowering public budgets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86%</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74%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95%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94%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84%</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297136"/>
                  </a:ext>
                </a:extLst>
              </a:tr>
              <a:tr h="421200">
                <a:tc>
                  <a:txBody>
                    <a:bodyPr/>
                    <a:lstStyle/>
                    <a:p>
                      <a:pPr algn="l" fontAlgn="ctr"/>
                      <a:r>
                        <a:rPr lang="cs-CZ" sz="1400" b="0" i="0" u="none" strike="noStrike" dirty="0">
                          <a:solidFill>
                            <a:srgbClr val="000000"/>
                          </a:solidFill>
                          <a:effectLst/>
                          <a:latin typeface="Calibri" panose="020F0502020204030204" pitchFamily="34" charset="0"/>
                        </a:rPr>
                        <a:t>ISIS attacks in Europe</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76%</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72%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94%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83%</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7928930"/>
                  </a:ext>
                </a:extLst>
              </a:tr>
              <a:tr h="421200">
                <a:tc>
                  <a:txBody>
                    <a:bodyPr/>
                    <a:lstStyle/>
                    <a:p>
                      <a:pPr algn="l" fontAlgn="ctr"/>
                      <a:r>
                        <a:rPr lang="en-US" sz="1400" b="0" i="0" u="none" strike="noStrike" dirty="0">
                          <a:solidFill>
                            <a:srgbClr val="000000"/>
                          </a:solidFill>
                          <a:effectLst/>
                          <a:latin typeface="Calibri" panose="020F0502020204030204" pitchFamily="34" charset="0"/>
                        </a:rPr>
                        <a:t>Immigrants endangering our life customs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81%</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1" i="0" u="none" strike="noStrike" kern="1200" dirty="0">
                          <a:solidFill>
                            <a:schemeClr val="accent2">
                              <a:lumMod val="75000"/>
                            </a:schemeClr>
                          </a:solidFill>
                          <a:effectLst/>
                          <a:latin typeface="Calibri" panose="020F0502020204030204" pitchFamily="34" charset="0"/>
                          <a:ea typeface="+mn-ea"/>
                          <a:cs typeface="+mn-cs"/>
                        </a:rPr>
                        <a:t>82%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41%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ctr" latinLnBrk="0" hangingPunct="1"/>
                      <a:r>
                        <a:rPr lang="cs-CZ" sz="1400" b="1" i="0" u="none" strike="noStrike" kern="1200" dirty="0">
                          <a:solidFill>
                            <a:schemeClr val="accent2">
                              <a:lumMod val="75000"/>
                            </a:schemeClr>
                          </a:solidFill>
                          <a:effectLst/>
                          <a:latin typeface="Calibri" panose="020F0502020204030204" pitchFamily="34" charset="0"/>
                          <a:ea typeface="+mn-ea"/>
                          <a:cs typeface="+mn-cs"/>
                        </a:rPr>
                        <a:t>97%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cs-CZ" sz="1400" b="1" i="0" u="none" strike="noStrike" kern="1200" dirty="0">
                          <a:solidFill>
                            <a:schemeClr val="accent2">
                              <a:lumMod val="75000"/>
                            </a:schemeClr>
                          </a:solidFill>
                          <a:effectLst/>
                          <a:latin typeface="Calibri" panose="020F0502020204030204" pitchFamily="34" charset="0"/>
                          <a:ea typeface="+mn-ea"/>
                          <a:cs typeface="+mn-cs"/>
                        </a:rPr>
                        <a:t>98%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67%</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26610577"/>
                  </a:ext>
                </a:extLst>
              </a:tr>
              <a:tr h="421200">
                <a:tc>
                  <a:txBody>
                    <a:bodyPr/>
                    <a:lstStyle/>
                    <a:p>
                      <a:pPr algn="l" fontAlgn="ctr"/>
                      <a:r>
                        <a:rPr lang="en-US" sz="1400" b="0" i="0" u="none" strike="noStrike" dirty="0">
                          <a:solidFill>
                            <a:srgbClr val="000000"/>
                          </a:solidFill>
                          <a:effectLst/>
                          <a:latin typeface="Calibri" panose="020F0502020204030204" pitchFamily="34" charset="0"/>
                        </a:rPr>
                        <a:t>Energetic and raw material dependence of European Union on other countries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65%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ctr" latinLnBrk="0" hangingPunct="1"/>
                      <a:r>
                        <a:rPr lang="cs-CZ" sz="1400" b="1" i="0" u="none" strike="noStrike" kern="1200" dirty="0">
                          <a:solidFill>
                            <a:schemeClr val="accent2">
                              <a:lumMod val="75000"/>
                            </a:schemeClr>
                          </a:solidFill>
                          <a:effectLst/>
                          <a:latin typeface="Calibri" panose="020F0502020204030204" pitchFamily="34" charset="0"/>
                          <a:ea typeface="+mn-ea"/>
                          <a:cs typeface="+mn-cs"/>
                        </a:rPr>
                        <a:t>86%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cs-CZ" sz="1400" b="1" i="0" u="none" strike="noStrike" kern="1200" dirty="0">
                          <a:solidFill>
                            <a:schemeClr val="accent2">
                              <a:lumMod val="75000"/>
                            </a:schemeClr>
                          </a:solidFill>
                          <a:effectLst/>
                          <a:latin typeface="Calibri" panose="020F0502020204030204" pitchFamily="34" charset="0"/>
                          <a:ea typeface="+mn-ea"/>
                          <a:cs typeface="+mn-cs"/>
                        </a:rPr>
                        <a:t>84%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75%</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997161"/>
                  </a:ext>
                </a:extLst>
              </a:tr>
              <a:tr h="421200">
                <a:tc>
                  <a:txBody>
                    <a:bodyPr/>
                    <a:lstStyle/>
                    <a:p>
                      <a:pPr algn="l" fontAlgn="ctr"/>
                      <a:r>
                        <a:rPr lang="en-US" sz="1400" b="0" i="0" u="none" strike="noStrike" dirty="0">
                          <a:solidFill>
                            <a:srgbClr val="000000"/>
                          </a:solidFill>
                          <a:effectLst/>
                          <a:latin typeface="Calibri" panose="020F0502020204030204" pitchFamily="34" charset="0"/>
                        </a:rPr>
                        <a:t>The escalation of military conflicts of Russia in east Europe</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53%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59%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63%</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056830"/>
                  </a:ext>
                </a:extLst>
              </a:tr>
              <a:tr h="421200">
                <a:tc>
                  <a:txBody>
                    <a:bodyPr/>
                    <a:lstStyle/>
                    <a:p>
                      <a:pPr algn="l" fontAlgn="ctr"/>
                      <a:r>
                        <a:rPr lang="en-US" sz="1400" b="0" i="0" u="none" strike="noStrike" dirty="0">
                          <a:solidFill>
                            <a:srgbClr val="000000"/>
                          </a:solidFill>
                          <a:effectLst/>
                          <a:latin typeface="Calibri" panose="020F0502020204030204" pitchFamily="34" charset="0"/>
                        </a:rPr>
                        <a:t>Loss of work positions due to rise of higher automation and robotics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69%</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36%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82%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55%</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35416639"/>
                  </a:ext>
                </a:extLst>
              </a:tr>
            </a:tbl>
          </a:graphicData>
        </a:graphic>
      </p:graphicFrame>
      <p:sp>
        <p:nvSpPr>
          <p:cNvPr id="13" name="Obdélník 12">
            <a:extLst>
              <a:ext uri="{FF2B5EF4-FFF2-40B4-BE49-F238E27FC236}">
                <a16:creationId xmlns:a16="http://schemas.microsoft.com/office/drawing/2014/main" id="{BF229362-695D-417A-9608-1E44168BFE8E}"/>
              </a:ext>
            </a:extLst>
          </p:cNvPr>
          <p:cNvSpPr/>
          <p:nvPr/>
        </p:nvSpPr>
        <p:spPr>
          <a:xfrm>
            <a:off x="876300" y="6531043"/>
            <a:ext cx="9199517" cy="327199"/>
          </a:xfrm>
          <a:prstGeom prst="rect">
            <a:avLst/>
          </a:prstGeom>
        </p:spPr>
        <p:txBody>
          <a:bodyPr wrap="square" lIns="0" tIns="0" rIns="0" bIns="0" anchor="ctr">
            <a:noAutofit/>
          </a:bodyPr>
          <a:lstStyle/>
          <a:p>
            <a:pPr fontAlgn="base">
              <a:spcBef>
                <a:spcPct val="0"/>
              </a:spcBef>
              <a:spcAft>
                <a:spcPct val="0"/>
              </a:spcAft>
            </a:pPr>
            <a:r>
              <a:rPr lang="en-GB" sz="1200" dirty="0">
                <a:solidFill>
                  <a:schemeClr val="tx2"/>
                </a:solidFill>
                <a:cs typeface="Arial" charset="0"/>
              </a:rPr>
              <a:t>Q16. Severity of threats. (min. N  per statement</a:t>
            </a:r>
            <a:r>
              <a:rPr lang="cs-CZ" sz="1200" dirty="0">
                <a:solidFill>
                  <a:schemeClr val="tx2"/>
                </a:solidFill>
                <a:cs typeface="Arial" charset="0"/>
              </a:rPr>
              <a:t> and segment</a:t>
            </a:r>
            <a:r>
              <a:rPr lang="en-GB" sz="1200" dirty="0">
                <a:solidFill>
                  <a:schemeClr val="tx2"/>
                </a:solidFill>
                <a:cs typeface="Arial" charset="0"/>
              </a:rPr>
              <a:t> </a:t>
            </a:r>
            <a:r>
              <a:rPr lang="cs-CZ" sz="1200" dirty="0">
                <a:solidFill>
                  <a:schemeClr val="tx2"/>
                </a:solidFill>
                <a:cs typeface="Arial" charset="0"/>
              </a:rPr>
              <a:t>= 100</a:t>
            </a:r>
            <a:r>
              <a:rPr lang="en-GB" sz="1200" dirty="0">
                <a:solidFill>
                  <a:schemeClr val="tx2"/>
                </a:solidFill>
                <a:cs typeface="Arial" charset="0"/>
              </a:rPr>
              <a:t>)</a:t>
            </a:r>
          </a:p>
        </p:txBody>
      </p:sp>
      <p:sp>
        <p:nvSpPr>
          <p:cNvPr id="20" name="Nadpis 1">
            <a:extLst>
              <a:ext uri="{FF2B5EF4-FFF2-40B4-BE49-F238E27FC236}">
                <a16:creationId xmlns:a16="http://schemas.microsoft.com/office/drawing/2014/main" id="{9F1061B1-C155-4A65-A3A8-ED45720A650C}"/>
              </a:ext>
            </a:extLst>
          </p:cNvPr>
          <p:cNvSpPr txBox="1">
            <a:spLocks/>
          </p:cNvSpPr>
          <p:nvPr/>
        </p:nvSpPr>
        <p:spPr>
          <a:xfrm>
            <a:off x="0" y="434716"/>
            <a:ext cx="8051965"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AU" sz="3000" dirty="0"/>
              <a:t>To what extent are the following threats severe for you? </a:t>
            </a:r>
          </a:p>
        </p:txBody>
      </p:sp>
      <p:sp>
        <p:nvSpPr>
          <p:cNvPr id="21" name="TextovéPole 20">
            <a:extLst>
              <a:ext uri="{FF2B5EF4-FFF2-40B4-BE49-F238E27FC236}">
                <a16:creationId xmlns:a16="http://schemas.microsoft.com/office/drawing/2014/main" id="{9367990B-8BDE-4E3A-A3AC-A095F895EF8D}"/>
              </a:ext>
            </a:extLst>
          </p:cNvPr>
          <p:cNvSpPr txBox="1"/>
          <p:nvPr/>
        </p:nvSpPr>
        <p:spPr>
          <a:xfrm>
            <a:off x="9564236" y="524054"/>
            <a:ext cx="1837189" cy="407736"/>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600" b="1" dirty="0">
                <a:solidFill>
                  <a:schemeClr val="accent2">
                    <a:lumMod val="75000"/>
                  </a:schemeClr>
                </a:solidFill>
                <a:latin typeface="+mn-lt"/>
              </a:rPr>
              <a:t>XX %</a:t>
            </a:r>
            <a:r>
              <a:rPr lang="en-GB" sz="1050" dirty="0">
                <a:solidFill>
                  <a:prstClr val="white">
                    <a:lumMod val="50000"/>
                  </a:prstClr>
                </a:solidFill>
              </a:rPr>
              <a:t> = significantly often</a:t>
            </a:r>
          </a:p>
          <a:p>
            <a:pPr fontAlgn="base">
              <a:spcBef>
                <a:spcPct val="0"/>
              </a:spcBef>
              <a:spcAft>
                <a:spcPct val="0"/>
              </a:spcAft>
              <a:defRPr/>
            </a:pPr>
            <a:r>
              <a:rPr lang="en-GB" sz="1600" b="1" dirty="0">
                <a:solidFill>
                  <a:srgbClr val="FF0000"/>
                </a:solidFill>
                <a:latin typeface="+mn-lt"/>
              </a:rPr>
              <a:t>YY %</a:t>
            </a:r>
            <a:r>
              <a:rPr lang="en-GB" sz="1600" b="1" dirty="0">
                <a:solidFill>
                  <a:schemeClr val="tx2">
                    <a:lumMod val="60000"/>
                    <a:lumOff val="40000"/>
                  </a:schemeClr>
                </a:solidFill>
                <a:latin typeface="+mn-lt"/>
              </a:rPr>
              <a:t> </a:t>
            </a:r>
            <a:r>
              <a:rPr lang="en-GB" sz="1050" dirty="0">
                <a:solidFill>
                  <a:prstClr val="white">
                    <a:lumMod val="50000"/>
                  </a:prstClr>
                </a:solidFill>
              </a:rPr>
              <a:t>= significantly less often</a:t>
            </a:r>
          </a:p>
        </p:txBody>
      </p:sp>
      <p:pic>
        <p:nvPicPr>
          <p:cNvPr id="22" name="Obrázek 21">
            <a:extLst>
              <a:ext uri="{FF2B5EF4-FFF2-40B4-BE49-F238E27FC236}">
                <a16:creationId xmlns:a16="http://schemas.microsoft.com/office/drawing/2014/main" id="{CF482DA6-74C4-4E86-A00E-DD462ED8B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1965" y="1848685"/>
            <a:ext cx="284055" cy="284055"/>
          </a:xfrm>
          <a:prstGeom prst="rect">
            <a:avLst/>
          </a:prstGeom>
        </p:spPr>
      </p:pic>
      <p:pic>
        <p:nvPicPr>
          <p:cNvPr id="23" name="Obrázek 22">
            <a:extLst>
              <a:ext uri="{FF2B5EF4-FFF2-40B4-BE49-F238E27FC236}">
                <a16:creationId xmlns:a16="http://schemas.microsoft.com/office/drawing/2014/main" id="{B60F2DBF-7379-4F14-B042-9477029D1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6497" y="1848685"/>
            <a:ext cx="284055" cy="284055"/>
          </a:xfrm>
          <a:prstGeom prst="rect">
            <a:avLst/>
          </a:prstGeom>
        </p:spPr>
      </p:pic>
      <p:pic>
        <p:nvPicPr>
          <p:cNvPr id="24" name="Obrázek 23">
            <a:extLst>
              <a:ext uri="{FF2B5EF4-FFF2-40B4-BE49-F238E27FC236}">
                <a16:creationId xmlns:a16="http://schemas.microsoft.com/office/drawing/2014/main" id="{000D83FC-D084-4AFB-B98A-65B2D1248E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3985" y="1865546"/>
            <a:ext cx="267194" cy="267194"/>
          </a:xfrm>
          <a:prstGeom prst="rect">
            <a:avLst/>
          </a:prstGeom>
        </p:spPr>
      </p:pic>
      <p:pic>
        <p:nvPicPr>
          <p:cNvPr id="26" name="Obrázek 25">
            <a:extLst>
              <a:ext uri="{FF2B5EF4-FFF2-40B4-BE49-F238E27FC236}">
                <a16:creationId xmlns:a16="http://schemas.microsoft.com/office/drawing/2014/main" id="{E1CCF7D8-C553-4F15-994A-4C8F65B476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3466" y="1865546"/>
            <a:ext cx="267194" cy="267194"/>
          </a:xfrm>
          <a:prstGeom prst="rect">
            <a:avLst/>
          </a:prstGeom>
        </p:spPr>
      </p:pic>
      <p:pic>
        <p:nvPicPr>
          <p:cNvPr id="27" name="Obrázek 26">
            <a:extLst>
              <a:ext uri="{FF2B5EF4-FFF2-40B4-BE49-F238E27FC236}">
                <a16:creationId xmlns:a16="http://schemas.microsoft.com/office/drawing/2014/main" id="{5C3AFE48-CD14-4397-A146-45CF880ACF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7901" y="1848685"/>
            <a:ext cx="284055" cy="284055"/>
          </a:xfrm>
          <a:prstGeom prst="rect">
            <a:avLst/>
          </a:prstGeom>
        </p:spPr>
      </p:pic>
      <p:grpSp>
        <p:nvGrpSpPr>
          <p:cNvPr id="28" name="Skupina 27">
            <a:extLst>
              <a:ext uri="{FF2B5EF4-FFF2-40B4-BE49-F238E27FC236}">
                <a16:creationId xmlns:a16="http://schemas.microsoft.com/office/drawing/2014/main" id="{19CC8D93-5EE1-4ECF-BE27-262E0940C853}"/>
              </a:ext>
            </a:extLst>
          </p:cNvPr>
          <p:cNvGrpSpPr>
            <a:grpSpLocks noChangeAspect="1"/>
          </p:cNvGrpSpPr>
          <p:nvPr/>
        </p:nvGrpSpPr>
        <p:grpSpPr>
          <a:xfrm>
            <a:off x="9005059" y="1864480"/>
            <a:ext cx="268260" cy="268260"/>
            <a:chOff x="11025168" y="3897911"/>
            <a:chExt cx="802039" cy="802039"/>
          </a:xfrm>
        </p:grpSpPr>
        <p:pic>
          <p:nvPicPr>
            <p:cNvPr id="29" name="Obrázek 28">
              <a:extLst>
                <a:ext uri="{FF2B5EF4-FFF2-40B4-BE49-F238E27FC236}">
                  <a16:creationId xmlns:a16="http://schemas.microsoft.com/office/drawing/2014/main" id="{7CA3F9B9-7C4C-4841-BBE1-0A6D5CAF20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30" name="Přímá spojnice 29">
              <a:extLst>
                <a:ext uri="{FF2B5EF4-FFF2-40B4-BE49-F238E27FC236}">
                  <a16:creationId xmlns:a16="http://schemas.microsoft.com/office/drawing/2014/main" id="{4ECFED9C-A1F2-4A58-A849-E067823201AA}"/>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0000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Nadpis 1">
            <a:extLst>
              <a:ext uri="{FF2B5EF4-FFF2-40B4-BE49-F238E27FC236}">
                <a16:creationId xmlns:a16="http://schemas.microsoft.com/office/drawing/2014/main" id="{067B2AB7-5D9B-42C7-B6FE-F230C9DAA4B6}"/>
              </a:ext>
            </a:extLst>
          </p:cNvPr>
          <p:cNvSpPr txBox="1">
            <a:spLocks/>
          </p:cNvSpPr>
          <p:nvPr/>
        </p:nvSpPr>
        <p:spPr>
          <a:xfrm>
            <a:off x="1479" y="4183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AU" sz="3000" dirty="0"/>
              <a:t>The Czech politicians in the EU should solve</a:t>
            </a:r>
            <a:r>
              <a:rPr lang="cs-CZ" sz="3000" dirty="0"/>
              <a:t>…</a:t>
            </a:r>
            <a:endParaRPr lang="en-AU" sz="3000" dirty="0"/>
          </a:p>
        </p:txBody>
      </p:sp>
      <p:sp>
        <p:nvSpPr>
          <p:cNvPr id="4" name="Zástupný symbol pro číslo snímku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3" name="Tabulka 2">
            <a:extLst>
              <a:ext uri="{FF2B5EF4-FFF2-40B4-BE49-F238E27FC236}">
                <a16:creationId xmlns:a16="http://schemas.microsoft.com/office/drawing/2014/main" id="{5E0735C0-1DF4-4EC2-A95E-FCB9B0AADD52}"/>
              </a:ext>
            </a:extLst>
          </p:cNvPr>
          <p:cNvGraphicFramePr>
            <a:graphicFrameLocks noGrp="1"/>
          </p:cNvGraphicFramePr>
          <p:nvPr>
            <p:extLst>
              <p:ext uri="{D42A27DB-BD31-4B8C-83A1-F6EECF244321}">
                <p14:modId xmlns:p14="http://schemas.microsoft.com/office/powerpoint/2010/main" val="2396665608"/>
              </p:ext>
            </p:extLst>
          </p:nvPr>
        </p:nvGraphicFramePr>
        <p:xfrm>
          <a:off x="802200" y="2329984"/>
          <a:ext cx="10587600" cy="3380640"/>
        </p:xfrm>
        <a:graphic>
          <a:graphicData uri="http://schemas.openxmlformats.org/drawingml/2006/table">
            <a:tbl>
              <a:tblPr/>
              <a:tblGrid>
                <a:gridCol w="4035600">
                  <a:extLst>
                    <a:ext uri="{9D8B030D-6E8A-4147-A177-3AD203B41FA5}">
                      <a16:colId xmlns:a16="http://schemas.microsoft.com/office/drawing/2014/main" val="608508144"/>
                    </a:ext>
                  </a:extLst>
                </a:gridCol>
                <a:gridCol w="936000">
                  <a:extLst>
                    <a:ext uri="{9D8B030D-6E8A-4147-A177-3AD203B41FA5}">
                      <a16:colId xmlns:a16="http://schemas.microsoft.com/office/drawing/2014/main" val="978487049"/>
                    </a:ext>
                  </a:extLst>
                </a:gridCol>
                <a:gridCol w="936000">
                  <a:extLst>
                    <a:ext uri="{9D8B030D-6E8A-4147-A177-3AD203B41FA5}">
                      <a16:colId xmlns:a16="http://schemas.microsoft.com/office/drawing/2014/main" val="691419969"/>
                    </a:ext>
                  </a:extLst>
                </a:gridCol>
                <a:gridCol w="936000">
                  <a:extLst>
                    <a:ext uri="{9D8B030D-6E8A-4147-A177-3AD203B41FA5}">
                      <a16:colId xmlns:a16="http://schemas.microsoft.com/office/drawing/2014/main" val="3557400333"/>
                    </a:ext>
                  </a:extLst>
                </a:gridCol>
                <a:gridCol w="936000">
                  <a:extLst>
                    <a:ext uri="{9D8B030D-6E8A-4147-A177-3AD203B41FA5}">
                      <a16:colId xmlns:a16="http://schemas.microsoft.com/office/drawing/2014/main" val="2433286699"/>
                    </a:ext>
                  </a:extLst>
                </a:gridCol>
                <a:gridCol w="936000">
                  <a:extLst>
                    <a:ext uri="{9D8B030D-6E8A-4147-A177-3AD203B41FA5}">
                      <a16:colId xmlns:a16="http://schemas.microsoft.com/office/drawing/2014/main" val="249007995"/>
                    </a:ext>
                  </a:extLst>
                </a:gridCol>
                <a:gridCol w="936000">
                  <a:extLst>
                    <a:ext uri="{9D8B030D-6E8A-4147-A177-3AD203B41FA5}">
                      <a16:colId xmlns:a16="http://schemas.microsoft.com/office/drawing/2014/main" val="1477639790"/>
                    </a:ext>
                  </a:extLst>
                </a:gridCol>
                <a:gridCol w="936000">
                  <a:extLst>
                    <a:ext uri="{9D8B030D-6E8A-4147-A177-3AD203B41FA5}">
                      <a16:colId xmlns:a16="http://schemas.microsoft.com/office/drawing/2014/main" val="4251254560"/>
                    </a:ext>
                  </a:extLst>
                </a:gridCol>
              </a:tblGrid>
              <a:tr h="4212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noProof="0" dirty="0">
                          <a:solidFill>
                            <a:srgbClr val="000000"/>
                          </a:solidFill>
                          <a:effectLst/>
                          <a:latin typeface="Calibri" panose="020F0502020204030204" pitchFamily="34" charset="0"/>
                        </a:rPr>
                        <a:t>% T2B = </a:t>
                      </a:r>
                      <a:r>
                        <a:rPr lang="cs-CZ" sz="1400" b="1" i="0" u="none" strike="noStrike" noProof="0" dirty="0">
                          <a:solidFill>
                            <a:srgbClr val="000000"/>
                          </a:solidFill>
                          <a:effectLst/>
                          <a:latin typeface="Calibri" panose="020F0502020204030204" pitchFamily="34" charset="0"/>
                        </a:rPr>
                        <a:t>t</a:t>
                      </a:r>
                      <a:r>
                        <a:rPr lang="en-US" sz="1400" b="1" i="0" u="none" strike="noStrike" noProof="0" dirty="0">
                          <a:solidFill>
                            <a:srgbClr val="000000"/>
                          </a:solidFill>
                          <a:effectLst/>
                          <a:latin typeface="Calibri" panose="020F0502020204030204" pitchFamily="34" charset="0"/>
                        </a:rPr>
                        <a:t>he most important +</a:t>
                      </a:r>
                      <a:r>
                        <a:rPr lang="cs-CZ" sz="1400" b="1" i="0" u="none" strike="noStrike" noProof="0" dirty="0">
                          <a:solidFill>
                            <a:srgbClr val="000000"/>
                          </a:solidFill>
                          <a:effectLst/>
                          <a:latin typeface="Calibri" panose="020F0502020204030204" pitchFamily="34" charset="0"/>
                        </a:rPr>
                        <a:t> v</a:t>
                      </a:r>
                      <a:r>
                        <a:rPr lang="en-US" sz="1400" b="1" i="0" u="none" strike="noStrike" noProof="0" dirty="0">
                          <a:solidFill>
                            <a:srgbClr val="000000"/>
                          </a:solidFill>
                          <a:effectLst/>
                          <a:latin typeface="Calibri" panose="020F0502020204030204" pitchFamily="34" charset="0"/>
                        </a:rPr>
                        <a:t>ery important</a:t>
                      </a:r>
                      <a:endParaRPr lang="en-GB" sz="1400" b="1" i="0" u="none" strike="noStrike" noProof="0" dirty="0">
                        <a:solidFill>
                          <a:srgbClr val="000000"/>
                        </a:solidFill>
                        <a:effectLst/>
                        <a:latin typeface="Calibri" panose="020F0502020204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400" b="1" i="0" u="none" strike="noStrike" noProof="0" dirty="0">
                          <a:solidFill>
                            <a:schemeClr val="tx1"/>
                          </a:solidFill>
                          <a:effectLst/>
                          <a:latin typeface="Calibri" panose="020F0502020204030204" pitchFamily="34" charset="0"/>
                        </a:rPr>
                        <a:t>Population</a:t>
                      </a:r>
                      <a:endParaRPr lang="cs-CZ" sz="1400" b="1" i="0" u="none" strike="noStrike" kern="1200" dirty="0">
                        <a:solidFill>
                          <a:schemeClr val="tx1"/>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200" b="1" i="0" u="none" strike="noStrike" noProof="0" dirty="0">
                          <a:solidFill>
                            <a:schemeClr val="bg1"/>
                          </a:solidFill>
                          <a:effectLst/>
                          <a:latin typeface="Calibri" panose="020F0502020204030204" pitchFamily="34" charset="0"/>
                        </a:rPr>
                        <a:t>Politically </a:t>
                      </a:r>
                      <a:endParaRPr lang="cs-CZ" sz="1200" b="1" i="0" u="none" strike="noStrike" noProof="0" dirty="0">
                        <a:solidFill>
                          <a:schemeClr val="bg1"/>
                        </a:solidFill>
                        <a:effectLst/>
                        <a:latin typeface="Calibri" panose="020F0502020204030204" pitchFamily="34" charset="0"/>
                      </a:endParaRPr>
                    </a:p>
                    <a:p>
                      <a:pPr algn="ctr" fontAlgn="ctr"/>
                      <a:r>
                        <a:rPr lang="en-GB" sz="1200" b="1" i="0" u="none" strike="noStrike" noProof="0" dirty="0">
                          <a:solidFill>
                            <a:schemeClr val="bg1"/>
                          </a:solidFill>
                          <a:effectLst/>
                          <a:latin typeface="Calibri" panose="020F0502020204030204" pitchFamily="34" charset="0"/>
                        </a:rPr>
                        <a:t>passive</a:t>
                      </a:r>
                    </a:p>
                  </a:txBody>
                  <a:tcPr marL="0" marR="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GB" sz="1200" b="1" i="0" u="none" strike="noStrike" noProof="0" dirty="0">
                          <a:solidFill>
                            <a:schemeClr val="bg1"/>
                          </a:solidFill>
                          <a:effectLst/>
                          <a:latin typeface="Calibri" panose="020F0502020204030204" pitchFamily="34" charset="0"/>
                        </a:rPr>
                        <a:t>Ambivalent</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GB" sz="1200" b="1" i="0" u="none" strike="noStrike" noProof="0" dirty="0">
                          <a:solidFill>
                            <a:schemeClr val="bg1"/>
                          </a:solidFill>
                          <a:effectLst/>
                          <a:latin typeface="Calibri" panose="020F0502020204030204" pitchFamily="34" charset="0"/>
                        </a:rPr>
                        <a:t>Young liberals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GB" sz="1200" b="1" i="0" u="none" strike="noStrike" noProof="0" dirty="0">
                          <a:solidFill>
                            <a:schemeClr val="bg1"/>
                          </a:solidFill>
                          <a:effectLst/>
                          <a:latin typeface="Calibri" panose="020F0502020204030204" pitchFamily="34" charset="0"/>
                        </a:rPr>
                        <a:t>Ageing authoritarians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GB" sz="1200" b="1" i="0" u="none" strike="noStrike" noProof="0" dirty="0">
                          <a:solidFill>
                            <a:schemeClr val="bg1"/>
                          </a:solidFill>
                          <a:effectLst/>
                          <a:latin typeface="Calibri" panose="020F0502020204030204" pitchFamily="34" charset="0"/>
                        </a:rPr>
                        <a:t>Defenders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r>
                        <a:rPr lang="en-GB" sz="1200" b="1" i="0" u="none" strike="noStrike" noProof="0" dirty="0">
                          <a:solidFill>
                            <a:schemeClr val="bg1"/>
                          </a:solidFill>
                          <a:effectLst/>
                          <a:latin typeface="Calibri" panose="020F0502020204030204" pitchFamily="34" charset="0"/>
                        </a:rPr>
                        <a:t>Tested worker</a:t>
                      </a:r>
                      <a:r>
                        <a:rPr lang="cs-CZ" sz="1200" b="1" i="0" u="none" strike="noStrike" noProof="0" dirty="0">
                          <a:solidFill>
                            <a:schemeClr val="bg1"/>
                          </a:solidFill>
                          <a:effectLst/>
                          <a:latin typeface="Calibri" panose="020F0502020204030204" pitchFamily="34" charset="0"/>
                        </a:rPr>
                        <a:t>s</a:t>
                      </a:r>
                      <a:endParaRPr lang="en-GB" sz="1200" b="1" i="0" u="none" strike="noStrike" noProof="0" dirty="0">
                        <a:solidFill>
                          <a:schemeClr val="bg1"/>
                        </a:solidFill>
                        <a:effectLst/>
                        <a:latin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FCF"/>
                    </a:solidFill>
                  </a:tcPr>
                </a:tc>
                <a:extLst>
                  <a:ext uri="{0D108BD9-81ED-4DB2-BD59-A6C34878D82A}">
                    <a16:rowId xmlns:a16="http://schemas.microsoft.com/office/drawing/2014/main" val="3792222083"/>
                  </a:ext>
                </a:extLst>
              </a:tr>
              <a:tr h="421200">
                <a:tc>
                  <a:txBody>
                    <a:bodyPr/>
                    <a:lstStyle/>
                    <a:p>
                      <a:pPr algn="l" fontAlgn="ctr"/>
                      <a:r>
                        <a:rPr lang="en-GB" sz="1400" b="0" i="0" u="none" strike="noStrike" noProof="0" dirty="0">
                          <a:solidFill>
                            <a:srgbClr val="000000"/>
                          </a:solidFill>
                          <a:effectLst/>
                          <a:latin typeface="Calibri" panose="020F0502020204030204" pitchFamily="34" charset="0"/>
                        </a:rPr>
                        <a:t>Security of EU borders and prevention of terrorist attacks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60%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85%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71%</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71726"/>
                  </a:ext>
                </a:extLst>
              </a:tr>
              <a:tr h="421200">
                <a:tc>
                  <a:txBody>
                    <a:bodyPr/>
                    <a:lstStyle/>
                    <a:p>
                      <a:pPr algn="l" fontAlgn="ctr"/>
                      <a:r>
                        <a:rPr lang="en-GB" sz="1400" b="0" i="0" u="none" strike="noStrike" noProof="0" dirty="0">
                          <a:solidFill>
                            <a:srgbClr val="000000"/>
                          </a:solidFill>
                          <a:effectLst/>
                          <a:latin typeface="Calibri" panose="020F0502020204030204" pitchFamily="34" charset="0"/>
                        </a:rPr>
                        <a:t>Environment and nature protection</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74%</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65%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71%</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297136"/>
                  </a:ext>
                </a:extLst>
              </a:tr>
              <a:tr h="421200">
                <a:tc>
                  <a:txBody>
                    <a:bodyPr/>
                    <a:lstStyle/>
                    <a:p>
                      <a:pPr algn="l" fontAlgn="ctr"/>
                      <a:r>
                        <a:rPr lang="en-GB" sz="1400" b="0" i="0" u="none" strike="noStrike" noProof="0" dirty="0">
                          <a:solidFill>
                            <a:srgbClr val="000000"/>
                          </a:solidFill>
                          <a:effectLst/>
                          <a:latin typeface="Calibri" panose="020F0502020204030204" pitchFamily="34" charset="0"/>
                        </a:rPr>
                        <a:t>European way of life and fundamental values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64%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67%</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7928930"/>
                  </a:ext>
                </a:extLst>
              </a:tr>
              <a:tr h="421200">
                <a:tc>
                  <a:txBody>
                    <a:bodyPr/>
                    <a:lstStyle/>
                    <a:p>
                      <a:pPr algn="l" fontAlgn="ctr"/>
                      <a:r>
                        <a:rPr lang="en-GB" sz="1400" b="0" i="0" u="none" strike="noStrike" noProof="0" dirty="0">
                          <a:solidFill>
                            <a:srgbClr val="000000"/>
                          </a:solidFill>
                          <a:effectLst/>
                          <a:latin typeface="Calibri" panose="020F0502020204030204" pitchFamily="34" charset="0"/>
                        </a:rPr>
                        <a:t>Effective governance of the EU</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36%</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55%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43%</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6610577"/>
                  </a:ext>
                </a:extLst>
              </a:tr>
              <a:tr h="421200">
                <a:tc>
                  <a:txBody>
                    <a:bodyPr/>
                    <a:lstStyle/>
                    <a:p>
                      <a:pPr algn="l" fontAlgn="ctr"/>
                      <a:r>
                        <a:rPr lang="en-GB" sz="1400" b="0" i="0" u="none" strike="noStrike" noProof="0" dirty="0">
                          <a:solidFill>
                            <a:srgbClr val="000000"/>
                          </a:solidFill>
                          <a:effectLst/>
                          <a:latin typeface="Calibri" panose="020F0502020204030204" pitchFamily="34" charset="0"/>
                        </a:rPr>
                        <a:t>Increased competitiveness and employment rate within the EU</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46%</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34%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56%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43%</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997161"/>
                  </a:ext>
                </a:extLst>
              </a:tr>
              <a:tr h="421200">
                <a:tc>
                  <a:txBody>
                    <a:bodyPr/>
                    <a:lstStyle/>
                    <a:p>
                      <a:pPr algn="l" fontAlgn="ctr"/>
                      <a:r>
                        <a:rPr lang="en-GB" sz="1400" b="0" i="0" u="none" strike="noStrike" noProof="0" dirty="0">
                          <a:solidFill>
                            <a:srgbClr val="000000"/>
                          </a:solidFill>
                          <a:effectLst/>
                          <a:latin typeface="Calibri" panose="020F0502020204030204" pitchFamily="34" charset="0"/>
                        </a:rPr>
                        <a:t>Free movement of goods, capital, people, and services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45%</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37%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53%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42%</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056830"/>
                  </a:ext>
                </a:extLst>
              </a:tr>
              <a:tr h="421200">
                <a:tc>
                  <a:txBody>
                    <a:bodyPr/>
                    <a:lstStyle/>
                    <a:p>
                      <a:pPr algn="l" fontAlgn="ctr"/>
                      <a:r>
                        <a:rPr lang="en-GB" sz="1400" b="0" i="0" u="none" strike="noStrike" noProof="0" dirty="0">
                          <a:solidFill>
                            <a:srgbClr val="000000"/>
                          </a:solidFill>
                          <a:effectLst/>
                          <a:latin typeface="Calibri" panose="020F0502020204030204" pitchFamily="34" charset="0"/>
                        </a:rPr>
                        <a:t>The most beneficial gain of subsidies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31%</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16%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50%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18%</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35416639"/>
                  </a:ext>
                </a:extLst>
              </a:tr>
            </a:tbl>
          </a:graphicData>
        </a:graphic>
      </p:graphicFrame>
      <p:sp>
        <p:nvSpPr>
          <p:cNvPr id="9" name="Obdélník 8">
            <a:extLst>
              <a:ext uri="{FF2B5EF4-FFF2-40B4-BE49-F238E27FC236}">
                <a16:creationId xmlns:a16="http://schemas.microsoft.com/office/drawing/2014/main" id="{E22815A5-0C97-441E-AA22-1E821993977D}"/>
              </a:ext>
            </a:extLst>
          </p:cNvPr>
          <p:cNvSpPr/>
          <p:nvPr/>
        </p:nvSpPr>
        <p:spPr>
          <a:xfrm>
            <a:off x="876301" y="6439617"/>
            <a:ext cx="9199517" cy="276999"/>
          </a:xfrm>
          <a:prstGeom prst="rect">
            <a:avLst/>
          </a:prstGeom>
        </p:spPr>
        <p:txBody>
          <a:bodyPr wrap="square" lIns="0" tIns="0" rIns="0" bIns="0" anchor="ctr">
            <a:noAutofit/>
          </a:bodyPr>
          <a:lstStyle/>
          <a:p>
            <a:pPr fontAlgn="base">
              <a:spcBef>
                <a:spcPct val="0"/>
              </a:spcBef>
              <a:spcAft>
                <a:spcPct val="0"/>
              </a:spcAft>
            </a:pPr>
            <a:r>
              <a:rPr lang="en-AU" sz="1200">
                <a:solidFill>
                  <a:schemeClr val="tx2"/>
                </a:solidFill>
                <a:cs typeface="Arial" charset="0"/>
              </a:rPr>
              <a:t>Q17. How important are the following topics, which should solve Czech politicians in EU for you? (min. N  per statement and segment = 100)</a:t>
            </a:r>
          </a:p>
        </p:txBody>
      </p:sp>
      <p:sp>
        <p:nvSpPr>
          <p:cNvPr id="20" name="TextovéPole 19">
            <a:extLst>
              <a:ext uri="{FF2B5EF4-FFF2-40B4-BE49-F238E27FC236}">
                <a16:creationId xmlns:a16="http://schemas.microsoft.com/office/drawing/2014/main" id="{7E193F5C-9AB2-4D55-B210-DE4C5DDC69FC}"/>
              </a:ext>
            </a:extLst>
          </p:cNvPr>
          <p:cNvSpPr txBox="1"/>
          <p:nvPr/>
        </p:nvSpPr>
        <p:spPr>
          <a:xfrm>
            <a:off x="9564236" y="524054"/>
            <a:ext cx="1837189" cy="407736"/>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600" b="1" dirty="0">
                <a:solidFill>
                  <a:schemeClr val="accent2">
                    <a:lumMod val="75000"/>
                  </a:schemeClr>
                </a:solidFill>
                <a:latin typeface="+mn-lt"/>
              </a:rPr>
              <a:t>XX %</a:t>
            </a:r>
            <a:r>
              <a:rPr lang="en-GB" sz="1050" dirty="0">
                <a:solidFill>
                  <a:prstClr val="white">
                    <a:lumMod val="50000"/>
                  </a:prstClr>
                </a:solidFill>
              </a:rPr>
              <a:t> = significantly often</a:t>
            </a:r>
          </a:p>
          <a:p>
            <a:pPr fontAlgn="base">
              <a:spcBef>
                <a:spcPct val="0"/>
              </a:spcBef>
              <a:spcAft>
                <a:spcPct val="0"/>
              </a:spcAft>
              <a:defRPr/>
            </a:pPr>
            <a:r>
              <a:rPr lang="en-GB" sz="1600" b="1" dirty="0">
                <a:solidFill>
                  <a:srgbClr val="FF0000"/>
                </a:solidFill>
                <a:latin typeface="+mn-lt"/>
              </a:rPr>
              <a:t>YY %</a:t>
            </a:r>
            <a:r>
              <a:rPr lang="en-GB" sz="1600" b="1" dirty="0">
                <a:solidFill>
                  <a:schemeClr val="tx2">
                    <a:lumMod val="60000"/>
                    <a:lumOff val="40000"/>
                  </a:schemeClr>
                </a:solidFill>
                <a:latin typeface="+mn-lt"/>
              </a:rPr>
              <a:t> </a:t>
            </a:r>
            <a:r>
              <a:rPr lang="en-GB" sz="1050" dirty="0">
                <a:solidFill>
                  <a:prstClr val="white">
                    <a:lumMod val="50000"/>
                  </a:prstClr>
                </a:solidFill>
              </a:rPr>
              <a:t>= significantly less often</a:t>
            </a:r>
          </a:p>
        </p:txBody>
      </p:sp>
      <p:pic>
        <p:nvPicPr>
          <p:cNvPr id="21" name="Obrázek 20">
            <a:extLst>
              <a:ext uri="{FF2B5EF4-FFF2-40B4-BE49-F238E27FC236}">
                <a16:creationId xmlns:a16="http://schemas.microsoft.com/office/drawing/2014/main" id="{D3722A34-9808-4F40-BE17-C3A93FAC2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7123" y="1961809"/>
            <a:ext cx="284055" cy="284055"/>
          </a:xfrm>
          <a:prstGeom prst="rect">
            <a:avLst/>
          </a:prstGeom>
        </p:spPr>
      </p:pic>
      <p:pic>
        <p:nvPicPr>
          <p:cNvPr id="22" name="Obrázek 21">
            <a:extLst>
              <a:ext uri="{FF2B5EF4-FFF2-40B4-BE49-F238E27FC236}">
                <a16:creationId xmlns:a16="http://schemas.microsoft.com/office/drawing/2014/main" id="{BBFE127C-C3A5-4AA5-A6C7-E6FC760CD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1655" y="1961809"/>
            <a:ext cx="284055" cy="284055"/>
          </a:xfrm>
          <a:prstGeom prst="rect">
            <a:avLst/>
          </a:prstGeom>
        </p:spPr>
      </p:pic>
      <p:pic>
        <p:nvPicPr>
          <p:cNvPr id="23" name="Obrázek 22">
            <a:extLst>
              <a:ext uri="{FF2B5EF4-FFF2-40B4-BE49-F238E27FC236}">
                <a16:creationId xmlns:a16="http://schemas.microsoft.com/office/drawing/2014/main" id="{AEE596CF-4F91-49AE-A87B-BC233BC6C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143" y="1978670"/>
            <a:ext cx="267194" cy="267194"/>
          </a:xfrm>
          <a:prstGeom prst="rect">
            <a:avLst/>
          </a:prstGeom>
        </p:spPr>
      </p:pic>
      <p:pic>
        <p:nvPicPr>
          <p:cNvPr id="24" name="Obrázek 23">
            <a:extLst>
              <a:ext uri="{FF2B5EF4-FFF2-40B4-BE49-F238E27FC236}">
                <a16:creationId xmlns:a16="http://schemas.microsoft.com/office/drawing/2014/main" id="{02FBD93E-B10D-4148-B35A-48E341A596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8624" y="1978670"/>
            <a:ext cx="267194" cy="267194"/>
          </a:xfrm>
          <a:prstGeom prst="rect">
            <a:avLst/>
          </a:prstGeom>
        </p:spPr>
      </p:pic>
      <p:pic>
        <p:nvPicPr>
          <p:cNvPr id="26" name="Obrázek 25">
            <a:extLst>
              <a:ext uri="{FF2B5EF4-FFF2-40B4-BE49-F238E27FC236}">
                <a16:creationId xmlns:a16="http://schemas.microsoft.com/office/drawing/2014/main" id="{A3660BA7-0CE8-4C8C-94F3-1D068CCA08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3059" y="1961809"/>
            <a:ext cx="284055" cy="284055"/>
          </a:xfrm>
          <a:prstGeom prst="rect">
            <a:avLst/>
          </a:prstGeom>
        </p:spPr>
      </p:pic>
      <p:grpSp>
        <p:nvGrpSpPr>
          <p:cNvPr id="27" name="Skupina 26">
            <a:extLst>
              <a:ext uri="{FF2B5EF4-FFF2-40B4-BE49-F238E27FC236}">
                <a16:creationId xmlns:a16="http://schemas.microsoft.com/office/drawing/2014/main" id="{97904C9D-D22E-48E6-BF76-10E8EE7E94B1}"/>
              </a:ext>
            </a:extLst>
          </p:cNvPr>
          <p:cNvGrpSpPr>
            <a:grpSpLocks noChangeAspect="1"/>
          </p:cNvGrpSpPr>
          <p:nvPr/>
        </p:nvGrpSpPr>
        <p:grpSpPr>
          <a:xfrm>
            <a:off x="8920217" y="1977604"/>
            <a:ext cx="268260" cy="268260"/>
            <a:chOff x="11025168" y="3897911"/>
            <a:chExt cx="802039" cy="802039"/>
          </a:xfrm>
        </p:grpSpPr>
        <p:pic>
          <p:nvPicPr>
            <p:cNvPr id="28" name="Obrázek 27">
              <a:extLst>
                <a:ext uri="{FF2B5EF4-FFF2-40B4-BE49-F238E27FC236}">
                  <a16:creationId xmlns:a16="http://schemas.microsoft.com/office/drawing/2014/main" id="{D1A84CE3-08AE-4035-9433-5CFE6329D8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29" name="Přímá spojnice 28">
              <a:extLst>
                <a:ext uri="{FF2B5EF4-FFF2-40B4-BE49-F238E27FC236}">
                  <a16:creationId xmlns:a16="http://schemas.microsoft.com/office/drawing/2014/main" id="{FB253ABF-D8F6-4A31-A864-B96F9DFE15A4}"/>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6684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adpis 1">
            <a:extLst>
              <a:ext uri="{FF2B5EF4-FFF2-40B4-BE49-F238E27FC236}">
                <a16:creationId xmlns:a16="http://schemas.microsoft.com/office/drawing/2014/main" id="{1009169A-BCA7-4789-91EE-858E3172AC1C}"/>
              </a:ext>
            </a:extLst>
          </p:cNvPr>
          <p:cNvSpPr txBox="1">
            <a:spLocks/>
          </p:cNvSpPr>
          <p:nvPr/>
        </p:nvSpPr>
        <p:spPr>
          <a:xfrm>
            <a:off x="1479" y="4183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lvl="0">
              <a:defRPr/>
            </a:pPr>
            <a:r>
              <a:rPr lang="pl-PL" sz="3000" dirty="0"/>
              <a:t>Personal attitudes to own life</a:t>
            </a:r>
            <a:endParaRPr kumimoji="0" lang="en-GB" sz="3000" b="0" i="0" u="none" strike="noStrike" kern="1200" cap="none" spc="0" normalizeH="0" baseline="0" noProof="0" dirty="0">
              <a:ln>
                <a:noFill/>
              </a:ln>
              <a:solidFill>
                <a:srgbClr val="009FE3"/>
              </a:solidFill>
              <a:effectLst/>
              <a:uLnTx/>
              <a:uFillTx/>
              <a:latin typeface="Calibri"/>
              <a:ea typeface="+mj-ea"/>
              <a:cs typeface="+mj-cs"/>
            </a:endParaRPr>
          </a:p>
        </p:txBody>
      </p:sp>
      <p:sp>
        <p:nvSpPr>
          <p:cNvPr id="4" name="Zástupný symbol pro číslo snímku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3" name="Tabulka 2">
            <a:extLst>
              <a:ext uri="{FF2B5EF4-FFF2-40B4-BE49-F238E27FC236}">
                <a16:creationId xmlns:a16="http://schemas.microsoft.com/office/drawing/2014/main" id="{5E0735C0-1DF4-4EC2-A95E-FCB9B0AADD52}"/>
              </a:ext>
            </a:extLst>
          </p:cNvPr>
          <p:cNvGraphicFramePr>
            <a:graphicFrameLocks noGrp="1"/>
          </p:cNvGraphicFramePr>
          <p:nvPr>
            <p:extLst>
              <p:ext uri="{D42A27DB-BD31-4B8C-83A1-F6EECF244321}">
                <p14:modId xmlns:p14="http://schemas.microsoft.com/office/powerpoint/2010/main" val="3428943395"/>
              </p:ext>
            </p:extLst>
          </p:nvPr>
        </p:nvGraphicFramePr>
        <p:xfrm>
          <a:off x="876301" y="1566457"/>
          <a:ext cx="10587064" cy="4636978"/>
        </p:xfrm>
        <a:graphic>
          <a:graphicData uri="http://schemas.openxmlformats.org/drawingml/2006/table">
            <a:tbl>
              <a:tblPr/>
              <a:tblGrid>
                <a:gridCol w="4035064">
                  <a:extLst>
                    <a:ext uri="{9D8B030D-6E8A-4147-A177-3AD203B41FA5}">
                      <a16:colId xmlns:a16="http://schemas.microsoft.com/office/drawing/2014/main" val="608508144"/>
                    </a:ext>
                  </a:extLst>
                </a:gridCol>
                <a:gridCol w="936000">
                  <a:extLst>
                    <a:ext uri="{9D8B030D-6E8A-4147-A177-3AD203B41FA5}">
                      <a16:colId xmlns:a16="http://schemas.microsoft.com/office/drawing/2014/main" val="978487049"/>
                    </a:ext>
                  </a:extLst>
                </a:gridCol>
                <a:gridCol w="936000">
                  <a:extLst>
                    <a:ext uri="{9D8B030D-6E8A-4147-A177-3AD203B41FA5}">
                      <a16:colId xmlns:a16="http://schemas.microsoft.com/office/drawing/2014/main" val="691419969"/>
                    </a:ext>
                  </a:extLst>
                </a:gridCol>
                <a:gridCol w="936000">
                  <a:extLst>
                    <a:ext uri="{9D8B030D-6E8A-4147-A177-3AD203B41FA5}">
                      <a16:colId xmlns:a16="http://schemas.microsoft.com/office/drawing/2014/main" val="3557400333"/>
                    </a:ext>
                  </a:extLst>
                </a:gridCol>
                <a:gridCol w="936000">
                  <a:extLst>
                    <a:ext uri="{9D8B030D-6E8A-4147-A177-3AD203B41FA5}">
                      <a16:colId xmlns:a16="http://schemas.microsoft.com/office/drawing/2014/main" val="2433286699"/>
                    </a:ext>
                  </a:extLst>
                </a:gridCol>
                <a:gridCol w="936000">
                  <a:extLst>
                    <a:ext uri="{9D8B030D-6E8A-4147-A177-3AD203B41FA5}">
                      <a16:colId xmlns:a16="http://schemas.microsoft.com/office/drawing/2014/main" val="249007995"/>
                    </a:ext>
                  </a:extLst>
                </a:gridCol>
                <a:gridCol w="936000">
                  <a:extLst>
                    <a:ext uri="{9D8B030D-6E8A-4147-A177-3AD203B41FA5}">
                      <a16:colId xmlns:a16="http://schemas.microsoft.com/office/drawing/2014/main" val="1477639790"/>
                    </a:ext>
                  </a:extLst>
                </a:gridCol>
                <a:gridCol w="936000">
                  <a:extLst>
                    <a:ext uri="{9D8B030D-6E8A-4147-A177-3AD203B41FA5}">
                      <a16:colId xmlns:a16="http://schemas.microsoft.com/office/drawing/2014/main" val="4251254560"/>
                    </a:ext>
                  </a:extLst>
                </a:gridCol>
              </a:tblGrid>
              <a:tr h="4098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noProof="0" dirty="0">
                          <a:solidFill>
                            <a:srgbClr val="000000"/>
                          </a:solidFill>
                          <a:effectLst/>
                          <a:latin typeface="Calibri" panose="020F0502020204030204" pitchFamily="34" charset="0"/>
                        </a:rPr>
                        <a:t>% T2B = definitely agree + rather agree</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noProof="0" dirty="0">
                          <a:solidFill>
                            <a:schemeClr val="tx1"/>
                          </a:solidFill>
                          <a:effectLst/>
                          <a:latin typeface="Calibri" panose="020F0502020204030204" pitchFamily="34" charset="0"/>
                        </a:rPr>
                        <a:t>Population</a:t>
                      </a:r>
                      <a:endParaRPr lang="cs-CZ"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200" b="1" i="0" u="none" strike="noStrike" noProof="0" dirty="0">
                          <a:solidFill>
                            <a:schemeClr val="bg1"/>
                          </a:solidFill>
                          <a:effectLst/>
                          <a:latin typeface="Calibri" panose="020F0502020204030204" pitchFamily="34" charset="0"/>
                        </a:rPr>
                        <a:t>Politically </a:t>
                      </a:r>
                      <a:endParaRPr lang="cs-CZ" sz="1200" b="1" i="0" u="none" strike="noStrike" noProof="0" dirty="0">
                        <a:solidFill>
                          <a:schemeClr val="bg1"/>
                        </a:solidFill>
                        <a:effectLst/>
                        <a:latin typeface="Calibri" panose="020F0502020204030204" pitchFamily="34" charset="0"/>
                      </a:endParaRPr>
                    </a:p>
                    <a:p>
                      <a:pPr algn="ctr" fontAlgn="ctr"/>
                      <a:r>
                        <a:rPr lang="en-GB" sz="1200" b="1" i="0" u="none" strike="noStrike" noProof="0" dirty="0">
                          <a:solidFill>
                            <a:schemeClr val="bg1"/>
                          </a:solidFill>
                          <a:effectLst/>
                          <a:latin typeface="Calibri" panose="020F0502020204030204" pitchFamily="34" charset="0"/>
                        </a:rPr>
                        <a:t>passive</a:t>
                      </a:r>
                    </a:p>
                  </a:txBody>
                  <a:tcPr marL="0" marR="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GB" sz="1200" b="1" i="0" u="none" strike="noStrike" noProof="0" dirty="0">
                          <a:solidFill>
                            <a:schemeClr val="bg1"/>
                          </a:solidFill>
                          <a:effectLst/>
                          <a:latin typeface="Calibri" panose="020F0502020204030204" pitchFamily="34" charset="0"/>
                        </a:rPr>
                        <a:t>Ambivalent</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GB" sz="1200" b="1" i="0" u="none" strike="noStrike" noProof="0" dirty="0">
                          <a:solidFill>
                            <a:schemeClr val="bg1"/>
                          </a:solidFill>
                          <a:effectLst/>
                          <a:latin typeface="Calibri" panose="020F0502020204030204" pitchFamily="34" charset="0"/>
                        </a:rPr>
                        <a:t>Young liberals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GB" sz="1200" b="1" i="0" u="none" strike="noStrike" noProof="0" dirty="0">
                          <a:solidFill>
                            <a:schemeClr val="bg1"/>
                          </a:solidFill>
                          <a:effectLst/>
                          <a:latin typeface="Calibri" panose="020F0502020204030204" pitchFamily="34" charset="0"/>
                        </a:rPr>
                        <a:t>Ageing authoritarians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GB" sz="1200" b="1" i="0" u="none" strike="noStrike" noProof="0" dirty="0">
                          <a:solidFill>
                            <a:schemeClr val="bg1"/>
                          </a:solidFill>
                          <a:effectLst/>
                          <a:latin typeface="Calibri" panose="020F0502020204030204" pitchFamily="34" charset="0"/>
                        </a:rPr>
                        <a:t>Defenders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r>
                        <a:rPr lang="en-GB" sz="1200" b="1" i="0" u="none" strike="noStrike" noProof="0" dirty="0">
                          <a:solidFill>
                            <a:schemeClr val="bg1"/>
                          </a:solidFill>
                          <a:effectLst/>
                          <a:latin typeface="Calibri" panose="020F0502020204030204" pitchFamily="34" charset="0"/>
                        </a:rPr>
                        <a:t>Tested worker</a:t>
                      </a:r>
                      <a:r>
                        <a:rPr lang="cs-CZ" sz="1200" b="1" i="0" u="none" strike="noStrike" noProof="0" dirty="0">
                          <a:solidFill>
                            <a:schemeClr val="bg1"/>
                          </a:solidFill>
                          <a:effectLst/>
                          <a:latin typeface="Calibri" panose="020F0502020204030204" pitchFamily="34" charset="0"/>
                        </a:rPr>
                        <a:t>s</a:t>
                      </a:r>
                      <a:endParaRPr lang="en-GB" sz="1200" b="1" i="0" u="none" strike="noStrike" noProof="0" dirty="0">
                        <a:solidFill>
                          <a:schemeClr val="bg1"/>
                        </a:solidFill>
                        <a:effectLst/>
                        <a:latin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FCF"/>
                    </a:solidFill>
                  </a:tcPr>
                </a:tc>
                <a:extLst>
                  <a:ext uri="{0D108BD9-81ED-4DB2-BD59-A6C34878D82A}">
                    <a16:rowId xmlns:a16="http://schemas.microsoft.com/office/drawing/2014/main" val="3792222083"/>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It is important to always learn new things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96%</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100%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96%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90%</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771726"/>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like my peace</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98%</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91%</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297136"/>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usually do not rush things - I count pros and cons first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88%</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73%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90%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77%</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7928930"/>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do not need much comfort to feel satisfied</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88%</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71%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88%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81%</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6610577"/>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Having some opinion I am hardly convinced otherwise by others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65%</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997161"/>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would like to have much comfort and fun in my life</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65%</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63%</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056830"/>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feel discomfort when I have nothing to do</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65%</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16639"/>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Unless it is necessary I do not like changes in life</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51%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ctr" latinLnBrk="0" hangingPunct="1"/>
                      <a:r>
                        <a:rPr lang="cs-CZ" sz="1400" b="1" i="0" u="none" strike="noStrike" kern="1200" dirty="0">
                          <a:solidFill>
                            <a:schemeClr val="accent2">
                              <a:lumMod val="75000"/>
                            </a:schemeClr>
                          </a:solidFill>
                          <a:effectLst/>
                          <a:latin typeface="Calibri" panose="020F0502020204030204" pitchFamily="34" charset="0"/>
                          <a:ea typeface="+mn-ea"/>
                          <a:cs typeface="+mn-cs"/>
                        </a:rPr>
                        <a:t>76%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cs-CZ" sz="1400" b="1" i="0" u="none" strike="noStrike" kern="1200" dirty="0">
                          <a:solidFill>
                            <a:schemeClr val="accent2">
                              <a:lumMod val="75000"/>
                            </a:schemeClr>
                          </a:solidFill>
                          <a:effectLst/>
                          <a:latin typeface="Calibri" panose="020F0502020204030204" pitchFamily="34" charset="0"/>
                          <a:ea typeface="+mn-ea"/>
                          <a:cs typeface="+mn-cs"/>
                        </a:rPr>
                        <a:t>72%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64%</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5602090"/>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Mostly I make decisions intuitively and quickly</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52%</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36%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51%</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22129"/>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like to strive for life full of challenges, news and changes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44%</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49%</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0818389"/>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think I can make do in life with what I can and know</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29%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54%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60%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36%</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0221029"/>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The statement „Every change is bad“ bears much truth</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46%</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17%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ctr" latinLnBrk="0" hangingPunct="1"/>
                      <a:r>
                        <a:rPr lang="cs-CZ" sz="1400" b="1" i="0" u="none" strike="noStrike" kern="1200" dirty="0">
                          <a:solidFill>
                            <a:schemeClr val="accent2">
                              <a:lumMod val="75000"/>
                            </a:schemeClr>
                          </a:solidFill>
                          <a:effectLst/>
                          <a:latin typeface="Calibri" panose="020F0502020204030204" pitchFamily="34" charset="0"/>
                          <a:ea typeface="+mn-ea"/>
                          <a:cs typeface="+mn-cs"/>
                        </a:rPr>
                        <a:t>60%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cs-CZ" sz="1400" b="1" i="0" u="none" strike="noStrike" kern="1200" dirty="0">
                          <a:solidFill>
                            <a:schemeClr val="accent2">
                              <a:lumMod val="75000"/>
                            </a:schemeClr>
                          </a:solidFill>
                          <a:effectLst/>
                          <a:latin typeface="Calibri" panose="020F0502020204030204" pitchFamily="34" charset="0"/>
                          <a:ea typeface="+mn-ea"/>
                          <a:cs typeface="+mn-cs"/>
                        </a:rPr>
                        <a:t>48%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17%</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42742132"/>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very much value opinion of others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36%</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4974215"/>
                  </a:ext>
                </a:extLst>
              </a:tr>
            </a:tbl>
          </a:graphicData>
        </a:graphic>
      </p:graphicFrame>
      <p:sp>
        <p:nvSpPr>
          <p:cNvPr id="13" name="Obdélník 12">
            <a:extLst>
              <a:ext uri="{FF2B5EF4-FFF2-40B4-BE49-F238E27FC236}">
                <a16:creationId xmlns:a16="http://schemas.microsoft.com/office/drawing/2014/main" id="{BF229362-695D-417A-9608-1E44168BFE8E}"/>
              </a:ext>
            </a:extLst>
          </p:cNvPr>
          <p:cNvSpPr/>
          <p:nvPr/>
        </p:nvSpPr>
        <p:spPr>
          <a:xfrm>
            <a:off x="876300" y="6450507"/>
            <a:ext cx="9199517" cy="407735"/>
          </a:xfrm>
          <a:prstGeom prst="rect">
            <a:avLst/>
          </a:prstGeom>
        </p:spPr>
        <p:txBody>
          <a:bodyPr wrap="square" lIns="0" tIns="0" rIns="0" bIns="0" anchor="ctr">
            <a:noAutofit/>
          </a:bodyPr>
          <a:lstStyle/>
          <a:p>
            <a:pPr lvl="0" fontAlgn="base">
              <a:spcBef>
                <a:spcPct val="0"/>
              </a:spcBef>
              <a:spcAft>
                <a:spcPct val="0"/>
              </a:spcAft>
            </a:pPr>
            <a:r>
              <a:rPr kumimoji="0" lang="en-AU" sz="1200" b="0" i="0" u="none" strike="noStrike" kern="1200" cap="none" spc="0" normalizeH="0" baseline="0" noProof="0" dirty="0">
                <a:ln>
                  <a:noFill/>
                </a:ln>
                <a:solidFill>
                  <a:srgbClr val="595959"/>
                </a:solidFill>
                <a:effectLst/>
                <a:uLnTx/>
                <a:uFillTx/>
                <a:latin typeface="Calibri"/>
                <a:ea typeface="+mn-ea"/>
                <a:cs typeface="Arial" charset="0"/>
              </a:rPr>
              <a:t>Q12-Q13. Now we will talk about </a:t>
            </a:r>
            <a:r>
              <a:rPr lang="en-AU" sz="1200" dirty="0">
                <a:solidFill>
                  <a:srgbClr val="595959"/>
                </a:solidFill>
                <a:cs typeface="Arial" charset="0"/>
              </a:rPr>
              <a:t>attitudes to your own life. </a:t>
            </a:r>
            <a:r>
              <a:rPr kumimoji="0" lang="en-AU" sz="1200" b="0" i="0" u="none" strike="noStrike" kern="1200" cap="none" spc="0" normalizeH="0" baseline="0" noProof="0" dirty="0">
                <a:ln>
                  <a:noFill/>
                </a:ln>
                <a:solidFill>
                  <a:srgbClr val="595959"/>
                </a:solidFill>
                <a:effectLst/>
                <a:uLnTx/>
                <a:uFillTx/>
                <a:latin typeface="Calibri"/>
                <a:ea typeface="+mn-ea"/>
                <a:cs typeface="Arial" charset="0"/>
              </a:rPr>
              <a:t>To what extent do you agree or disagree with following statements? </a:t>
            </a:r>
            <a:br>
              <a:rPr kumimoji="0" lang="en-AU" sz="1200" b="0" i="0" u="none" strike="noStrike" kern="1200" cap="none" spc="0" normalizeH="0" baseline="0" noProof="0" dirty="0">
                <a:ln>
                  <a:noFill/>
                </a:ln>
                <a:solidFill>
                  <a:srgbClr val="595959"/>
                </a:solidFill>
                <a:effectLst/>
                <a:uLnTx/>
                <a:uFillTx/>
                <a:latin typeface="Calibri"/>
                <a:ea typeface="+mn-ea"/>
                <a:cs typeface="Arial" charset="0"/>
              </a:rPr>
            </a:br>
            <a:r>
              <a:rPr kumimoji="0" lang="en-AU" sz="1200" b="0" i="0" u="none" strike="noStrike" kern="1200" cap="none" spc="0" normalizeH="0" baseline="0" noProof="0" dirty="0">
                <a:ln>
                  <a:noFill/>
                </a:ln>
                <a:solidFill>
                  <a:srgbClr val="595959"/>
                </a:solidFill>
                <a:effectLst/>
                <a:uLnTx/>
                <a:uFillTx/>
                <a:latin typeface="Calibri"/>
                <a:ea typeface="+mn-ea"/>
                <a:cs typeface="Arial" charset="0"/>
              </a:rPr>
              <a:t>(min. N  per statement and segment = 48)</a:t>
            </a:r>
          </a:p>
        </p:txBody>
      </p:sp>
      <p:sp>
        <p:nvSpPr>
          <p:cNvPr id="25" name="TextovéPole 24">
            <a:extLst>
              <a:ext uri="{FF2B5EF4-FFF2-40B4-BE49-F238E27FC236}">
                <a16:creationId xmlns:a16="http://schemas.microsoft.com/office/drawing/2014/main" id="{B2081DE5-D074-42F5-97FB-006C5749EF16}"/>
              </a:ext>
            </a:extLst>
          </p:cNvPr>
          <p:cNvSpPr txBox="1"/>
          <p:nvPr/>
        </p:nvSpPr>
        <p:spPr>
          <a:xfrm>
            <a:off x="9564236" y="524054"/>
            <a:ext cx="1837189" cy="407736"/>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ECC71">
                    <a:lumMod val="75000"/>
                  </a:srgbClr>
                </a:solidFill>
                <a:effectLst/>
                <a:uLnTx/>
                <a:uFillTx/>
                <a:latin typeface="Calibri"/>
                <a:ea typeface="+mn-ea"/>
                <a:cs typeface="+mn-cs"/>
              </a:rPr>
              <a:t>XX %</a:t>
            </a: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 significantly often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Calibri"/>
                <a:ea typeface="+mn-ea"/>
                <a:cs typeface="+mn-cs"/>
              </a:rPr>
              <a:t>YY %</a:t>
            </a:r>
            <a:r>
              <a:rPr kumimoji="0" lang="en-GB" sz="1600" b="1" i="0" u="none" strike="noStrike" kern="1200" cap="none" spc="0" normalizeH="0" baseline="0" noProof="0" dirty="0">
                <a:ln>
                  <a:noFill/>
                </a:ln>
                <a:solidFill>
                  <a:srgbClr val="595959">
                    <a:lumMod val="60000"/>
                    <a:lumOff val="40000"/>
                  </a:srgbClr>
                </a:solidFill>
                <a:effectLst/>
                <a:uLnTx/>
                <a:uFillTx/>
                <a:latin typeface="Calibri"/>
                <a:ea typeface="+mn-ea"/>
                <a:cs typeface="+mn-cs"/>
              </a:rPr>
              <a:t> </a:t>
            </a: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significantly less often</a:t>
            </a:r>
          </a:p>
        </p:txBody>
      </p:sp>
      <p:pic>
        <p:nvPicPr>
          <p:cNvPr id="9" name="Obrázek 8">
            <a:extLst>
              <a:ext uri="{FF2B5EF4-FFF2-40B4-BE49-F238E27FC236}">
                <a16:creationId xmlns:a16="http://schemas.microsoft.com/office/drawing/2014/main" id="{0BFF4C86-0C04-4057-A4E3-7BC16B8153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1965" y="1217085"/>
            <a:ext cx="284055" cy="284055"/>
          </a:xfrm>
          <a:prstGeom prst="rect">
            <a:avLst/>
          </a:prstGeom>
        </p:spPr>
      </p:pic>
      <p:pic>
        <p:nvPicPr>
          <p:cNvPr id="10" name="Obrázek 9">
            <a:extLst>
              <a:ext uri="{FF2B5EF4-FFF2-40B4-BE49-F238E27FC236}">
                <a16:creationId xmlns:a16="http://schemas.microsoft.com/office/drawing/2014/main" id="{C36ECB48-D8C4-48CE-8731-7762A1B6A1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6497" y="1217085"/>
            <a:ext cx="284055" cy="284055"/>
          </a:xfrm>
          <a:prstGeom prst="rect">
            <a:avLst/>
          </a:prstGeom>
        </p:spPr>
      </p:pic>
      <p:pic>
        <p:nvPicPr>
          <p:cNvPr id="12" name="Obrázek 11">
            <a:extLst>
              <a:ext uri="{FF2B5EF4-FFF2-40B4-BE49-F238E27FC236}">
                <a16:creationId xmlns:a16="http://schemas.microsoft.com/office/drawing/2014/main" id="{3BFCC9F6-4DB4-4E5E-964D-886ECA0F41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3985" y="1225515"/>
            <a:ext cx="267194" cy="267194"/>
          </a:xfrm>
          <a:prstGeom prst="rect">
            <a:avLst/>
          </a:prstGeom>
        </p:spPr>
      </p:pic>
      <p:pic>
        <p:nvPicPr>
          <p:cNvPr id="14" name="Obrázek 13">
            <a:extLst>
              <a:ext uri="{FF2B5EF4-FFF2-40B4-BE49-F238E27FC236}">
                <a16:creationId xmlns:a16="http://schemas.microsoft.com/office/drawing/2014/main" id="{031DA8C7-F53E-4A70-8599-0B6482C7E1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3466" y="1224982"/>
            <a:ext cx="267194" cy="267194"/>
          </a:xfrm>
          <a:prstGeom prst="rect">
            <a:avLst/>
          </a:prstGeom>
        </p:spPr>
      </p:pic>
      <p:pic>
        <p:nvPicPr>
          <p:cNvPr id="15" name="Obrázek 14">
            <a:extLst>
              <a:ext uri="{FF2B5EF4-FFF2-40B4-BE49-F238E27FC236}">
                <a16:creationId xmlns:a16="http://schemas.microsoft.com/office/drawing/2014/main" id="{6B8DBF1D-0F98-4BA0-A7EB-13AB03F1D9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7901" y="1217085"/>
            <a:ext cx="284055" cy="284055"/>
          </a:xfrm>
          <a:prstGeom prst="rect">
            <a:avLst/>
          </a:prstGeom>
        </p:spPr>
      </p:pic>
      <p:grpSp>
        <p:nvGrpSpPr>
          <p:cNvPr id="16" name="Skupina 15">
            <a:extLst>
              <a:ext uri="{FF2B5EF4-FFF2-40B4-BE49-F238E27FC236}">
                <a16:creationId xmlns:a16="http://schemas.microsoft.com/office/drawing/2014/main" id="{0F1BBA4C-52CA-4F36-9B29-3804957DA9A4}"/>
              </a:ext>
            </a:extLst>
          </p:cNvPr>
          <p:cNvGrpSpPr>
            <a:grpSpLocks noChangeAspect="1"/>
          </p:cNvGrpSpPr>
          <p:nvPr/>
        </p:nvGrpSpPr>
        <p:grpSpPr>
          <a:xfrm>
            <a:off x="9005059" y="1224982"/>
            <a:ext cx="268260" cy="268260"/>
            <a:chOff x="11025168" y="3897911"/>
            <a:chExt cx="802039" cy="802039"/>
          </a:xfrm>
        </p:grpSpPr>
        <p:pic>
          <p:nvPicPr>
            <p:cNvPr id="17" name="Obrázek 16">
              <a:extLst>
                <a:ext uri="{FF2B5EF4-FFF2-40B4-BE49-F238E27FC236}">
                  <a16:creationId xmlns:a16="http://schemas.microsoft.com/office/drawing/2014/main" id="{422B587C-1AC0-4512-AAF0-3EB7A00B8F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18" name="Přímá spojnice 17">
              <a:extLst>
                <a:ext uri="{FF2B5EF4-FFF2-40B4-BE49-F238E27FC236}">
                  <a16:creationId xmlns:a16="http://schemas.microsoft.com/office/drawing/2014/main" id="{A3CE6110-D094-4A1B-BE6A-7D6E287F862F}"/>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4684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en-GB" dirty="0"/>
              <a:t>Socio</a:t>
            </a:r>
            <a:r>
              <a:rPr lang="cs-CZ" dirty="0"/>
              <a:t>-</a:t>
            </a:r>
            <a:r>
              <a:rPr lang="en-GB" dirty="0"/>
              <a:t>demography</a:t>
            </a:r>
          </a:p>
        </p:txBody>
      </p:sp>
    </p:spTree>
    <p:extLst>
      <p:ext uri="{BB962C8B-B14F-4D97-AF65-F5344CB8AC3E}">
        <p14:creationId xmlns:p14="http://schemas.microsoft.com/office/powerpoint/2010/main" val="4158184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ulka 53">
            <a:extLst>
              <a:ext uri="{FF2B5EF4-FFF2-40B4-BE49-F238E27FC236}">
                <a16:creationId xmlns:a16="http://schemas.microsoft.com/office/drawing/2014/main" id="{0C35C3CF-1EEF-49C7-8B03-94790DD134E0}"/>
              </a:ext>
            </a:extLst>
          </p:cNvPr>
          <p:cNvGraphicFramePr>
            <a:graphicFrameLocks noGrp="1"/>
          </p:cNvGraphicFramePr>
          <p:nvPr>
            <p:extLst>
              <p:ext uri="{D42A27DB-BD31-4B8C-83A1-F6EECF244321}">
                <p14:modId xmlns:p14="http://schemas.microsoft.com/office/powerpoint/2010/main" val="3881974728"/>
              </p:ext>
            </p:extLst>
          </p:nvPr>
        </p:nvGraphicFramePr>
        <p:xfrm>
          <a:off x="1712840" y="862067"/>
          <a:ext cx="9756348" cy="716703"/>
        </p:xfrm>
        <a:graphic>
          <a:graphicData uri="http://schemas.openxmlformats.org/drawingml/2006/table">
            <a:tbl>
              <a:tblPr firstRow="1" bandRow="1">
                <a:tableStyleId>{5C22544A-7EE6-4342-B048-85BDC9FD1C3A}</a:tableStyleId>
              </a:tblPr>
              <a:tblGrid>
                <a:gridCol w="1626058">
                  <a:extLst>
                    <a:ext uri="{9D8B030D-6E8A-4147-A177-3AD203B41FA5}">
                      <a16:colId xmlns:a16="http://schemas.microsoft.com/office/drawing/2014/main" val="4226019324"/>
                    </a:ext>
                  </a:extLst>
                </a:gridCol>
                <a:gridCol w="1626058">
                  <a:extLst>
                    <a:ext uri="{9D8B030D-6E8A-4147-A177-3AD203B41FA5}">
                      <a16:colId xmlns:a16="http://schemas.microsoft.com/office/drawing/2014/main" val="2752221810"/>
                    </a:ext>
                  </a:extLst>
                </a:gridCol>
                <a:gridCol w="1626058">
                  <a:extLst>
                    <a:ext uri="{9D8B030D-6E8A-4147-A177-3AD203B41FA5}">
                      <a16:colId xmlns:a16="http://schemas.microsoft.com/office/drawing/2014/main" val="3793437281"/>
                    </a:ext>
                  </a:extLst>
                </a:gridCol>
                <a:gridCol w="1838883">
                  <a:extLst>
                    <a:ext uri="{9D8B030D-6E8A-4147-A177-3AD203B41FA5}">
                      <a16:colId xmlns:a16="http://schemas.microsoft.com/office/drawing/2014/main" val="968042099"/>
                    </a:ext>
                  </a:extLst>
                </a:gridCol>
                <a:gridCol w="1413233">
                  <a:extLst>
                    <a:ext uri="{9D8B030D-6E8A-4147-A177-3AD203B41FA5}">
                      <a16:colId xmlns:a16="http://schemas.microsoft.com/office/drawing/2014/main" val="3094611140"/>
                    </a:ext>
                  </a:extLst>
                </a:gridCol>
                <a:gridCol w="1626058">
                  <a:extLst>
                    <a:ext uri="{9D8B030D-6E8A-4147-A177-3AD203B41FA5}">
                      <a16:colId xmlns:a16="http://schemas.microsoft.com/office/drawing/2014/main" val="362913234"/>
                    </a:ext>
                  </a:extLst>
                </a:gridCol>
              </a:tblGrid>
              <a:tr h="716703">
                <a:tc>
                  <a:txBody>
                    <a:bodyPr/>
                    <a:lstStyle/>
                    <a:p>
                      <a:pPr algn="ctr" fontAlgn="ctr"/>
                      <a:r>
                        <a:rPr lang="en-GB" sz="1600" b="1" i="0" u="none" strike="noStrike" dirty="0">
                          <a:solidFill>
                            <a:schemeClr val="accent1">
                              <a:lumMod val="75000"/>
                            </a:schemeClr>
                          </a:solidFill>
                          <a:effectLst/>
                          <a:latin typeface="Calibri" panose="020F0502020204030204" pitchFamily="34" charset="0"/>
                        </a:rPr>
                        <a:t>Politically </a:t>
                      </a:r>
                      <a:r>
                        <a:rPr lang="en-GB" sz="1600" b="1" i="0" u="none" strike="noStrike" noProof="0" dirty="0">
                          <a:solidFill>
                            <a:schemeClr val="accent1">
                              <a:lumMod val="75000"/>
                            </a:schemeClr>
                          </a:solidFill>
                          <a:effectLst/>
                          <a:latin typeface="Calibri" panose="020F0502020204030204" pitchFamily="34" charset="0"/>
                        </a:rPr>
                        <a:t>passive</a:t>
                      </a:r>
                    </a:p>
                    <a:p>
                      <a:pPr algn="ctr" fontAlgn="ctr"/>
                      <a:r>
                        <a:rPr lang="en-GB" sz="1600" b="1" i="0" u="none" strike="noStrike" dirty="0">
                          <a:solidFill>
                            <a:schemeClr val="accent1">
                              <a:lumMod val="75000"/>
                            </a:schemeClr>
                          </a:solidFill>
                          <a:effectLst/>
                          <a:latin typeface="Calibri" panose="020F0502020204030204" pitchFamily="34" charset="0"/>
                        </a:rPr>
                        <a:t>(N=100)</a:t>
                      </a:r>
                    </a:p>
                  </a:txBody>
                  <a:tcPr marL="0" marR="0" marT="0" marB="0" anchor="ctr">
                    <a:solidFill>
                      <a:schemeClr val="bg1"/>
                    </a:solidFill>
                  </a:tcPr>
                </a:tc>
                <a:tc>
                  <a:txBody>
                    <a:bodyPr/>
                    <a:lstStyle/>
                    <a:p>
                      <a:pPr algn="ctr" fontAlgn="ctr"/>
                      <a:r>
                        <a:rPr lang="en-GB" sz="1600" b="1" i="0" u="none" strike="noStrike" dirty="0">
                          <a:solidFill>
                            <a:schemeClr val="accent3">
                              <a:lumMod val="75000"/>
                            </a:schemeClr>
                          </a:solidFill>
                          <a:effectLst/>
                          <a:latin typeface="Calibri" panose="020F0502020204030204" pitchFamily="34" charset="0"/>
                        </a:rPr>
                        <a:t>Ambivalent </a:t>
                      </a:r>
                    </a:p>
                    <a:p>
                      <a:pPr algn="ctr" fontAlgn="ctr"/>
                      <a:r>
                        <a:rPr lang="en-GB" sz="1600" b="1" i="0" u="none" strike="noStrike" dirty="0">
                          <a:solidFill>
                            <a:schemeClr val="accent3">
                              <a:lumMod val="75000"/>
                            </a:schemeClr>
                          </a:solidFill>
                          <a:effectLst/>
                          <a:latin typeface="Calibri" panose="020F0502020204030204" pitchFamily="34" charset="0"/>
                        </a:rPr>
                        <a:t>(N=454)</a:t>
                      </a:r>
                    </a:p>
                  </a:txBody>
                  <a:tcPr marL="0" marR="0" marT="0" marB="0" anchor="ctr">
                    <a:solidFill>
                      <a:schemeClr val="bg1"/>
                    </a:solidFill>
                  </a:tcPr>
                </a:tc>
                <a:tc>
                  <a:txBody>
                    <a:bodyPr/>
                    <a:lstStyle/>
                    <a:p>
                      <a:pPr algn="ctr" fontAlgn="ctr"/>
                      <a:r>
                        <a:rPr lang="en-GB" sz="1600" b="1" i="0" u="none" strike="noStrike" dirty="0">
                          <a:solidFill>
                            <a:schemeClr val="accent4"/>
                          </a:solidFill>
                          <a:effectLst/>
                          <a:latin typeface="Calibri" panose="020F0502020204030204" pitchFamily="34" charset="0"/>
                        </a:rPr>
                        <a:t>Young liberals</a:t>
                      </a:r>
                    </a:p>
                    <a:p>
                      <a:pPr algn="ctr" fontAlgn="ctr"/>
                      <a:r>
                        <a:rPr lang="en-GB" sz="1600" b="1" i="0" u="none" strike="noStrike" dirty="0">
                          <a:solidFill>
                            <a:schemeClr val="accent4"/>
                          </a:solidFill>
                          <a:effectLst/>
                          <a:latin typeface="Calibri" panose="020F0502020204030204" pitchFamily="34" charset="0"/>
                        </a:rPr>
                        <a:t>(N=199)</a:t>
                      </a:r>
                    </a:p>
                  </a:txBody>
                  <a:tcPr marL="0" marR="0" marT="0" marB="0" anchor="ctr">
                    <a:solidFill>
                      <a:schemeClr val="bg1"/>
                    </a:solidFill>
                  </a:tcPr>
                </a:tc>
                <a:tc>
                  <a:txBody>
                    <a:bodyPr/>
                    <a:lstStyle/>
                    <a:p>
                      <a:pPr algn="ctr" fontAlgn="ctr"/>
                      <a:r>
                        <a:rPr lang="en-GB" sz="1600" b="1" i="0" u="none" strike="noStrike" dirty="0">
                          <a:solidFill>
                            <a:schemeClr val="accent5"/>
                          </a:solidFill>
                          <a:effectLst/>
                          <a:latin typeface="Calibri" panose="020F0502020204030204" pitchFamily="34" charset="0"/>
                        </a:rPr>
                        <a:t>Ageing authoritarians</a:t>
                      </a:r>
                      <a:br>
                        <a:rPr lang="en-GB" sz="1600" b="1" i="0" u="none" strike="noStrike" dirty="0">
                          <a:solidFill>
                            <a:schemeClr val="accent5"/>
                          </a:solidFill>
                          <a:effectLst/>
                          <a:latin typeface="Calibri" panose="020F0502020204030204" pitchFamily="34" charset="0"/>
                        </a:rPr>
                      </a:br>
                      <a:r>
                        <a:rPr lang="en-GB" sz="1600" b="1" i="0" u="none" strike="noStrike" dirty="0">
                          <a:solidFill>
                            <a:schemeClr val="accent5"/>
                          </a:solidFill>
                          <a:effectLst/>
                          <a:latin typeface="Calibri" panose="020F0502020204030204" pitchFamily="34" charset="0"/>
                        </a:rPr>
                        <a:t> (N=133)</a:t>
                      </a:r>
                    </a:p>
                  </a:txBody>
                  <a:tcPr marL="0" marR="0" marT="0" marB="0" anchor="ctr">
                    <a:solidFill>
                      <a:schemeClr val="bg1"/>
                    </a:solidFill>
                  </a:tcPr>
                </a:tc>
                <a:tc>
                  <a:txBody>
                    <a:bodyPr/>
                    <a:lstStyle/>
                    <a:p>
                      <a:pPr algn="ctr" fontAlgn="ctr"/>
                      <a:r>
                        <a:rPr lang="en-GB" sz="1600" b="1" i="0" u="none" strike="noStrike" dirty="0">
                          <a:solidFill>
                            <a:schemeClr val="accent6"/>
                          </a:solidFill>
                          <a:effectLst/>
                          <a:latin typeface="Calibri" panose="020F0502020204030204" pitchFamily="34" charset="0"/>
                        </a:rPr>
                        <a:t>Defenders </a:t>
                      </a:r>
                    </a:p>
                    <a:p>
                      <a:pPr algn="ctr" fontAlgn="ctr"/>
                      <a:r>
                        <a:rPr lang="en-GB" sz="1600" b="1" i="0" u="none" strike="noStrike" dirty="0">
                          <a:solidFill>
                            <a:schemeClr val="accent6"/>
                          </a:solidFill>
                          <a:effectLst/>
                          <a:latin typeface="Calibri" panose="020F0502020204030204" pitchFamily="34" charset="0"/>
                        </a:rPr>
                        <a:t>(N=207)</a:t>
                      </a:r>
                    </a:p>
                  </a:txBody>
                  <a:tcPr marL="0" marR="0" marT="0" marB="0" anchor="ctr">
                    <a:solidFill>
                      <a:schemeClr val="bg1"/>
                    </a:solidFill>
                  </a:tcPr>
                </a:tc>
                <a:tc>
                  <a:txBody>
                    <a:bodyPr/>
                    <a:lstStyle/>
                    <a:p>
                      <a:pPr algn="ctr" fontAlgn="ctr"/>
                      <a:r>
                        <a:rPr lang="en-GB" sz="1600" b="1" i="0" u="none" strike="noStrike" dirty="0">
                          <a:solidFill>
                            <a:srgbClr val="7030A0"/>
                          </a:solidFill>
                          <a:effectLst/>
                          <a:latin typeface="Calibri" panose="020F0502020204030204" pitchFamily="34" charset="0"/>
                        </a:rPr>
                        <a:t>Tested workers (N=178)</a:t>
                      </a: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sp>
        <p:nvSpPr>
          <p:cNvPr id="7" name="Nadpis 6"/>
          <p:cNvSpPr>
            <a:spLocks noGrp="1"/>
          </p:cNvSpPr>
          <p:nvPr>
            <p:ph type="ctrTitle"/>
          </p:nvPr>
        </p:nvSpPr>
        <p:spPr>
          <a:xfrm>
            <a:off x="0" y="298938"/>
            <a:ext cx="12192000" cy="615461"/>
          </a:xfrm>
          <a:noFill/>
        </p:spPr>
        <p:txBody>
          <a:bodyPr lIns="900000" tIns="0" rIns="0" bIns="0" anchor="ctr">
            <a:noAutofit/>
          </a:bodyPr>
          <a:lstStyle/>
          <a:p>
            <a:r>
              <a:rPr lang="en-GB" sz="3000" dirty="0"/>
              <a:t>Structure of classes - demographics</a:t>
            </a:r>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1863625265"/>
              </p:ext>
            </p:extLst>
          </p:nvPr>
        </p:nvGraphicFramePr>
        <p:xfrm>
          <a:off x="751561" y="1193421"/>
          <a:ext cx="10759857" cy="26645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a:extLst>
              <a:ext uri="{FF2B5EF4-FFF2-40B4-BE49-F238E27FC236}">
                <a16:creationId xmlns:a16="http://schemas.microsoft.com/office/drawing/2014/main" id="{B02156E3-7C9E-44B5-8056-739C61573376}"/>
              </a:ext>
            </a:extLst>
          </p:cNvPr>
          <p:cNvSpPr txBox="1"/>
          <p:nvPr/>
        </p:nvSpPr>
        <p:spPr>
          <a:xfrm>
            <a:off x="263047" y="1193421"/>
            <a:ext cx="14780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9FE3"/>
                </a:solidFill>
                <a:effectLst/>
                <a:uLnTx/>
                <a:uFillTx/>
                <a:latin typeface="Calibri"/>
                <a:ea typeface="+mn-ea"/>
                <a:cs typeface="+mn-cs"/>
              </a:rPr>
              <a:t>AGE</a:t>
            </a:r>
            <a:endParaRPr kumimoji="0" lang="en-GB" sz="1800" b="1" i="0" u="none" strike="noStrike" kern="1200" cap="none" spc="0" normalizeH="0" baseline="0" noProof="0" dirty="0">
              <a:ln>
                <a:noFill/>
              </a:ln>
              <a:solidFill>
                <a:srgbClr val="009FE3"/>
              </a:solidFill>
              <a:effectLst/>
              <a:uLnTx/>
              <a:uFillTx/>
              <a:latin typeface="Calibri"/>
              <a:ea typeface="+mn-ea"/>
              <a:cs typeface="+mn-cs"/>
            </a:endParaRPr>
          </a:p>
        </p:txBody>
      </p:sp>
      <p:graphicFrame>
        <p:nvGraphicFramePr>
          <p:cNvPr id="10" name="Graf 9">
            <a:extLst>
              <a:ext uri="{FF2B5EF4-FFF2-40B4-BE49-F238E27FC236}">
                <a16:creationId xmlns:a16="http://schemas.microsoft.com/office/drawing/2014/main" id="{84C403E1-16C6-4B51-8C1F-45C533242AEE}"/>
              </a:ext>
            </a:extLst>
          </p:cNvPr>
          <p:cNvGraphicFramePr/>
          <p:nvPr>
            <p:extLst>
              <p:ext uri="{D42A27DB-BD31-4B8C-83A1-F6EECF244321}">
                <p14:modId xmlns:p14="http://schemas.microsoft.com/office/powerpoint/2010/main" val="1806031232"/>
              </p:ext>
            </p:extLst>
          </p:nvPr>
        </p:nvGraphicFramePr>
        <p:xfrm>
          <a:off x="716071" y="3715780"/>
          <a:ext cx="10759857" cy="266459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ovéPole 10">
            <a:extLst>
              <a:ext uri="{FF2B5EF4-FFF2-40B4-BE49-F238E27FC236}">
                <a16:creationId xmlns:a16="http://schemas.microsoft.com/office/drawing/2014/main" id="{5DE5CE22-0E79-44CD-B87A-2D2A9699EC45}"/>
              </a:ext>
            </a:extLst>
          </p:cNvPr>
          <p:cNvSpPr txBox="1"/>
          <p:nvPr/>
        </p:nvSpPr>
        <p:spPr>
          <a:xfrm>
            <a:off x="263046" y="3715780"/>
            <a:ext cx="14780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9FE3"/>
                </a:solidFill>
                <a:effectLst/>
                <a:uLnTx/>
                <a:uFillTx/>
                <a:latin typeface="Calibri"/>
                <a:ea typeface="+mn-ea"/>
                <a:cs typeface="+mn-cs"/>
              </a:rPr>
              <a:t>EDUCATION</a:t>
            </a:r>
            <a:endParaRPr kumimoji="0" lang="en-GB" sz="1800" b="1" i="0" u="none" strike="noStrike" kern="1200" cap="none" spc="0" normalizeH="0" baseline="0" noProof="0" dirty="0">
              <a:ln>
                <a:noFill/>
              </a:ln>
              <a:solidFill>
                <a:srgbClr val="009FE3"/>
              </a:solidFill>
              <a:effectLst/>
              <a:uLnTx/>
              <a:uFillTx/>
              <a:latin typeface="Calibri"/>
              <a:ea typeface="+mn-ea"/>
              <a:cs typeface="+mn-cs"/>
            </a:endParaRPr>
          </a:p>
        </p:txBody>
      </p:sp>
      <p:pic>
        <p:nvPicPr>
          <p:cNvPr id="21" name="Obrázek 20">
            <a:extLst>
              <a:ext uri="{FF2B5EF4-FFF2-40B4-BE49-F238E27FC236}">
                <a16:creationId xmlns:a16="http://schemas.microsoft.com/office/drawing/2014/main" id="{5F87E84A-A033-47C0-9753-707A37E10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4709" y="1300509"/>
            <a:ext cx="232127" cy="232127"/>
          </a:xfrm>
          <a:prstGeom prst="rect">
            <a:avLst/>
          </a:prstGeom>
        </p:spPr>
      </p:pic>
      <p:pic>
        <p:nvPicPr>
          <p:cNvPr id="22" name="Obrázek 21">
            <a:extLst>
              <a:ext uri="{FF2B5EF4-FFF2-40B4-BE49-F238E27FC236}">
                <a16:creationId xmlns:a16="http://schemas.microsoft.com/office/drawing/2014/main" id="{310D36AB-7777-4132-BF2A-7602B30BE3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0881" y="1300509"/>
            <a:ext cx="232127" cy="232127"/>
          </a:xfrm>
          <a:prstGeom prst="rect">
            <a:avLst/>
          </a:prstGeom>
        </p:spPr>
      </p:pic>
      <p:pic>
        <p:nvPicPr>
          <p:cNvPr id="23" name="Obrázek 22">
            <a:extLst>
              <a:ext uri="{FF2B5EF4-FFF2-40B4-BE49-F238E27FC236}">
                <a16:creationId xmlns:a16="http://schemas.microsoft.com/office/drawing/2014/main" id="{FDE2C685-B271-4300-8793-40012EC750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08528" y="1307399"/>
            <a:ext cx="218347" cy="218347"/>
          </a:xfrm>
          <a:prstGeom prst="rect">
            <a:avLst/>
          </a:prstGeom>
        </p:spPr>
      </p:pic>
      <p:pic>
        <p:nvPicPr>
          <p:cNvPr id="24" name="Obrázek 23">
            <a:extLst>
              <a:ext uri="{FF2B5EF4-FFF2-40B4-BE49-F238E27FC236}">
                <a16:creationId xmlns:a16="http://schemas.microsoft.com/office/drawing/2014/main" id="{3E00B033-ED02-4C94-A3F5-8B8D1D12C3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57171" y="1307399"/>
            <a:ext cx="218347" cy="218347"/>
          </a:xfrm>
          <a:prstGeom prst="rect">
            <a:avLst/>
          </a:prstGeom>
        </p:spPr>
      </p:pic>
      <p:pic>
        <p:nvPicPr>
          <p:cNvPr id="25" name="Obrázek 24">
            <a:extLst>
              <a:ext uri="{FF2B5EF4-FFF2-40B4-BE49-F238E27FC236}">
                <a16:creationId xmlns:a16="http://schemas.microsoft.com/office/drawing/2014/main" id="{BF8D02FD-EEE9-43E2-B4AE-3193450F97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2739" y="1300509"/>
            <a:ext cx="232127" cy="232127"/>
          </a:xfrm>
          <a:prstGeom prst="rect">
            <a:avLst/>
          </a:prstGeom>
        </p:spPr>
      </p:pic>
      <p:grpSp>
        <p:nvGrpSpPr>
          <p:cNvPr id="26" name="Skupina 25">
            <a:extLst>
              <a:ext uri="{FF2B5EF4-FFF2-40B4-BE49-F238E27FC236}">
                <a16:creationId xmlns:a16="http://schemas.microsoft.com/office/drawing/2014/main" id="{62B70FFC-9CF5-48D8-BC61-7503A85B2737}"/>
              </a:ext>
            </a:extLst>
          </p:cNvPr>
          <p:cNvGrpSpPr>
            <a:grpSpLocks noChangeAspect="1"/>
          </p:cNvGrpSpPr>
          <p:nvPr/>
        </p:nvGrpSpPr>
        <p:grpSpPr>
          <a:xfrm>
            <a:off x="7881168" y="1306963"/>
            <a:ext cx="219219" cy="219219"/>
            <a:chOff x="11025168" y="3897911"/>
            <a:chExt cx="802039" cy="802039"/>
          </a:xfrm>
        </p:grpSpPr>
        <p:pic>
          <p:nvPicPr>
            <p:cNvPr id="27" name="Obrázek 26">
              <a:extLst>
                <a:ext uri="{FF2B5EF4-FFF2-40B4-BE49-F238E27FC236}">
                  <a16:creationId xmlns:a16="http://schemas.microsoft.com/office/drawing/2014/main" id="{91FAB406-3494-4458-9624-CA8C5E787E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28" name="Přímá spojnice 27">
              <a:extLst>
                <a:ext uri="{FF2B5EF4-FFF2-40B4-BE49-F238E27FC236}">
                  <a16:creationId xmlns:a16="http://schemas.microsoft.com/office/drawing/2014/main" id="{9F723376-2D74-4DA1-B858-56ECEF7FD3DE}"/>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Obrázek 16">
            <a:extLst>
              <a:ext uri="{FF2B5EF4-FFF2-40B4-BE49-F238E27FC236}">
                <a16:creationId xmlns:a16="http://schemas.microsoft.com/office/drawing/2014/main" id="{226AC17C-08ED-4B2C-9D2D-317AE6049A96}"/>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921202" y="1658203"/>
            <a:ext cx="180000" cy="180000"/>
          </a:xfrm>
          <a:prstGeom prst="ellipse">
            <a:avLst/>
          </a:prstGeom>
          <a:ln>
            <a:solidFill>
              <a:schemeClr val="bg1"/>
            </a:solidFill>
          </a:ln>
        </p:spPr>
      </p:pic>
      <p:pic>
        <p:nvPicPr>
          <p:cNvPr id="18" name="Obrázek 17">
            <a:extLst>
              <a:ext uri="{FF2B5EF4-FFF2-40B4-BE49-F238E27FC236}">
                <a16:creationId xmlns:a16="http://schemas.microsoft.com/office/drawing/2014/main" id="{7FAD8EAE-B4A3-4E4F-BF51-199A9A8C10EF}"/>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322151" y="1670573"/>
            <a:ext cx="180000" cy="180000"/>
          </a:xfrm>
          <a:prstGeom prst="ellipse">
            <a:avLst/>
          </a:prstGeom>
          <a:ln>
            <a:solidFill>
              <a:schemeClr val="bg1"/>
            </a:solidFill>
          </a:ln>
        </p:spPr>
      </p:pic>
      <p:pic>
        <p:nvPicPr>
          <p:cNvPr id="19" name="Obrázek 18">
            <a:extLst>
              <a:ext uri="{FF2B5EF4-FFF2-40B4-BE49-F238E27FC236}">
                <a16:creationId xmlns:a16="http://schemas.microsoft.com/office/drawing/2014/main" id="{B0302F33-3A15-4B3A-A610-105BFBA21D1F}"/>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561782" y="2772199"/>
            <a:ext cx="180000" cy="180000"/>
          </a:xfrm>
          <a:prstGeom prst="ellipse">
            <a:avLst/>
          </a:prstGeom>
          <a:ln>
            <a:solidFill>
              <a:schemeClr val="bg1"/>
            </a:solidFill>
          </a:ln>
        </p:spPr>
      </p:pic>
      <p:pic>
        <p:nvPicPr>
          <p:cNvPr id="29" name="Obrázek 28">
            <a:extLst>
              <a:ext uri="{FF2B5EF4-FFF2-40B4-BE49-F238E27FC236}">
                <a16:creationId xmlns:a16="http://schemas.microsoft.com/office/drawing/2014/main" id="{A35FEFD7-5839-4A3A-A7A1-6AA264FF829F}"/>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270843" y="1645146"/>
            <a:ext cx="180000" cy="180000"/>
          </a:xfrm>
          <a:prstGeom prst="ellipse">
            <a:avLst/>
          </a:prstGeom>
          <a:ln>
            <a:solidFill>
              <a:schemeClr val="bg1"/>
            </a:solidFill>
          </a:ln>
        </p:spPr>
      </p:pic>
      <p:pic>
        <p:nvPicPr>
          <p:cNvPr id="30" name="Obrázek 29">
            <a:extLst>
              <a:ext uri="{FF2B5EF4-FFF2-40B4-BE49-F238E27FC236}">
                <a16:creationId xmlns:a16="http://schemas.microsoft.com/office/drawing/2014/main" id="{B7504A2A-94B6-4D46-B56E-05920D1CB2A1}"/>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270843" y="2382300"/>
            <a:ext cx="180000" cy="180000"/>
          </a:xfrm>
          <a:prstGeom prst="ellipse">
            <a:avLst/>
          </a:prstGeom>
          <a:ln>
            <a:solidFill>
              <a:schemeClr val="bg1"/>
            </a:solidFill>
          </a:ln>
        </p:spPr>
      </p:pic>
      <p:pic>
        <p:nvPicPr>
          <p:cNvPr id="31" name="Obrázek 30">
            <a:extLst>
              <a:ext uri="{FF2B5EF4-FFF2-40B4-BE49-F238E27FC236}">
                <a16:creationId xmlns:a16="http://schemas.microsoft.com/office/drawing/2014/main" id="{BC149E44-82CA-43B1-A164-5DC22B5EAC46}"/>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841433" y="1670573"/>
            <a:ext cx="180000" cy="180000"/>
          </a:xfrm>
          <a:prstGeom prst="ellipse">
            <a:avLst/>
          </a:prstGeom>
          <a:ln>
            <a:solidFill>
              <a:schemeClr val="bg1"/>
            </a:solidFill>
          </a:ln>
        </p:spPr>
      </p:pic>
      <p:pic>
        <p:nvPicPr>
          <p:cNvPr id="32" name="Obrázek 31">
            <a:extLst>
              <a:ext uri="{FF2B5EF4-FFF2-40B4-BE49-F238E27FC236}">
                <a16:creationId xmlns:a16="http://schemas.microsoft.com/office/drawing/2014/main" id="{861C3518-7CD5-47C1-9004-4DA90BA88076}"/>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561782" y="1653411"/>
            <a:ext cx="180000" cy="180000"/>
          </a:xfrm>
          <a:prstGeom prst="ellipse">
            <a:avLst/>
          </a:prstGeom>
          <a:ln>
            <a:solidFill>
              <a:schemeClr val="bg1"/>
            </a:solidFill>
          </a:ln>
        </p:spPr>
      </p:pic>
      <p:pic>
        <p:nvPicPr>
          <p:cNvPr id="33" name="Obrázek 32">
            <a:extLst>
              <a:ext uri="{FF2B5EF4-FFF2-40B4-BE49-F238E27FC236}">
                <a16:creationId xmlns:a16="http://schemas.microsoft.com/office/drawing/2014/main" id="{ECACF3F2-24EA-4447-B877-1500D71D31A4}"/>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561782" y="2032904"/>
            <a:ext cx="180000" cy="180000"/>
          </a:xfrm>
          <a:prstGeom prst="ellipse">
            <a:avLst/>
          </a:prstGeom>
          <a:ln>
            <a:solidFill>
              <a:schemeClr val="bg1"/>
            </a:solidFill>
          </a:ln>
        </p:spPr>
      </p:pic>
      <p:pic>
        <p:nvPicPr>
          <p:cNvPr id="34" name="Obrázek 33">
            <a:extLst>
              <a:ext uri="{FF2B5EF4-FFF2-40B4-BE49-F238E27FC236}">
                <a16:creationId xmlns:a16="http://schemas.microsoft.com/office/drawing/2014/main" id="{752CAED0-35F3-497A-A5FA-F69332989BC7}"/>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270843" y="3132511"/>
            <a:ext cx="180000" cy="180000"/>
          </a:xfrm>
          <a:prstGeom prst="ellipse">
            <a:avLst/>
          </a:prstGeom>
          <a:ln>
            <a:solidFill>
              <a:schemeClr val="bg1"/>
            </a:solidFill>
          </a:ln>
        </p:spPr>
      </p:pic>
      <p:pic>
        <p:nvPicPr>
          <p:cNvPr id="35" name="Obrázek 34">
            <a:extLst>
              <a:ext uri="{FF2B5EF4-FFF2-40B4-BE49-F238E27FC236}">
                <a16:creationId xmlns:a16="http://schemas.microsoft.com/office/drawing/2014/main" id="{1F65EAEB-F9B6-49AE-97E8-FA245B38221B}"/>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270843" y="3486269"/>
            <a:ext cx="180000" cy="180000"/>
          </a:xfrm>
          <a:prstGeom prst="ellipse">
            <a:avLst/>
          </a:prstGeom>
          <a:ln>
            <a:solidFill>
              <a:schemeClr val="bg1"/>
            </a:solidFill>
          </a:ln>
        </p:spPr>
      </p:pic>
      <p:pic>
        <p:nvPicPr>
          <p:cNvPr id="36" name="Obrázek 35">
            <a:extLst>
              <a:ext uri="{FF2B5EF4-FFF2-40B4-BE49-F238E27FC236}">
                <a16:creationId xmlns:a16="http://schemas.microsoft.com/office/drawing/2014/main" id="{53F09CAD-0478-4ECF-AB92-257D5A7C9DA9}"/>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841433" y="2770319"/>
            <a:ext cx="180000" cy="180000"/>
          </a:xfrm>
          <a:prstGeom prst="ellipse">
            <a:avLst/>
          </a:prstGeom>
          <a:ln>
            <a:solidFill>
              <a:schemeClr val="bg1"/>
            </a:solidFill>
          </a:ln>
        </p:spPr>
      </p:pic>
      <p:sp>
        <p:nvSpPr>
          <p:cNvPr id="37" name="TextovéPole 36">
            <a:extLst>
              <a:ext uri="{FF2B5EF4-FFF2-40B4-BE49-F238E27FC236}">
                <a16:creationId xmlns:a16="http://schemas.microsoft.com/office/drawing/2014/main" id="{B85FBCE4-E481-4541-A79E-991AEB1E2358}"/>
              </a:ext>
            </a:extLst>
          </p:cNvPr>
          <p:cNvSpPr txBox="1"/>
          <p:nvPr/>
        </p:nvSpPr>
        <p:spPr>
          <a:xfrm>
            <a:off x="1229426" y="6321068"/>
            <a:ext cx="1837189" cy="338330"/>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050" dirty="0">
                <a:solidFill>
                  <a:prstClr val="white">
                    <a:lumMod val="50000"/>
                  </a:prstClr>
                </a:solidFill>
              </a:rPr>
              <a:t>= significantly often</a:t>
            </a:r>
          </a:p>
          <a:p>
            <a:pPr fontAlgn="base">
              <a:spcBef>
                <a:spcPct val="0"/>
              </a:spcBef>
              <a:spcAft>
                <a:spcPct val="0"/>
              </a:spcAft>
              <a:defRPr/>
            </a:pPr>
            <a:r>
              <a:rPr lang="en-GB" sz="1050" dirty="0">
                <a:solidFill>
                  <a:prstClr val="white">
                    <a:lumMod val="50000"/>
                  </a:prstClr>
                </a:solidFill>
              </a:rPr>
              <a:t>= significantly less often</a:t>
            </a:r>
          </a:p>
        </p:txBody>
      </p:sp>
      <p:pic>
        <p:nvPicPr>
          <p:cNvPr id="38" name="Obrázek 37">
            <a:extLst>
              <a:ext uri="{FF2B5EF4-FFF2-40B4-BE49-F238E27FC236}">
                <a16:creationId xmlns:a16="http://schemas.microsoft.com/office/drawing/2014/main" id="{F8DCBAC5-0C31-4F1F-B1D1-24D4A2FD9585}"/>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49426" y="6296697"/>
            <a:ext cx="180000" cy="180000"/>
          </a:xfrm>
          <a:prstGeom prst="ellipse">
            <a:avLst/>
          </a:prstGeom>
          <a:ln>
            <a:solidFill>
              <a:schemeClr val="bg1"/>
            </a:solidFill>
          </a:ln>
        </p:spPr>
      </p:pic>
      <p:pic>
        <p:nvPicPr>
          <p:cNvPr id="39" name="Obrázek 38">
            <a:extLst>
              <a:ext uri="{FF2B5EF4-FFF2-40B4-BE49-F238E27FC236}">
                <a16:creationId xmlns:a16="http://schemas.microsoft.com/office/drawing/2014/main" id="{D06A16E5-52A9-40C8-9091-55A99B454074}"/>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49426" y="6476697"/>
            <a:ext cx="180000" cy="180000"/>
          </a:xfrm>
          <a:prstGeom prst="ellipse">
            <a:avLst/>
          </a:prstGeom>
          <a:ln>
            <a:solidFill>
              <a:schemeClr val="bg1"/>
            </a:solidFill>
          </a:ln>
        </p:spPr>
      </p:pic>
      <p:pic>
        <p:nvPicPr>
          <p:cNvPr id="43" name="Obrázek 42">
            <a:extLst>
              <a:ext uri="{FF2B5EF4-FFF2-40B4-BE49-F238E27FC236}">
                <a16:creationId xmlns:a16="http://schemas.microsoft.com/office/drawing/2014/main" id="{841FAADD-729B-4607-AA48-68E955919D46}"/>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626884" y="4819542"/>
            <a:ext cx="180000" cy="180000"/>
          </a:xfrm>
          <a:prstGeom prst="ellipse">
            <a:avLst/>
          </a:prstGeom>
          <a:ln>
            <a:solidFill>
              <a:schemeClr val="bg1"/>
            </a:solidFill>
          </a:ln>
        </p:spPr>
      </p:pic>
      <p:pic>
        <p:nvPicPr>
          <p:cNvPr id="44" name="Obrázek 43">
            <a:extLst>
              <a:ext uri="{FF2B5EF4-FFF2-40B4-BE49-F238E27FC236}">
                <a16:creationId xmlns:a16="http://schemas.microsoft.com/office/drawing/2014/main" id="{A60C361A-94A7-4F29-AFE4-70AD9209C784}"/>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91624" y="5360893"/>
            <a:ext cx="180000" cy="180000"/>
          </a:xfrm>
          <a:prstGeom prst="ellipse">
            <a:avLst/>
          </a:prstGeom>
          <a:ln>
            <a:solidFill>
              <a:schemeClr val="bg1"/>
            </a:solidFill>
          </a:ln>
        </p:spPr>
      </p:pic>
      <p:pic>
        <p:nvPicPr>
          <p:cNvPr id="45" name="Obrázek 44">
            <a:extLst>
              <a:ext uri="{FF2B5EF4-FFF2-40B4-BE49-F238E27FC236}">
                <a16:creationId xmlns:a16="http://schemas.microsoft.com/office/drawing/2014/main" id="{EC29A04F-BB6A-4CB1-B813-DF9A07FBA87A}"/>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915999" y="5921044"/>
            <a:ext cx="180000" cy="180000"/>
          </a:xfrm>
          <a:prstGeom prst="ellipse">
            <a:avLst/>
          </a:prstGeom>
          <a:ln>
            <a:solidFill>
              <a:schemeClr val="bg1"/>
            </a:solidFill>
          </a:ln>
        </p:spPr>
      </p:pic>
      <p:pic>
        <p:nvPicPr>
          <p:cNvPr id="46" name="Obrázek 45">
            <a:extLst>
              <a:ext uri="{FF2B5EF4-FFF2-40B4-BE49-F238E27FC236}">
                <a16:creationId xmlns:a16="http://schemas.microsoft.com/office/drawing/2014/main" id="{F8414FBC-563D-4944-9277-1D6D65B70E5D}"/>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596665" y="4830505"/>
            <a:ext cx="180000" cy="180000"/>
          </a:xfrm>
          <a:prstGeom prst="ellipse">
            <a:avLst/>
          </a:prstGeom>
          <a:ln>
            <a:solidFill>
              <a:schemeClr val="bg1"/>
            </a:solidFill>
          </a:ln>
        </p:spPr>
      </p:pic>
      <p:pic>
        <p:nvPicPr>
          <p:cNvPr id="47" name="Obrázek 46">
            <a:extLst>
              <a:ext uri="{FF2B5EF4-FFF2-40B4-BE49-F238E27FC236}">
                <a16:creationId xmlns:a16="http://schemas.microsoft.com/office/drawing/2014/main" id="{1F9FD460-1266-4304-9A5B-87CB04718B95}"/>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090843" y="4261286"/>
            <a:ext cx="180000" cy="180000"/>
          </a:xfrm>
          <a:prstGeom prst="ellipse">
            <a:avLst/>
          </a:prstGeom>
          <a:ln>
            <a:solidFill>
              <a:schemeClr val="bg1"/>
            </a:solidFill>
          </a:ln>
        </p:spPr>
      </p:pic>
      <p:pic>
        <p:nvPicPr>
          <p:cNvPr id="48" name="Obrázek 47">
            <a:extLst>
              <a:ext uri="{FF2B5EF4-FFF2-40B4-BE49-F238E27FC236}">
                <a16:creationId xmlns:a16="http://schemas.microsoft.com/office/drawing/2014/main" id="{3B7F74B7-C6E5-42C0-A139-C5AD3EA27EEA}"/>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021433" y="4815526"/>
            <a:ext cx="180000" cy="180000"/>
          </a:xfrm>
          <a:prstGeom prst="ellipse">
            <a:avLst/>
          </a:prstGeom>
          <a:ln>
            <a:solidFill>
              <a:schemeClr val="bg1"/>
            </a:solidFill>
          </a:ln>
        </p:spPr>
      </p:pic>
      <p:pic>
        <p:nvPicPr>
          <p:cNvPr id="49" name="Obrázek 48">
            <a:extLst>
              <a:ext uri="{FF2B5EF4-FFF2-40B4-BE49-F238E27FC236}">
                <a16:creationId xmlns:a16="http://schemas.microsoft.com/office/drawing/2014/main" id="{B98B7F7E-06E6-428C-8A53-17456277C22B}"/>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148020" y="5923074"/>
            <a:ext cx="180000" cy="180000"/>
          </a:xfrm>
          <a:prstGeom prst="ellipse">
            <a:avLst/>
          </a:prstGeom>
          <a:ln>
            <a:solidFill>
              <a:schemeClr val="bg1"/>
            </a:solidFill>
          </a:ln>
        </p:spPr>
      </p:pic>
      <p:pic>
        <p:nvPicPr>
          <p:cNvPr id="50" name="Obrázek 49">
            <a:extLst>
              <a:ext uri="{FF2B5EF4-FFF2-40B4-BE49-F238E27FC236}">
                <a16:creationId xmlns:a16="http://schemas.microsoft.com/office/drawing/2014/main" id="{4CBEDE82-AC52-4E5C-B453-AF843378AB54}"/>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346729" y="4812843"/>
            <a:ext cx="180000" cy="180000"/>
          </a:xfrm>
          <a:prstGeom prst="ellipse">
            <a:avLst/>
          </a:prstGeom>
          <a:ln>
            <a:solidFill>
              <a:schemeClr val="bg1"/>
            </a:solidFill>
          </a:ln>
        </p:spPr>
      </p:pic>
      <p:pic>
        <p:nvPicPr>
          <p:cNvPr id="51" name="Obrázek 50">
            <a:extLst>
              <a:ext uri="{FF2B5EF4-FFF2-40B4-BE49-F238E27FC236}">
                <a16:creationId xmlns:a16="http://schemas.microsoft.com/office/drawing/2014/main" id="{2C72B2A7-11B0-4470-9D1A-C9C7F45EC678}"/>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090843" y="5921044"/>
            <a:ext cx="180000" cy="180000"/>
          </a:xfrm>
          <a:prstGeom prst="ellipse">
            <a:avLst/>
          </a:prstGeom>
          <a:ln>
            <a:solidFill>
              <a:schemeClr val="bg1"/>
            </a:solidFill>
          </a:ln>
        </p:spPr>
      </p:pic>
      <p:pic>
        <p:nvPicPr>
          <p:cNvPr id="52" name="Obrázek 51">
            <a:extLst>
              <a:ext uri="{FF2B5EF4-FFF2-40B4-BE49-F238E27FC236}">
                <a16:creationId xmlns:a16="http://schemas.microsoft.com/office/drawing/2014/main" id="{DC50A7C0-144A-4F3B-B374-A9ECE64334A8}"/>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090843" y="5360893"/>
            <a:ext cx="180000" cy="180000"/>
          </a:xfrm>
          <a:prstGeom prst="ellipse">
            <a:avLst/>
          </a:prstGeom>
          <a:ln>
            <a:solidFill>
              <a:schemeClr val="bg1"/>
            </a:solidFill>
          </a:ln>
        </p:spPr>
      </p:pic>
      <p:pic>
        <p:nvPicPr>
          <p:cNvPr id="53" name="Obrázek 52">
            <a:extLst>
              <a:ext uri="{FF2B5EF4-FFF2-40B4-BE49-F238E27FC236}">
                <a16:creationId xmlns:a16="http://schemas.microsoft.com/office/drawing/2014/main" id="{050AA284-3B17-4981-9D04-B8D210CD588A}"/>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565049" y="5921044"/>
            <a:ext cx="180000" cy="180000"/>
          </a:xfrm>
          <a:prstGeom prst="ellipse">
            <a:avLst/>
          </a:prstGeom>
          <a:ln>
            <a:solidFill>
              <a:schemeClr val="bg1"/>
            </a:solidFill>
          </a:ln>
        </p:spPr>
      </p:pic>
    </p:spTree>
    <p:extLst>
      <p:ext uri="{BB962C8B-B14F-4D97-AF65-F5344CB8AC3E}">
        <p14:creationId xmlns:p14="http://schemas.microsoft.com/office/powerpoint/2010/main" val="793379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Tabulka 46">
            <a:extLst>
              <a:ext uri="{FF2B5EF4-FFF2-40B4-BE49-F238E27FC236}">
                <a16:creationId xmlns:a16="http://schemas.microsoft.com/office/drawing/2014/main" id="{63F8BC9B-49DF-42DD-AA16-5BBAA5B7D195}"/>
              </a:ext>
            </a:extLst>
          </p:cNvPr>
          <p:cNvGraphicFramePr>
            <a:graphicFrameLocks noGrp="1"/>
          </p:cNvGraphicFramePr>
          <p:nvPr>
            <p:extLst>
              <p:ext uri="{D42A27DB-BD31-4B8C-83A1-F6EECF244321}">
                <p14:modId xmlns:p14="http://schemas.microsoft.com/office/powerpoint/2010/main" val="137507937"/>
              </p:ext>
            </p:extLst>
          </p:nvPr>
        </p:nvGraphicFramePr>
        <p:xfrm>
          <a:off x="1712840" y="957863"/>
          <a:ext cx="9756348" cy="716703"/>
        </p:xfrm>
        <a:graphic>
          <a:graphicData uri="http://schemas.openxmlformats.org/drawingml/2006/table">
            <a:tbl>
              <a:tblPr firstRow="1" bandRow="1">
                <a:tableStyleId>{5C22544A-7EE6-4342-B048-85BDC9FD1C3A}</a:tableStyleId>
              </a:tblPr>
              <a:tblGrid>
                <a:gridCol w="1626058">
                  <a:extLst>
                    <a:ext uri="{9D8B030D-6E8A-4147-A177-3AD203B41FA5}">
                      <a16:colId xmlns:a16="http://schemas.microsoft.com/office/drawing/2014/main" val="4226019324"/>
                    </a:ext>
                  </a:extLst>
                </a:gridCol>
                <a:gridCol w="1626058">
                  <a:extLst>
                    <a:ext uri="{9D8B030D-6E8A-4147-A177-3AD203B41FA5}">
                      <a16:colId xmlns:a16="http://schemas.microsoft.com/office/drawing/2014/main" val="2752221810"/>
                    </a:ext>
                  </a:extLst>
                </a:gridCol>
                <a:gridCol w="1626058">
                  <a:extLst>
                    <a:ext uri="{9D8B030D-6E8A-4147-A177-3AD203B41FA5}">
                      <a16:colId xmlns:a16="http://schemas.microsoft.com/office/drawing/2014/main" val="3793437281"/>
                    </a:ext>
                  </a:extLst>
                </a:gridCol>
                <a:gridCol w="1838883">
                  <a:extLst>
                    <a:ext uri="{9D8B030D-6E8A-4147-A177-3AD203B41FA5}">
                      <a16:colId xmlns:a16="http://schemas.microsoft.com/office/drawing/2014/main" val="968042099"/>
                    </a:ext>
                  </a:extLst>
                </a:gridCol>
                <a:gridCol w="1413233">
                  <a:extLst>
                    <a:ext uri="{9D8B030D-6E8A-4147-A177-3AD203B41FA5}">
                      <a16:colId xmlns:a16="http://schemas.microsoft.com/office/drawing/2014/main" val="3094611140"/>
                    </a:ext>
                  </a:extLst>
                </a:gridCol>
                <a:gridCol w="1626058">
                  <a:extLst>
                    <a:ext uri="{9D8B030D-6E8A-4147-A177-3AD203B41FA5}">
                      <a16:colId xmlns:a16="http://schemas.microsoft.com/office/drawing/2014/main" val="362913234"/>
                    </a:ext>
                  </a:extLst>
                </a:gridCol>
              </a:tblGrid>
              <a:tr h="716703">
                <a:tc>
                  <a:txBody>
                    <a:bodyPr/>
                    <a:lstStyle/>
                    <a:p>
                      <a:pPr algn="ctr" fontAlgn="ctr"/>
                      <a:r>
                        <a:rPr lang="en-GB" sz="1600" b="1" i="0" u="none" strike="noStrike" dirty="0">
                          <a:solidFill>
                            <a:schemeClr val="accent1">
                              <a:lumMod val="75000"/>
                            </a:schemeClr>
                          </a:solidFill>
                          <a:effectLst/>
                          <a:latin typeface="Calibri" panose="020F0502020204030204" pitchFamily="34" charset="0"/>
                        </a:rPr>
                        <a:t>Politically </a:t>
                      </a:r>
                      <a:r>
                        <a:rPr lang="en-GB" sz="1600" b="1" i="0" u="none" strike="noStrike" noProof="0" dirty="0">
                          <a:solidFill>
                            <a:schemeClr val="accent1">
                              <a:lumMod val="75000"/>
                            </a:schemeClr>
                          </a:solidFill>
                          <a:effectLst/>
                          <a:latin typeface="Calibri" panose="020F0502020204030204" pitchFamily="34" charset="0"/>
                        </a:rPr>
                        <a:t>passive</a:t>
                      </a:r>
                    </a:p>
                    <a:p>
                      <a:pPr algn="ctr" fontAlgn="ctr"/>
                      <a:r>
                        <a:rPr lang="en-GB" sz="1600" b="1" i="0" u="none" strike="noStrike" dirty="0">
                          <a:solidFill>
                            <a:schemeClr val="accent1">
                              <a:lumMod val="75000"/>
                            </a:schemeClr>
                          </a:solidFill>
                          <a:effectLst/>
                          <a:latin typeface="Calibri" panose="020F0502020204030204" pitchFamily="34" charset="0"/>
                        </a:rPr>
                        <a:t>(N=100)</a:t>
                      </a:r>
                    </a:p>
                  </a:txBody>
                  <a:tcPr marL="0" marR="0" marT="0" marB="0" anchor="ctr">
                    <a:solidFill>
                      <a:schemeClr val="bg1"/>
                    </a:solidFill>
                  </a:tcPr>
                </a:tc>
                <a:tc>
                  <a:txBody>
                    <a:bodyPr/>
                    <a:lstStyle/>
                    <a:p>
                      <a:pPr algn="ctr" fontAlgn="ctr"/>
                      <a:r>
                        <a:rPr lang="en-GB" sz="1600" b="1" i="0" u="none" strike="noStrike" dirty="0">
                          <a:solidFill>
                            <a:schemeClr val="accent3">
                              <a:lumMod val="75000"/>
                            </a:schemeClr>
                          </a:solidFill>
                          <a:effectLst/>
                          <a:latin typeface="Calibri" panose="020F0502020204030204" pitchFamily="34" charset="0"/>
                        </a:rPr>
                        <a:t>Ambivalent </a:t>
                      </a:r>
                    </a:p>
                    <a:p>
                      <a:pPr algn="ctr" fontAlgn="ctr"/>
                      <a:r>
                        <a:rPr lang="en-GB" sz="1600" b="1" i="0" u="none" strike="noStrike" dirty="0">
                          <a:solidFill>
                            <a:schemeClr val="accent3">
                              <a:lumMod val="75000"/>
                            </a:schemeClr>
                          </a:solidFill>
                          <a:effectLst/>
                          <a:latin typeface="Calibri" panose="020F0502020204030204" pitchFamily="34" charset="0"/>
                        </a:rPr>
                        <a:t>(N=454)</a:t>
                      </a:r>
                    </a:p>
                  </a:txBody>
                  <a:tcPr marL="0" marR="0" marT="0" marB="0" anchor="ctr">
                    <a:solidFill>
                      <a:schemeClr val="bg1"/>
                    </a:solidFill>
                  </a:tcPr>
                </a:tc>
                <a:tc>
                  <a:txBody>
                    <a:bodyPr/>
                    <a:lstStyle/>
                    <a:p>
                      <a:pPr algn="ctr" fontAlgn="ctr"/>
                      <a:r>
                        <a:rPr lang="en-GB" sz="1600" b="1" i="0" u="none" strike="noStrike" dirty="0">
                          <a:solidFill>
                            <a:schemeClr val="accent4"/>
                          </a:solidFill>
                          <a:effectLst/>
                          <a:latin typeface="Calibri" panose="020F0502020204030204" pitchFamily="34" charset="0"/>
                        </a:rPr>
                        <a:t>Young liberals</a:t>
                      </a:r>
                    </a:p>
                    <a:p>
                      <a:pPr algn="ctr" fontAlgn="ctr"/>
                      <a:r>
                        <a:rPr lang="en-GB" sz="1600" b="1" i="0" u="none" strike="noStrike" dirty="0">
                          <a:solidFill>
                            <a:schemeClr val="accent4"/>
                          </a:solidFill>
                          <a:effectLst/>
                          <a:latin typeface="Calibri" panose="020F0502020204030204" pitchFamily="34" charset="0"/>
                        </a:rPr>
                        <a:t>(N=199)</a:t>
                      </a:r>
                    </a:p>
                  </a:txBody>
                  <a:tcPr marL="0" marR="0" marT="0" marB="0" anchor="ctr">
                    <a:solidFill>
                      <a:schemeClr val="bg1"/>
                    </a:solidFill>
                  </a:tcPr>
                </a:tc>
                <a:tc>
                  <a:txBody>
                    <a:bodyPr/>
                    <a:lstStyle/>
                    <a:p>
                      <a:pPr algn="ctr" fontAlgn="ctr"/>
                      <a:r>
                        <a:rPr lang="en-GB" sz="1600" b="1" i="0" u="none" strike="noStrike" dirty="0">
                          <a:solidFill>
                            <a:schemeClr val="accent5"/>
                          </a:solidFill>
                          <a:effectLst/>
                          <a:latin typeface="Calibri" panose="020F0502020204030204" pitchFamily="34" charset="0"/>
                        </a:rPr>
                        <a:t>Ageing authoritarians</a:t>
                      </a:r>
                      <a:br>
                        <a:rPr lang="en-GB" sz="1600" b="1" i="0" u="none" strike="noStrike" dirty="0">
                          <a:solidFill>
                            <a:schemeClr val="accent5"/>
                          </a:solidFill>
                          <a:effectLst/>
                          <a:latin typeface="Calibri" panose="020F0502020204030204" pitchFamily="34" charset="0"/>
                        </a:rPr>
                      </a:br>
                      <a:r>
                        <a:rPr lang="en-GB" sz="1600" b="1" i="0" u="none" strike="noStrike" dirty="0">
                          <a:solidFill>
                            <a:schemeClr val="accent5"/>
                          </a:solidFill>
                          <a:effectLst/>
                          <a:latin typeface="Calibri" panose="020F0502020204030204" pitchFamily="34" charset="0"/>
                        </a:rPr>
                        <a:t> (N=133)</a:t>
                      </a:r>
                    </a:p>
                  </a:txBody>
                  <a:tcPr marL="0" marR="0" marT="0" marB="0" anchor="ctr">
                    <a:solidFill>
                      <a:schemeClr val="bg1"/>
                    </a:solidFill>
                  </a:tcPr>
                </a:tc>
                <a:tc>
                  <a:txBody>
                    <a:bodyPr/>
                    <a:lstStyle/>
                    <a:p>
                      <a:pPr algn="ctr" fontAlgn="ctr"/>
                      <a:r>
                        <a:rPr lang="en-GB" sz="1600" b="1" i="0" u="none" strike="noStrike" dirty="0">
                          <a:solidFill>
                            <a:schemeClr val="accent6"/>
                          </a:solidFill>
                          <a:effectLst/>
                          <a:latin typeface="Calibri" panose="020F0502020204030204" pitchFamily="34" charset="0"/>
                        </a:rPr>
                        <a:t>Defenders </a:t>
                      </a:r>
                    </a:p>
                    <a:p>
                      <a:pPr algn="ctr" fontAlgn="ctr"/>
                      <a:r>
                        <a:rPr lang="en-GB" sz="1600" b="1" i="0" u="none" strike="noStrike" dirty="0">
                          <a:solidFill>
                            <a:schemeClr val="accent6"/>
                          </a:solidFill>
                          <a:effectLst/>
                          <a:latin typeface="Calibri" panose="020F0502020204030204" pitchFamily="34" charset="0"/>
                        </a:rPr>
                        <a:t>(N=207)</a:t>
                      </a:r>
                    </a:p>
                  </a:txBody>
                  <a:tcPr marL="0" marR="0" marT="0" marB="0" anchor="ctr">
                    <a:solidFill>
                      <a:schemeClr val="bg1"/>
                    </a:solidFill>
                  </a:tcPr>
                </a:tc>
                <a:tc>
                  <a:txBody>
                    <a:bodyPr/>
                    <a:lstStyle/>
                    <a:p>
                      <a:pPr algn="ctr" fontAlgn="ctr"/>
                      <a:r>
                        <a:rPr lang="en-GB" sz="1600" b="1" i="0" u="none" strike="noStrike" dirty="0">
                          <a:solidFill>
                            <a:srgbClr val="7030A0"/>
                          </a:solidFill>
                          <a:effectLst/>
                          <a:latin typeface="Calibri" panose="020F0502020204030204" pitchFamily="34" charset="0"/>
                        </a:rPr>
                        <a:t>Tested workers (N=178)</a:t>
                      </a: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sp>
        <p:nvSpPr>
          <p:cNvPr id="7" name="Nadpis 6"/>
          <p:cNvSpPr>
            <a:spLocks noGrp="1"/>
          </p:cNvSpPr>
          <p:nvPr>
            <p:ph type="ctrTitle"/>
          </p:nvPr>
        </p:nvSpPr>
        <p:spPr>
          <a:xfrm>
            <a:off x="0" y="298938"/>
            <a:ext cx="12192000" cy="615461"/>
          </a:xfrm>
          <a:noFill/>
        </p:spPr>
        <p:txBody>
          <a:bodyPr lIns="900000" tIns="0" rIns="0" bIns="0" anchor="ctr">
            <a:noAutofit/>
          </a:bodyPr>
          <a:lstStyle/>
          <a:p>
            <a:r>
              <a:rPr lang="en-GB" sz="3000" dirty="0"/>
              <a:t>Structure of classes - demographics</a:t>
            </a:r>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4062970566"/>
              </p:ext>
            </p:extLst>
          </p:nvPr>
        </p:nvGraphicFramePr>
        <p:xfrm>
          <a:off x="751561" y="1636468"/>
          <a:ext cx="10759857" cy="66277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a:extLst>
              <a:ext uri="{FF2B5EF4-FFF2-40B4-BE49-F238E27FC236}">
                <a16:creationId xmlns:a16="http://schemas.microsoft.com/office/drawing/2014/main" id="{B02156E3-7C9E-44B5-8056-739C61573376}"/>
              </a:ext>
            </a:extLst>
          </p:cNvPr>
          <p:cNvSpPr txBox="1"/>
          <p:nvPr/>
        </p:nvSpPr>
        <p:spPr>
          <a:xfrm>
            <a:off x="263047" y="1193421"/>
            <a:ext cx="14780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9FE3"/>
                </a:solidFill>
                <a:effectLst/>
                <a:uLnTx/>
                <a:uFillTx/>
                <a:latin typeface="Calibri"/>
                <a:ea typeface="+mn-ea"/>
                <a:cs typeface="+mn-cs"/>
              </a:rPr>
              <a:t>GENDER</a:t>
            </a:r>
            <a:endParaRPr kumimoji="0" lang="en-GB" sz="1800" b="1" i="0" u="none" strike="noStrike" kern="1200" cap="none" spc="0" normalizeH="0" baseline="0" noProof="0" dirty="0">
              <a:ln>
                <a:noFill/>
              </a:ln>
              <a:solidFill>
                <a:srgbClr val="009FE3"/>
              </a:solidFill>
              <a:effectLst/>
              <a:uLnTx/>
              <a:uFillTx/>
              <a:latin typeface="Calibri"/>
              <a:ea typeface="+mn-ea"/>
              <a:cs typeface="+mn-cs"/>
            </a:endParaRPr>
          </a:p>
        </p:txBody>
      </p:sp>
      <p:graphicFrame>
        <p:nvGraphicFramePr>
          <p:cNvPr id="10" name="Graf 9">
            <a:extLst>
              <a:ext uri="{FF2B5EF4-FFF2-40B4-BE49-F238E27FC236}">
                <a16:creationId xmlns:a16="http://schemas.microsoft.com/office/drawing/2014/main" id="{84C403E1-16C6-4B51-8C1F-45C533242AEE}"/>
              </a:ext>
            </a:extLst>
          </p:cNvPr>
          <p:cNvGraphicFramePr/>
          <p:nvPr>
            <p:extLst>
              <p:ext uri="{D42A27DB-BD31-4B8C-83A1-F6EECF244321}">
                <p14:modId xmlns:p14="http://schemas.microsoft.com/office/powerpoint/2010/main" val="1988176579"/>
              </p:ext>
            </p:extLst>
          </p:nvPr>
        </p:nvGraphicFramePr>
        <p:xfrm>
          <a:off x="744646" y="2004164"/>
          <a:ext cx="10759857" cy="437621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ovéPole 10">
            <a:extLst>
              <a:ext uri="{FF2B5EF4-FFF2-40B4-BE49-F238E27FC236}">
                <a16:creationId xmlns:a16="http://schemas.microsoft.com/office/drawing/2014/main" id="{5DE5CE22-0E79-44CD-B87A-2D2A9699EC45}"/>
              </a:ext>
            </a:extLst>
          </p:cNvPr>
          <p:cNvSpPr txBox="1"/>
          <p:nvPr/>
        </p:nvSpPr>
        <p:spPr>
          <a:xfrm>
            <a:off x="263046" y="2299712"/>
            <a:ext cx="14780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9FE3"/>
                </a:solidFill>
                <a:effectLst/>
                <a:uLnTx/>
                <a:uFillTx/>
                <a:latin typeface="Calibri"/>
                <a:ea typeface="+mn-ea"/>
                <a:cs typeface="+mn-cs"/>
              </a:rPr>
              <a:t>REGION</a:t>
            </a:r>
            <a:endParaRPr kumimoji="0" lang="en-GB" sz="1800" b="1" i="0" u="none" strike="noStrike" kern="1200" cap="none" spc="0" normalizeH="0" baseline="0" noProof="0" dirty="0">
              <a:ln>
                <a:noFill/>
              </a:ln>
              <a:solidFill>
                <a:srgbClr val="009FE3"/>
              </a:solidFill>
              <a:effectLst/>
              <a:uLnTx/>
              <a:uFillTx/>
              <a:latin typeface="Calibri"/>
              <a:ea typeface="+mn-ea"/>
              <a:cs typeface="+mn-cs"/>
            </a:endParaRPr>
          </a:p>
        </p:txBody>
      </p:sp>
      <p:pic>
        <p:nvPicPr>
          <p:cNvPr id="21" name="Obrázek 20">
            <a:extLst>
              <a:ext uri="{FF2B5EF4-FFF2-40B4-BE49-F238E27FC236}">
                <a16:creationId xmlns:a16="http://schemas.microsoft.com/office/drawing/2014/main" id="{A712E238-9E58-43CC-A11B-27FC1E9056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4160" y="1448412"/>
            <a:ext cx="232127" cy="232127"/>
          </a:xfrm>
          <a:prstGeom prst="rect">
            <a:avLst/>
          </a:prstGeom>
        </p:spPr>
      </p:pic>
      <p:pic>
        <p:nvPicPr>
          <p:cNvPr id="22" name="Obrázek 21">
            <a:extLst>
              <a:ext uri="{FF2B5EF4-FFF2-40B4-BE49-F238E27FC236}">
                <a16:creationId xmlns:a16="http://schemas.microsoft.com/office/drawing/2014/main" id="{8648F67D-4F81-4B46-B13F-33DC0E1086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7749" y="1448412"/>
            <a:ext cx="232127" cy="232127"/>
          </a:xfrm>
          <a:prstGeom prst="rect">
            <a:avLst/>
          </a:prstGeom>
        </p:spPr>
      </p:pic>
      <p:pic>
        <p:nvPicPr>
          <p:cNvPr id="23" name="Obrázek 22">
            <a:extLst>
              <a:ext uri="{FF2B5EF4-FFF2-40B4-BE49-F238E27FC236}">
                <a16:creationId xmlns:a16="http://schemas.microsoft.com/office/drawing/2014/main" id="{D540E0AC-1989-4422-AF6B-8EE2BF35DF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06688" y="1455302"/>
            <a:ext cx="218347" cy="218347"/>
          </a:xfrm>
          <a:prstGeom prst="rect">
            <a:avLst/>
          </a:prstGeom>
        </p:spPr>
      </p:pic>
      <p:pic>
        <p:nvPicPr>
          <p:cNvPr id="24" name="Obrázek 23">
            <a:extLst>
              <a:ext uri="{FF2B5EF4-FFF2-40B4-BE49-F238E27FC236}">
                <a16:creationId xmlns:a16="http://schemas.microsoft.com/office/drawing/2014/main" id="{25E9D4EE-897F-4FA9-B6F8-7978D3F194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46621" y="1455302"/>
            <a:ext cx="218347" cy="218347"/>
          </a:xfrm>
          <a:prstGeom prst="rect">
            <a:avLst/>
          </a:prstGeom>
        </p:spPr>
      </p:pic>
      <p:pic>
        <p:nvPicPr>
          <p:cNvPr id="25" name="Obrázek 24">
            <a:extLst>
              <a:ext uri="{FF2B5EF4-FFF2-40B4-BE49-F238E27FC236}">
                <a16:creationId xmlns:a16="http://schemas.microsoft.com/office/drawing/2014/main" id="{E6330C8E-3E4F-4C8B-AB1D-B52DC512AA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0899" y="1448412"/>
            <a:ext cx="232127" cy="232127"/>
          </a:xfrm>
          <a:prstGeom prst="rect">
            <a:avLst/>
          </a:prstGeom>
        </p:spPr>
      </p:pic>
      <p:grpSp>
        <p:nvGrpSpPr>
          <p:cNvPr id="26" name="Skupina 25">
            <a:extLst>
              <a:ext uri="{FF2B5EF4-FFF2-40B4-BE49-F238E27FC236}">
                <a16:creationId xmlns:a16="http://schemas.microsoft.com/office/drawing/2014/main" id="{637FE823-F69E-4F96-B544-8DF4CC4AFAA4}"/>
              </a:ext>
            </a:extLst>
          </p:cNvPr>
          <p:cNvGrpSpPr>
            <a:grpSpLocks noChangeAspect="1"/>
          </p:cNvGrpSpPr>
          <p:nvPr/>
        </p:nvGrpSpPr>
        <p:grpSpPr>
          <a:xfrm>
            <a:off x="7853202" y="1454866"/>
            <a:ext cx="219219" cy="219219"/>
            <a:chOff x="11025168" y="3897911"/>
            <a:chExt cx="802039" cy="802039"/>
          </a:xfrm>
        </p:grpSpPr>
        <p:pic>
          <p:nvPicPr>
            <p:cNvPr id="27" name="Obrázek 26">
              <a:extLst>
                <a:ext uri="{FF2B5EF4-FFF2-40B4-BE49-F238E27FC236}">
                  <a16:creationId xmlns:a16="http://schemas.microsoft.com/office/drawing/2014/main" id="{FAC38818-D812-4240-A741-82EA52109F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28" name="Přímá spojnice 27">
              <a:extLst>
                <a:ext uri="{FF2B5EF4-FFF2-40B4-BE49-F238E27FC236}">
                  <a16:creationId xmlns:a16="http://schemas.microsoft.com/office/drawing/2014/main" id="{2C046F2A-9348-4077-BF57-86D134BB8778}"/>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ovéPole 16">
            <a:extLst>
              <a:ext uri="{FF2B5EF4-FFF2-40B4-BE49-F238E27FC236}">
                <a16:creationId xmlns:a16="http://schemas.microsoft.com/office/drawing/2014/main" id="{90672740-B399-4566-B3B1-6744D746C108}"/>
              </a:ext>
            </a:extLst>
          </p:cNvPr>
          <p:cNvSpPr txBox="1"/>
          <p:nvPr/>
        </p:nvSpPr>
        <p:spPr>
          <a:xfrm>
            <a:off x="1229426" y="6321068"/>
            <a:ext cx="1837189" cy="338330"/>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050" dirty="0">
                <a:solidFill>
                  <a:prstClr val="white">
                    <a:lumMod val="50000"/>
                  </a:prstClr>
                </a:solidFill>
              </a:rPr>
              <a:t>= significantly often</a:t>
            </a:r>
          </a:p>
          <a:p>
            <a:pPr fontAlgn="base">
              <a:spcBef>
                <a:spcPct val="0"/>
              </a:spcBef>
              <a:spcAft>
                <a:spcPct val="0"/>
              </a:spcAft>
              <a:defRPr/>
            </a:pPr>
            <a:r>
              <a:rPr lang="en-GB" sz="1050" dirty="0">
                <a:solidFill>
                  <a:prstClr val="white">
                    <a:lumMod val="50000"/>
                  </a:prstClr>
                </a:solidFill>
              </a:rPr>
              <a:t>= significantly less often</a:t>
            </a:r>
          </a:p>
        </p:txBody>
      </p:sp>
      <p:pic>
        <p:nvPicPr>
          <p:cNvPr id="18" name="Obrázek 17">
            <a:extLst>
              <a:ext uri="{FF2B5EF4-FFF2-40B4-BE49-F238E27FC236}">
                <a16:creationId xmlns:a16="http://schemas.microsoft.com/office/drawing/2014/main" id="{1404D64E-A492-4DDE-8F25-A6909687AA1F}"/>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49426" y="6296697"/>
            <a:ext cx="180000" cy="180000"/>
          </a:xfrm>
          <a:prstGeom prst="ellipse">
            <a:avLst/>
          </a:prstGeom>
          <a:ln>
            <a:solidFill>
              <a:schemeClr val="bg1"/>
            </a:solidFill>
          </a:ln>
        </p:spPr>
      </p:pic>
      <p:pic>
        <p:nvPicPr>
          <p:cNvPr id="19" name="Obrázek 18">
            <a:extLst>
              <a:ext uri="{FF2B5EF4-FFF2-40B4-BE49-F238E27FC236}">
                <a16:creationId xmlns:a16="http://schemas.microsoft.com/office/drawing/2014/main" id="{974D288B-E267-46A6-BBC3-3D95B146117F}"/>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49426" y="6476697"/>
            <a:ext cx="180000" cy="180000"/>
          </a:xfrm>
          <a:prstGeom prst="ellipse">
            <a:avLst/>
          </a:prstGeom>
          <a:ln>
            <a:solidFill>
              <a:schemeClr val="bg1"/>
            </a:solidFill>
          </a:ln>
        </p:spPr>
      </p:pic>
      <p:pic>
        <p:nvPicPr>
          <p:cNvPr id="29" name="Obrázek 28">
            <a:extLst>
              <a:ext uri="{FF2B5EF4-FFF2-40B4-BE49-F238E27FC236}">
                <a16:creationId xmlns:a16="http://schemas.microsoft.com/office/drawing/2014/main" id="{F5F5ADC1-79BC-454A-AFDD-152F35CDCD04}"/>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684825" y="2040539"/>
            <a:ext cx="180000" cy="180000"/>
          </a:xfrm>
          <a:prstGeom prst="ellipse">
            <a:avLst/>
          </a:prstGeom>
          <a:ln>
            <a:solidFill>
              <a:schemeClr val="bg1"/>
            </a:solidFill>
          </a:ln>
        </p:spPr>
      </p:pic>
      <p:pic>
        <p:nvPicPr>
          <p:cNvPr id="30" name="Obrázek 29">
            <a:extLst>
              <a:ext uri="{FF2B5EF4-FFF2-40B4-BE49-F238E27FC236}">
                <a16:creationId xmlns:a16="http://schemas.microsoft.com/office/drawing/2014/main" id="{CFBB91E9-60DE-4325-BFA7-688A9DE12333}"/>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432002" y="1765624"/>
            <a:ext cx="180000" cy="180000"/>
          </a:xfrm>
          <a:prstGeom prst="ellipse">
            <a:avLst/>
          </a:prstGeom>
          <a:ln>
            <a:solidFill>
              <a:schemeClr val="bg1"/>
            </a:solidFill>
          </a:ln>
        </p:spPr>
      </p:pic>
      <p:pic>
        <p:nvPicPr>
          <p:cNvPr id="31" name="Obrázek 30">
            <a:extLst>
              <a:ext uri="{FF2B5EF4-FFF2-40B4-BE49-F238E27FC236}">
                <a16:creationId xmlns:a16="http://schemas.microsoft.com/office/drawing/2014/main" id="{EDD7BB36-6532-4ED7-9D02-C44ECD174EAF}"/>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061590" y="2748476"/>
            <a:ext cx="180000" cy="180000"/>
          </a:xfrm>
          <a:prstGeom prst="ellipse">
            <a:avLst/>
          </a:prstGeom>
          <a:ln>
            <a:solidFill>
              <a:schemeClr val="bg1"/>
            </a:solidFill>
          </a:ln>
        </p:spPr>
      </p:pic>
      <p:pic>
        <p:nvPicPr>
          <p:cNvPr id="32" name="Obrázek 31">
            <a:extLst>
              <a:ext uri="{FF2B5EF4-FFF2-40B4-BE49-F238E27FC236}">
                <a16:creationId xmlns:a16="http://schemas.microsoft.com/office/drawing/2014/main" id="{316E01C5-FC18-47F6-AFBD-04AA15FF0B43}"/>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14045" y="3656488"/>
            <a:ext cx="180000" cy="180000"/>
          </a:xfrm>
          <a:prstGeom prst="ellipse">
            <a:avLst/>
          </a:prstGeom>
          <a:ln>
            <a:solidFill>
              <a:schemeClr val="bg1"/>
            </a:solidFill>
          </a:ln>
        </p:spPr>
      </p:pic>
      <p:pic>
        <p:nvPicPr>
          <p:cNvPr id="33" name="Obrázek 32">
            <a:extLst>
              <a:ext uri="{FF2B5EF4-FFF2-40B4-BE49-F238E27FC236}">
                <a16:creationId xmlns:a16="http://schemas.microsoft.com/office/drawing/2014/main" id="{568F7D5D-B3A2-4F95-83B2-E3F006866905}"/>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805414" y="4546697"/>
            <a:ext cx="180000" cy="180000"/>
          </a:xfrm>
          <a:prstGeom prst="ellipse">
            <a:avLst/>
          </a:prstGeom>
          <a:ln>
            <a:solidFill>
              <a:schemeClr val="bg1"/>
            </a:solidFill>
          </a:ln>
        </p:spPr>
      </p:pic>
      <p:pic>
        <p:nvPicPr>
          <p:cNvPr id="36" name="Obrázek 35">
            <a:extLst>
              <a:ext uri="{FF2B5EF4-FFF2-40B4-BE49-F238E27FC236}">
                <a16:creationId xmlns:a16="http://schemas.microsoft.com/office/drawing/2014/main" id="{99975908-0A01-4BCA-AC0A-C82BA982AA1B}"/>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980052" y="5020504"/>
            <a:ext cx="180000" cy="180000"/>
          </a:xfrm>
          <a:prstGeom prst="ellipse">
            <a:avLst/>
          </a:prstGeom>
          <a:ln>
            <a:solidFill>
              <a:schemeClr val="bg1"/>
            </a:solidFill>
          </a:ln>
        </p:spPr>
      </p:pic>
      <p:pic>
        <p:nvPicPr>
          <p:cNvPr id="37" name="Obrázek 36">
            <a:extLst>
              <a:ext uri="{FF2B5EF4-FFF2-40B4-BE49-F238E27FC236}">
                <a16:creationId xmlns:a16="http://schemas.microsoft.com/office/drawing/2014/main" id="{98DB69BF-5322-4D50-9F40-2A550F025898}"/>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300748" y="5479644"/>
            <a:ext cx="180000" cy="180000"/>
          </a:xfrm>
          <a:prstGeom prst="ellipse">
            <a:avLst/>
          </a:prstGeom>
          <a:ln>
            <a:solidFill>
              <a:schemeClr val="bg1"/>
            </a:solidFill>
          </a:ln>
        </p:spPr>
      </p:pic>
      <p:pic>
        <p:nvPicPr>
          <p:cNvPr id="43" name="Obrázek 42">
            <a:extLst>
              <a:ext uri="{FF2B5EF4-FFF2-40B4-BE49-F238E27FC236}">
                <a16:creationId xmlns:a16="http://schemas.microsoft.com/office/drawing/2014/main" id="{F18C5215-7C7F-411D-B533-94B9B5BC3AA1}"/>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573846" y="2745313"/>
            <a:ext cx="180000" cy="180000"/>
          </a:xfrm>
          <a:prstGeom prst="ellipse">
            <a:avLst/>
          </a:prstGeom>
          <a:ln>
            <a:solidFill>
              <a:schemeClr val="bg1"/>
            </a:solidFill>
          </a:ln>
        </p:spPr>
      </p:pic>
      <p:pic>
        <p:nvPicPr>
          <p:cNvPr id="44" name="Obrázek 43">
            <a:extLst>
              <a:ext uri="{FF2B5EF4-FFF2-40B4-BE49-F238E27FC236}">
                <a16:creationId xmlns:a16="http://schemas.microsoft.com/office/drawing/2014/main" id="{3D187EFA-6F63-4F15-B24C-97413B495CDB}"/>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554213" y="2750563"/>
            <a:ext cx="180000" cy="180000"/>
          </a:xfrm>
          <a:prstGeom prst="ellipse">
            <a:avLst/>
          </a:prstGeom>
          <a:ln>
            <a:solidFill>
              <a:schemeClr val="bg1"/>
            </a:solidFill>
          </a:ln>
        </p:spPr>
      </p:pic>
      <p:pic>
        <p:nvPicPr>
          <p:cNvPr id="45" name="Obrázek 44">
            <a:extLst>
              <a:ext uri="{FF2B5EF4-FFF2-40B4-BE49-F238E27FC236}">
                <a16:creationId xmlns:a16="http://schemas.microsoft.com/office/drawing/2014/main" id="{8B3174C3-66F2-4B7D-B50B-C7F61628CC6D}"/>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363780" y="2748476"/>
            <a:ext cx="180000" cy="180000"/>
          </a:xfrm>
          <a:prstGeom prst="ellipse">
            <a:avLst/>
          </a:prstGeom>
          <a:ln>
            <a:solidFill>
              <a:schemeClr val="bg1"/>
            </a:solidFill>
          </a:ln>
        </p:spPr>
      </p:pic>
      <p:pic>
        <p:nvPicPr>
          <p:cNvPr id="46" name="Obrázek 45">
            <a:extLst>
              <a:ext uri="{FF2B5EF4-FFF2-40B4-BE49-F238E27FC236}">
                <a16:creationId xmlns:a16="http://schemas.microsoft.com/office/drawing/2014/main" id="{D222AFFF-ECCE-409A-B51C-3CC2755CB2AF}"/>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573846" y="3656488"/>
            <a:ext cx="180000" cy="180000"/>
          </a:xfrm>
          <a:prstGeom prst="ellipse">
            <a:avLst/>
          </a:prstGeom>
          <a:ln>
            <a:solidFill>
              <a:schemeClr val="bg1"/>
            </a:solidFill>
          </a:ln>
        </p:spPr>
      </p:pic>
      <p:pic>
        <p:nvPicPr>
          <p:cNvPr id="48" name="Obrázek 47">
            <a:extLst>
              <a:ext uri="{FF2B5EF4-FFF2-40B4-BE49-F238E27FC236}">
                <a16:creationId xmlns:a16="http://schemas.microsoft.com/office/drawing/2014/main" id="{516209B3-F910-48BA-A84F-54B2FC69F05E}"/>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363780" y="4069807"/>
            <a:ext cx="180000" cy="180000"/>
          </a:xfrm>
          <a:prstGeom prst="ellipse">
            <a:avLst/>
          </a:prstGeom>
          <a:ln>
            <a:solidFill>
              <a:schemeClr val="bg1"/>
            </a:solidFill>
          </a:ln>
        </p:spPr>
      </p:pic>
      <p:pic>
        <p:nvPicPr>
          <p:cNvPr id="49" name="Obrázek 48">
            <a:extLst>
              <a:ext uri="{FF2B5EF4-FFF2-40B4-BE49-F238E27FC236}">
                <a16:creationId xmlns:a16="http://schemas.microsoft.com/office/drawing/2014/main" id="{6B3BCDC6-832A-48C2-B0DA-0FA8E66F8434}"/>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183780" y="3206172"/>
            <a:ext cx="180000" cy="180000"/>
          </a:xfrm>
          <a:prstGeom prst="ellipse">
            <a:avLst/>
          </a:prstGeom>
          <a:ln>
            <a:solidFill>
              <a:schemeClr val="bg1"/>
            </a:solidFill>
          </a:ln>
        </p:spPr>
      </p:pic>
    </p:spTree>
    <p:extLst>
      <p:ext uri="{BB962C8B-B14F-4D97-AF65-F5344CB8AC3E}">
        <p14:creationId xmlns:p14="http://schemas.microsoft.com/office/powerpoint/2010/main" val="1005855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Tabulka 54">
            <a:extLst>
              <a:ext uri="{FF2B5EF4-FFF2-40B4-BE49-F238E27FC236}">
                <a16:creationId xmlns:a16="http://schemas.microsoft.com/office/drawing/2014/main" id="{C76078D8-DEEF-4AE6-9A98-AF4A853CE558}"/>
              </a:ext>
            </a:extLst>
          </p:cNvPr>
          <p:cNvGraphicFramePr>
            <a:graphicFrameLocks noGrp="1"/>
          </p:cNvGraphicFramePr>
          <p:nvPr>
            <p:extLst>
              <p:ext uri="{D42A27DB-BD31-4B8C-83A1-F6EECF244321}">
                <p14:modId xmlns:p14="http://schemas.microsoft.com/office/powerpoint/2010/main" val="3161966117"/>
              </p:ext>
            </p:extLst>
          </p:nvPr>
        </p:nvGraphicFramePr>
        <p:xfrm>
          <a:off x="1712840" y="862067"/>
          <a:ext cx="9756348" cy="716703"/>
        </p:xfrm>
        <a:graphic>
          <a:graphicData uri="http://schemas.openxmlformats.org/drawingml/2006/table">
            <a:tbl>
              <a:tblPr firstRow="1" bandRow="1">
                <a:tableStyleId>{5C22544A-7EE6-4342-B048-85BDC9FD1C3A}</a:tableStyleId>
              </a:tblPr>
              <a:tblGrid>
                <a:gridCol w="1626058">
                  <a:extLst>
                    <a:ext uri="{9D8B030D-6E8A-4147-A177-3AD203B41FA5}">
                      <a16:colId xmlns:a16="http://schemas.microsoft.com/office/drawing/2014/main" val="4226019324"/>
                    </a:ext>
                  </a:extLst>
                </a:gridCol>
                <a:gridCol w="1626058">
                  <a:extLst>
                    <a:ext uri="{9D8B030D-6E8A-4147-A177-3AD203B41FA5}">
                      <a16:colId xmlns:a16="http://schemas.microsoft.com/office/drawing/2014/main" val="2752221810"/>
                    </a:ext>
                  </a:extLst>
                </a:gridCol>
                <a:gridCol w="1626058">
                  <a:extLst>
                    <a:ext uri="{9D8B030D-6E8A-4147-A177-3AD203B41FA5}">
                      <a16:colId xmlns:a16="http://schemas.microsoft.com/office/drawing/2014/main" val="3793437281"/>
                    </a:ext>
                  </a:extLst>
                </a:gridCol>
                <a:gridCol w="1838883">
                  <a:extLst>
                    <a:ext uri="{9D8B030D-6E8A-4147-A177-3AD203B41FA5}">
                      <a16:colId xmlns:a16="http://schemas.microsoft.com/office/drawing/2014/main" val="968042099"/>
                    </a:ext>
                  </a:extLst>
                </a:gridCol>
                <a:gridCol w="1413233">
                  <a:extLst>
                    <a:ext uri="{9D8B030D-6E8A-4147-A177-3AD203B41FA5}">
                      <a16:colId xmlns:a16="http://schemas.microsoft.com/office/drawing/2014/main" val="3094611140"/>
                    </a:ext>
                  </a:extLst>
                </a:gridCol>
                <a:gridCol w="1626058">
                  <a:extLst>
                    <a:ext uri="{9D8B030D-6E8A-4147-A177-3AD203B41FA5}">
                      <a16:colId xmlns:a16="http://schemas.microsoft.com/office/drawing/2014/main" val="362913234"/>
                    </a:ext>
                  </a:extLst>
                </a:gridCol>
              </a:tblGrid>
              <a:tr h="716703">
                <a:tc>
                  <a:txBody>
                    <a:bodyPr/>
                    <a:lstStyle/>
                    <a:p>
                      <a:pPr algn="ctr" fontAlgn="ctr"/>
                      <a:r>
                        <a:rPr lang="en-GB" sz="1600" b="1" i="0" u="none" strike="noStrike" dirty="0">
                          <a:solidFill>
                            <a:schemeClr val="accent1">
                              <a:lumMod val="75000"/>
                            </a:schemeClr>
                          </a:solidFill>
                          <a:effectLst/>
                          <a:latin typeface="Calibri" panose="020F0502020204030204" pitchFamily="34" charset="0"/>
                        </a:rPr>
                        <a:t>Politically </a:t>
                      </a:r>
                      <a:r>
                        <a:rPr lang="en-GB" sz="1600" b="1" i="0" u="none" strike="noStrike" noProof="0" dirty="0">
                          <a:solidFill>
                            <a:schemeClr val="accent1">
                              <a:lumMod val="75000"/>
                            </a:schemeClr>
                          </a:solidFill>
                          <a:effectLst/>
                          <a:latin typeface="Calibri" panose="020F0502020204030204" pitchFamily="34" charset="0"/>
                        </a:rPr>
                        <a:t>passive</a:t>
                      </a:r>
                    </a:p>
                    <a:p>
                      <a:pPr algn="ctr" fontAlgn="ctr"/>
                      <a:r>
                        <a:rPr lang="en-GB" sz="1600" b="1" i="0" u="none" strike="noStrike" dirty="0">
                          <a:solidFill>
                            <a:schemeClr val="accent1">
                              <a:lumMod val="75000"/>
                            </a:schemeClr>
                          </a:solidFill>
                          <a:effectLst/>
                          <a:latin typeface="Calibri" panose="020F0502020204030204" pitchFamily="34" charset="0"/>
                        </a:rPr>
                        <a:t>(N=100)</a:t>
                      </a:r>
                    </a:p>
                  </a:txBody>
                  <a:tcPr marL="0" marR="0" marT="0" marB="0" anchor="ctr">
                    <a:solidFill>
                      <a:schemeClr val="bg1"/>
                    </a:solidFill>
                  </a:tcPr>
                </a:tc>
                <a:tc>
                  <a:txBody>
                    <a:bodyPr/>
                    <a:lstStyle/>
                    <a:p>
                      <a:pPr algn="ctr" fontAlgn="ctr"/>
                      <a:r>
                        <a:rPr lang="en-GB" sz="1600" b="1" i="0" u="none" strike="noStrike" dirty="0">
                          <a:solidFill>
                            <a:schemeClr val="accent3">
                              <a:lumMod val="75000"/>
                            </a:schemeClr>
                          </a:solidFill>
                          <a:effectLst/>
                          <a:latin typeface="Calibri" panose="020F0502020204030204" pitchFamily="34" charset="0"/>
                        </a:rPr>
                        <a:t>Ambivalent </a:t>
                      </a:r>
                    </a:p>
                    <a:p>
                      <a:pPr algn="ctr" fontAlgn="ctr"/>
                      <a:r>
                        <a:rPr lang="en-GB" sz="1600" b="1" i="0" u="none" strike="noStrike" dirty="0">
                          <a:solidFill>
                            <a:schemeClr val="accent3">
                              <a:lumMod val="75000"/>
                            </a:schemeClr>
                          </a:solidFill>
                          <a:effectLst/>
                          <a:latin typeface="Calibri" panose="020F0502020204030204" pitchFamily="34" charset="0"/>
                        </a:rPr>
                        <a:t>(N=454)</a:t>
                      </a:r>
                    </a:p>
                  </a:txBody>
                  <a:tcPr marL="0" marR="0" marT="0" marB="0" anchor="ctr">
                    <a:solidFill>
                      <a:schemeClr val="bg1"/>
                    </a:solidFill>
                  </a:tcPr>
                </a:tc>
                <a:tc>
                  <a:txBody>
                    <a:bodyPr/>
                    <a:lstStyle/>
                    <a:p>
                      <a:pPr algn="ctr" fontAlgn="ctr"/>
                      <a:r>
                        <a:rPr lang="en-GB" sz="1600" b="1" i="0" u="none" strike="noStrike" dirty="0">
                          <a:solidFill>
                            <a:schemeClr val="accent4"/>
                          </a:solidFill>
                          <a:effectLst/>
                          <a:latin typeface="Calibri" panose="020F0502020204030204" pitchFamily="34" charset="0"/>
                        </a:rPr>
                        <a:t>Young liberals</a:t>
                      </a:r>
                    </a:p>
                    <a:p>
                      <a:pPr algn="ctr" fontAlgn="ctr"/>
                      <a:r>
                        <a:rPr lang="en-GB" sz="1600" b="1" i="0" u="none" strike="noStrike" dirty="0">
                          <a:solidFill>
                            <a:schemeClr val="accent4"/>
                          </a:solidFill>
                          <a:effectLst/>
                          <a:latin typeface="Calibri" panose="020F0502020204030204" pitchFamily="34" charset="0"/>
                        </a:rPr>
                        <a:t>(N=199)</a:t>
                      </a:r>
                    </a:p>
                  </a:txBody>
                  <a:tcPr marL="0" marR="0" marT="0" marB="0" anchor="ctr">
                    <a:solidFill>
                      <a:schemeClr val="bg1"/>
                    </a:solidFill>
                  </a:tcPr>
                </a:tc>
                <a:tc>
                  <a:txBody>
                    <a:bodyPr/>
                    <a:lstStyle/>
                    <a:p>
                      <a:pPr algn="ctr" fontAlgn="ctr"/>
                      <a:r>
                        <a:rPr lang="en-GB" sz="1600" b="1" i="0" u="none" strike="noStrike" dirty="0">
                          <a:solidFill>
                            <a:schemeClr val="accent5"/>
                          </a:solidFill>
                          <a:effectLst/>
                          <a:latin typeface="Calibri" panose="020F0502020204030204" pitchFamily="34" charset="0"/>
                        </a:rPr>
                        <a:t>Ageing authoritarians</a:t>
                      </a:r>
                      <a:br>
                        <a:rPr lang="en-GB" sz="1600" b="1" i="0" u="none" strike="noStrike" dirty="0">
                          <a:solidFill>
                            <a:schemeClr val="accent5"/>
                          </a:solidFill>
                          <a:effectLst/>
                          <a:latin typeface="Calibri" panose="020F0502020204030204" pitchFamily="34" charset="0"/>
                        </a:rPr>
                      </a:br>
                      <a:r>
                        <a:rPr lang="en-GB" sz="1600" b="1" i="0" u="none" strike="noStrike" dirty="0">
                          <a:solidFill>
                            <a:schemeClr val="accent5"/>
                          </a:solidFill>
                          <a:effectLst/>
                          <a:latin typeface="Calibri" panose="020F0502020204030204" pitchFamily="34" charset="0"/>
                        </a:rPr>
                        <a:t> (N=133)</a:t>
                      </a:r>
                    </a:p>
                  </a:txBody>
                  <a:tcPr marL="0" marR="0" marT="0" marB="0" anchor="ctr">
                    <a:solidFill>
                      <a:schemeClr val="bg1"/>
                    </a:solidFill>
                  </a:tcPr>
                </a:tc>
                <a:tc>
                  <a:txBody>
                    <a:bodyPr/>
                    <a:lstStyle/>
                    <a:p>
                      <a:pPr algn="ctr" fontAlgn="ctr"/>
                      <a:r>
                        <a:rPr lang="en-GB" sz="1600" b="1" i="0" u="none" strike="noStrike" dirty="0">
                          <a:solidFill>
                            <a:schemeClr val="accent6"/>
                          </a:solidFill>
                          <a:effectLst/>
                          <a:latin typeface="Calibri" panose="020F0502020204030204" pitchFamily="34" charset="0"/>
                        </a:rPr>
                        <a:t>Defenders </a:t>
                      </a:r>
                    </a:p>
                    <a:p>
                      <a:pPr algn="ctr" fontAlgn="ctr"/>
                      <a:r>
                        <a:rPr lang="en-GB" sz="1600" b="1" i="0" u="none" strike="noStrike" dirty="0">
                          <a:solidFill>
                            <a:schemeClr val="accent6"/>
                          </a:solidFill>
                          <a:effectLst/>
                          <a:latin typeface="Calibri" panose="020F0502020204030204" pitchFamily="34" charset="0"/>
                        </a:rPr>
                        <a:t>(N=207)</a:t>
                      </a:r>
                    </a:p>
                  </a:txBody>
                  <a:tcPr marL="0" marR="0" marT="0" marB="0" anchor="ctr">
                    <a:solidFill>
                      <a:schemeClr val="bg1"/>
                    </a:solidFill>
                  </a:tcPr>
                </a:tc>
                <a:tc>
                  <a:txBody>
                    <a:bodyPr/>
                    <a:lstStyle/>
                    <a:p>
                      <a:pPr algn="ctr" fontAlgn="ctr"/>
                      <a:r>
                        <a:rPr lang="en-GB" sz="1600" b="1" i="0" u="none" strike="noStrike" dirty="0">
                          <a:solidFill>
                            <a:srgbClr val="7030A0"/>
                          </a:solidFill>
                          <a:effectLst/>
                          <a:latin typeface="Calibri" panose="020F0502020204030204" pitchFamily="34" charset="0"/>
                        </a:rPr>
                        <a:t>Tested workers (N=178)</a:t>
                      </a: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sp>
        <p:nvSpPr>
          <p:cNvPr id="7" name="Nadpis 6"/>
          <p:cNvSpPr>
            <a:spLocks noGrp="1"/>
          </p:cNvSpPr>
          <p:nvPr>
            <p:ph type="ctrTitle"/>
          </p:nvPr>
        </p:nvSpPr>
        <p:spPr>
          <a:xfrm>
            <a:off x="0" y="298938"/>
            <a:ext cx="12192000" cy="615461"/>
          </a:xfrm>
          <a:noFill/>
        </p:spPr>
        <p:txBody>
          <a:bodyPr lIns="900000" tIns="0" rIns="0" bIns="0" anchor="ctr">
            <a:noAutofit/>
          </a:bodyPr>
          <a:lstStyle/>
          <a:p>
            <a:r>
              <a:rPr lang="en-GB" sz="3000" dirty="0"/>
              <a:t>Structure of classes - demographics</a:t>
            </a:r>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677961881"/>
              </p:ext>
            </p:extLst>
          </p:nvPr>
        </p:nvGraphicFramePr>
        <p:xfrm>
          <a:off x="751561" y="1193421"/>
          <a:ext cx="10759857" cy="2664596"/>
        </p:xfrm>
        <a:graphic>
          <a:graphicData uri="http://schemas.openxmlformats.org/drawingml/2006/chart">
            <c:chart xmlns:c="http://schemas.openxmlformats.org/drawingml/2006/chart" xmlns:r="http://schemas.openxmlformats.org/officeDocument/2006/relationships" r:id="rId2"/>
          </a:graphicData>
        </a:graphic>
      </p:graphicFrame>
      <p:sp>
        <p:nvSpPr>
          <p:cNvPr id="9" name="Obdélník 8"/>
          <p:cNvSpPr/>
          <p:nvPr/>
        </p:nvSpPr>
        <p:spPr>
          <a:xfrm>
            <a:off x="876300" y="6493119"/>
            <a:ext cx="9199517" cy="365124"/>
          </a:xfrm>
          <a:prstGeom prst="rect">
            <a:avLst/>
          </a:prstGeom>
        </p:spPr>
        <p:txBody>
          <a:bodyPr wrap="square" lIns="0" tIns="0" rIns="0" bIns="0" anchor="ctr">
            <a:noAutofit/>
          </a:bodyPr>
          <a:lstStyle/>
          <a:p>
            <a:pPr lvl="0" fontAlgn="base">
              <a:spcBef>
                <a:spcPct val="0"/>
              </a:spcBef>
              <a:spcAft>
                <a:spcPct val="0"/>
              </a:spcAft>
            </a:pP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Q31. </a:t>
            </a:r>
            <a:r>
              <a:rPr lang="en-US" sz="1200" dirty="0">
                <a:solidFill>
                  <a:srgbClr val="595959"/>
                </a:solidFill>
                <a:cs typeface="Arial" charset="0"/>
              </a:rPr>
              <a:t>Think about yourself - where on a scale from 1 to 7 would you place yourself according to your social status?</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 (</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N=</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1271) Q02. </a:t>
            </a:r>
            <a:r>
              <a:rPr lang="en-US" sz="1200" dirty="0">
                <a:solidFill>
                  <a:srgbClr val="595959"/>
                </a:solidFill>
                <a:cs typeface="Arial" charset="0"/>
              </a:rPr>
              <a:t>Will you take part in the European Parliament elections (May 24 - 25)?</a:t>
            </a:r>
            <a:endParaRPr kumimoji="0" lang="en-GB" sz="1200" b="0" i="0" u="none" strike="noStrike" kern="1200" cap="none" spc="0" normalizeH="0" baseline="0" noProof="0" dirty="0">
              <a:ln>
                <a:noFill/>
              </a:ln>
              <a:solidFill>
                <a:srgbClr val="595959"/>
              </a:solidFill>
              <a:effectLst/>
              <a:uLnTx/>
              <a:uFillTx/>
              <a:latin typeface="Calibri"/>
              <a:ea typeface="+mn-ea"/>
              <a:cs typeface="Arial" charset="0"/>
            </a:endParaRPr>
          </a:p>
        </p:txBody>
      </p:sp>
      <p:graphicFrame>
        <p:nvGraphicFramePr>
          <p:cNvPr id="10" name="Graf 9">
            <a:extLst>
              <a:ext uri="{FF2B5EF4-FFF2-40B4-BE49-F238E27FC236}">
                <a16:creationId xmlns:a16="http://schemas.microsoft.com/office/drawing/2014/main" id="{84C403E1-16C6-4B51-8C1F-45C533242AEE}"/>
              </a:ext>
            </a:extLst>
          </p:cNvPr>
          <p:cNvGraphicFramePr/>
          <p:nvPr>
            <p:extLst>
              <p:ext uri="{D42A27DB-BD31-4B8C-83A1-F6EECF244321}">
                <p14:modId xmlns:p14="http://schemas.microsoft.com/office/powerpoint/2010/main" val="1288028348"/>
              </p:ext>
            </p:extLst>
          </p:nvPr>
        </p:nvGraphicFramePr>
        <p:xfrm>
          <a:off x="716071" y="3740832"/>
          <a:ext cx="10759857" cy="266459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ovéPole 10">
            <a:extLst>
              <a:ext uri="{FF2B5EF4-FFF2-40B4-BE49-F238E27FC236}">
                <a16:creationId xmlns:a16="http://schemas.microsoft.com/office/drawing/2014/main" id="{5DE5CE22-0E79-44CD-B87A-2D2A9699EC45}"/>
              </a:ext>
            </a:extLst>
          </p:cNvPr>
          <p:cNvSpPr txBox="1"/>
          <p:nvPr/>
        </p:nvSpPr>
        <p:spPr>
          <a:xfrm>
            <a:off x="263045" y="3753358"/>
            <a:ext cx="404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9FE3"/>
                </a:solidFill>
                <a:effectLst/>
                <a:uLnTx/>
                <a:uFillTx/>
                <a:latin typeface="Calibri"/>
                <a:ea typeface="+mn-ea"/>
                <a:cs typeface="+mn-cs"/>
              </a:rPr>
              <a:t>EUROPEAN ELECTIONS PARTICIPATION</a:t>
            </a:r>
            <a:endParaRPr kumimoji="0" lang="en-GB" sz="1800" b="1" i="0" u="none" strike="noStrike" kern="1200" cap="none" spc="0" normalizeH="0" baseline="0" noProof="0" dirty="0">
              <a:ln>
                <a:noFill/>
              </a:ln>
              <a:solidFill>
                <a:srgbClr val="009FE3"/>
              </a:solidFill>
              <a:effectLst/>
              <a:uLnTx/>
              <a:uFillTx/>
              <a:latin typeface="Calibri"/>
              <a:ea typeface="+mn-ea"/>
              <a:cs typeface="+mn-cs"/>
            </a:endParaRPr>
          </a:p>
        </p:txBody>
      </p:sp>
      <p:sp>
        <p:nvSpPr>
          <p:cNvPr id="5" name="TextovéPole 4">
            <a:extLst>
              <a:ext uri="{FF2B5EF4-FFF2-40B4-BE49-F238E27FC236}">
                <a16:creationId xmlns:a16="http://schemas.microsoft.com/office/drawing/2014/main" id="{B02156E3-7C9E-44B5-8056-739C61573376}"/>
              </a:ext>
            </a:extLst>
          </p:cNvPr>
          <p:cNvSpPr txBox="1"/>
          <p:nvPr/>
        </p:nvSpPr>
        <p:spPr>
          <a:xfrm>
            <a:off x="199372" y="1230985"/>
            <a:ext cx="2129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9FE3"/>
                </a:solidFill>
                <a:effectLst/>
                <a:uLnTx/>
                <a:uFillTx/>
                <a:latin typeface="Calibri"/>
                <a:ea typeface="+mn-ea"/>
                <a:cs typeface="+mn-cs"/>
              </a:rPr>
              <a:t>SUBJECTIVE </a:t>
            </a:r>
            <a:br>
              <a:rPr kumimoji="0" lang="cs-CZ" sz="1600" b="1" i="0" u="none" strike="noStrike" kern="1200" cap="none" spc="0" normalizeH="0" baseline="0" noProof="0" dirty="0">
                <a:ln>
                  <a:noFill/>
                </a:ln>
                <a:solidFill>
                  <a:srgbClr val="009FE3"/>
                </a:solidFill>
                <a:effectLst/>
                <a:uLnTx/>
                <a:uFillTx/>
                <a:latin typeface="Calibri"/>
                <a:ea typeface="+mn-ea"/>
                <a:cs typeface="+mn-cs"/>
              </a:rPr>
            </a:br>
            <a:r>
              <a:rPr kumimoji="0" lang="cs-CZ" sz="1600" b="1" i="0" u="none" strike="noStrike" kern="1200" cap="none" spc="0" normalizeH="0" baseline="0" noProof="0" dirty="0">
                <a:ln>
                  <a:noFill/>
                </a:ln>
                <a:solidFill>
                  <a:srgbClr val="009FE3"/>
                </a:solidFill>
                <a:effectLst/>
                <a:uLnTx/>
                <a:uFillTx/>
                <a:latin typeface="Calibri"/>
                <a:ea typeface="+mn-ea"/>
                <a:cs typeface="+mn-cs"/>
              </a:rPr>
              <a:t>STATUS</a:t>
            </a:r>
            <a:endParaRPr kumimoji="0" lang="en-GB" sz="1600" b="1" i="0" u="none" strike="noStrike" kern="1200" cap="none" spc="0" normalizeH="0" baseline="0" noProof="0" dirty="0">
              <a:ln>
                <a:noFill/>
              </a:ln>
              <a:solidFill>
                <a:srgbClr val="009FE3"/>
              </a:solidFill>
              <a:effectLst/>
              <a:uLnTx/>
              <a:uFillTx/>
              <a:latin typeface="Calibri"/>
              <a:ea typeface="+mn-ea"/>
              <a:cs typeface="+mn-cs"/>
            </a:endParaRPr>
          </a:p>
        </p:txBody>
      </p:sp>
      <p:pic>
        <p:nvPicPr>
          <p:cNvPr id="12" name="Obrázek 11">
            <a:extLst>
              <a:ext uri="{FF2B5EF4-FFF2-40B4-BE49-F238E27FC236}">
                <a16:creationId xmlns:a16="http://schemas.microsoft.com/office/drawing/2014/main" id="{F380CC65-400A-4C2B-AB24-FBAF1ABBB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4709" y="1300509"/>
            <a:ext cx="232127" cy="232127"/>
          </a:xfrm>
          <a:prstGeom prst="rect">
            <a:avLst/>
          </a:prstGeom>
        </p:spPr>
      </p:pic>
      <p:pic>
        <p:nvPicPr>
          <p:cNvPr id="13" name="Obrázek 12">
            <a:extLst>
              <a:ext uri="{FF2B5EF4-FFF2-40B4-BE49-F238E27FC236}">
                <a16:creationId xmlns:a16="http://schemas.microsoft.com/office/drawing/2014/main" id="{5E2D1EF3-366E-4950-8048-3CE92CFA54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0552" y="1300509"/>
            <a:ext cx="232127" cy="232127"/>
          </a:xfrm>
          <a:prstGeom prst="rect">
            <a:avLst/>
          </a:prstGeom>
        </p:spPr>
      </p:pic>
      <p:pic>
        <p:nvPicPr>
          <p:cNvPr id="14" name="Obrázek 13">
            <a:extLst>
              <a:ext uri="{FF2B5EF4-FFF2-40B4-BE49-F238E27FC236}">
                <a16:creationId xmlns:a16="http://schemas.microsoft.com/office/drawing/2014/main" id="{EA632797-6DBA-4DFD-8E9C-C896BF667A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08528" y="1307399"/>
            <a:ext cx="218347" cy="218347"/>
          </a:xfrm>
          <a:prstGeom prst="rect">
            <a:avLst/>
          </a:prstGeom>
        </p:spPr>
      </p:pic>
      <p:pic>
        <p:nvPicPr>
          <p:cNvPr id="16" name="Obrázek 15">
            <a:extLst>
              <a:ext uri="{FF2B5EF4-FFF2-40B4-BE49-F238E27FC236}">
                <a16:creationId xmlns:a16="http://schemas.microsoft.com/office/drawing/2014/main" id="{024F197B-5EE5-4923-880D-FBC240712C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57170" y="1307399"/>
            <a:ext cx="218347" cy="218347"/>
          </a:xfrm>
          <a:prstGeom prst="rect">
            <a:avLst/>
          </a:prstGeom>
        </p:spPr>
      </p:pic>
      <p:pic>
        <p:nvPicPr>
          <p:cNvPr id="17" name="Obrázek 16">
            <a:extLst>
              <a:ext uri="{FF2B5EF4-FFF2-40B4-BE49-F238E27FC236}">
                <a16:creationId xmlns:a16="http://schemas.microsoft.com/office/drawing/2014/main" id="{8BC7E46C-A2DC-4C74-B666-885D724E14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2739" y="1300509"/>
            <a:ext cx="232127" cy="232127"/>
          </a:xfrm>
          <a:prstGeom prst="rect">
            <a:avLst/>
          </a:prstGeom>
        </p:spPr>
      </p:pic>
      <p:grpSp>
        <p:nvGrpSpPr>
          <p:cNvPr id="18" name="Skupina 17">
            <a:extLst>
              <a:ext uri="{FF2B5EF4-FFF2-40B4-BE49-F238E27FC236}">
                <a16:creationId xmlns:a16="http://schemas.microsoft.com/office/drawing/2014/main" id="{188CC561-6995-481B-8E64-5D484447CC2A}"/>
              </a:ext>
            </a:extLst>
          </p:cNvPr>
          <p:cNvGrpSpPr>
            <a:grpSpLocks noChangeAspect="1"/>
          </p:cNvGrpSpPr>
          <p:nvPr/>
        </p:nvGrpSpPr>
        <p:grpSpPr>
          <a:xfrm>
            <a:off x="7855043" y="1306963"/>
            <a:ext cx="219219" cy="219219"/>
            <a:chOff x="11025168" y="3897911"/>
            <a:chExt cx="802039" cy="802039"/>
          </a:xfrm>
        </p:grpSpPr>
        <p:pic>
          <p:nvPicPr>
            <p:cNvPr id="19" name="Obrázek 18">
              <a:extLst>
                <a:ext uri="{FF2B5EF4-FFF2-40B4-BE49-F238E27FC236}">
                  <a16:creationId xmlns:a16="http://schemas.microsoft.com/office/drawing/2014/main" id="{59F423C6-9E8A-4108-89DA-426FE7EEF8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20" name="Přímá spojnice 19">
              <a:extLst>
                <a:ext uri="{FF2B5EF4-FFF2-40B4-BE49-F238E27FC236}">
                  <a16:creationId xmlns:a16="http://schemas.microsoft.com/office/drawing/2014/main" id="{F6AB0784-A3A5-456D-9725-3B4C41ED621A}"/>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ovéPole 20">
            <a:extLst>
              <a:ext uri="{FF2B5EF4-FFF2-40B4-BE49-F238E27FC236}">
                <a16:creationId xmlns:a16="http://schemas.microsoft.com/office/drawing/2014/main" id="{A478F307-01B8-4744-AB51-ADEF8D0EE752}"/>
              </a:ext>
            </a:extLst>
          </p:cNvPr>
          <p:cNvSpPr txBox="1"/>
          <p:nvPr/>
        </p:nvSpPr>
        <p:spPr>
          <a:xfrm>
            <a:off x="379372" y="6154789"/>
            <a:ext cx="1837189" cy="338330"/>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050" dirty="0">
                <a:solidFill>
                  <a:prstClr val="white">
                    <a:lumMod val="50000"/>
                  </a:prstClr>
                </a:solidFill>
              </a:rPr>
              <a:t>= significantly often</a:t>
            </a:r>
          </a:p>
          <a:p>
            <a:pPr fontAlgn="base">
              <a:spcBef>
                <a:spcPct val="0"/>
              </a:spcBef>
              <a:spcAft>
                <a:spcPct val="0"/>
              </a:spcAft>
              <a:defRPr/>
            </a:pPr>
            <a:r>
              <a:rPr lang="en-GB" sz="1050" dirty="0">
                <a:solidFill>
                  <a:prstClr val="white">
                    <a:lumMod val="50000"/>
                  </a:prstClr>
                </a:solidFill>
              </a:rPr>
              <a:t>= significantly less often</a:t>
            </a:r>
          </a:p>
        </p:txBody>
      </p:sp>
      <p:pic>
        <p:nvPicPr>
          <p:cNvPr id="22" name="Obrázek 21">
            <a:extLst>
              <a:ext uri="{FF2B5EF4-FFF2-40B4-BE49-F238E27FC236}">
                <a16:creationId xmlns:a16="http://schemas.microsoft.com/office/drawing/2014/main" id="{3A77BE51-0C35-465F-B491-60BAD711B8C5}"/>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99372" y="6130418"/>
            <a:ext cx="180000" cy="180000"/>
          </a:xfrm>
          <a:prstGeom prst="ellipse">
            <a:avLst/>
          </a:prstGeom>
          <a:ln>
            <a:solidFill>
              <a:schemeClr val="bg1"/>
            </a:solidFill>
          </a:ln>
        </p:spPr>
      </p:pic>
      <p:pic>
        <p:nvPicPr>
          <p:cNvPr id="23" name="Obrázek 22">
            <a:extLst>
              <a:ext uri="{FF2B5EF4-FFF2-40B4-BE49-F238E27FC236}">
                <a16:creationId xmlns:a16="http://schemas.microsoft.com/office/drawing/2014/main" id="{4BC8E7E6-5ED4-41FB-9D17-174DD04E7E9C}"/>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99372" y="6310418"/>
            <a:ext cx="180000" cy="180000"/>
          </a:xfrm>
          <a:prstGeom prst="ellipse">
            <a:avLst/>
          </a:prstGeom>
          <a:ln>
            <a:solidFill>
              <a:schemeClr val="bg1"/>
            </a:solidFill>
          </a:ln>
        </p:spPr>
      </p:pic>
      <p:pic>
        <p:nvPicPr>
          <p:cNvPr id="24" name="Obrázek 23">
            <a:extLst>
              <a:ext uri="{FF2B5EF4-FFF2-40B4-BE49-F238E27FC236}">
                <a16:creationId xmlns:a16="http://schemas.microsoft.com/office/drawing/2014/main" id="{371255D7-AD2C-4803-95A7-DFF5A7BB426E}"/>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504734" y="2244145"/>
            <a:ext cx="180000" cy="180000"/>
          </a:xfrm>
          <a:prstGeom prst="ellipse">
            <a:avLst/>
          </a:prstGeom>
          <a:ln>
            <a:solidFill>
              <a:schemeClr val="bg1"/>
            </a:solidFill>
          </a:ln>
        </p:spPr>
      </p:pic>
      <p:pic>
        <p:nvPicPr>
          <p:cNvPr id="25" name="Obrázek 24">
            <a:extLst>
              <a:ext uri="{FF2B5EF4-FFF2-40B4-BE49-F238E27FC236}">
                <a16:creationId xmlns:a16="http://schemas.microsoft.com/office/drawing/2014/main" id="{E8ACFC53-71BD-4E5C-9185-A7DB57177176}"/>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328796" y="2561809"/>
            <a:ext cx="180000" cy="180000"/>
          </a:xfrm>
          <a:prstGeom prst="ellipse">
            <a:avLst/>
          </a:prstGeom>
          <a:ln>
            <a:solidFill>
              <a:schemeClr val="bg1"/>
            </a:solidFill>
          </a:ln>
        </p:spPr>
      </p:pic>
      <p:pic>
        <p:nvPicPr>
          <p:cNvPr id="26" name="Obrázek 25">
            <a:extLst>
              <a:ext uri="{FF2B5EF4-FFF2-40B4-BE49-F238E27FC236}">
                <a16:creationId xmlns:a16="http://schemas.microsoft.com/office/drawing/2014/main" id="{A72B3A9E-86BD-40B2-AB5C-DF0EB40CF0B0}"/>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269763" y="2558204"/>
            <a:ext cx="180000" cy="180000"/>
          </a:xfrm>
          <a:prstGeom prst="ellipse">
            <a:avLst/>
          </a:prstGeom>
          <a:ln>
            <a:solidFill>
              <a:schemeClr val="bg1"/>
            </a:solidFill>
          </a:ln>
        </p:spPr>
      </p:pic>
      <p:pic>
        <p:nvPicPr>
          <p:cNvPr id="27" name="Obrázek 26">
            <a:extLst>
              <a:ext uri="{FF2B5EF4-FFF2-40B4-BE49-F238E27FC236}">
                <a16:creationId xmlns:a16="http://schemas.microsoft.com/office/drawing/2014/main" id="{3A450B25-78FE-4B35-8F0E-CA740F9634B3}"/>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884483" y="2243337"/>
            <a:ext cx="180000" cy="180000"/>
          </a:xfrm>
          <a:prstGeom prst="ellipse">
            <a:avLst/>
          </a:prstGeom>
          <a:ln>
            <a:solidFill>
              <a:schemeClr val="bg1"/>
            </a:solidFill>
          </a:ln>
        </p:spPr>
      </p:pic>
      <p:pic>
        <p:nvPicPr>
          <p:cNvPr id="28" name="Obrázek 27">
            <a:extLst>
              <a:ext uri="{FF2B5EF4-FFF2-40B4-BE49-F238E27FC236}">
                <a16:creationId xmlns:a16="http://schemas.microsoft.com/office/drawing/2014/main" id="{19BF6D48-71E5-4322-B912-F72308262101}"/>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49093" y="1935611"/>
            <a:ext cx="180000" cy="180000"/>
          </a:xfrm>
          <a:prstGeom prst="ellipse">
            <a:avLst/>
          </a:prstGeom>
          <a:ln>
            <a:solidFill>
              <a:schemeClr val="bg1"/>
            </a:solidFill>
          </a:ln>
        </p:spPr>
      </p:pic>
      <p:pic>
        <p:nvPicPr>
          <p:cNvPr id="29" name="Obrázek 28">
            <a:extLst>
              <a:ext uri="{FF2B5EF4-FFF2-40B4-BE49-F238E27FC236}">
                <a16:creationId xmlns:a16="http://schemas.microsoft.com/office/drawing/2014/main" id="{963D8A6E-51E0-49FD-8EDA-073662BEC6FD}"/>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204780" y="1633466"/>
            <a:ext cx="180000" cy="180000"/>
          </a:xfrm>
          <a:prstGeom prst="ellipse">
            <a:avLst/>
          </a:prstGeom>
          <a:ln>
            <a:solidFill>
              <a:schemeClr val="bg1"/>
            </a:solidFill>
          </a:ln>
        </p:spPr>
      </p:pic>
      <p:pic>
        <p:nvPicPr>
          <p:cNvPr id="30" name="Obrázek 29">
            <a:extLst>
              <a:ext uri="{FF2B5EF4-FFF2-40B4-BE49-F238E27FC236}">
                <a16:creationId xmlns:a16="http://schemas.microsoft.com/office/drawing/2014/main" id="{4F32E55E-5776-4367-94E3-98F1D7D0F84D}"/>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902812" y="3516987"/>
            <a:ext cx="180000" cy="180000"/>
          </a:xfrm>
          <a:prstGeom prst="ellipse">
            <a:avLst/>
          </a:prstGeom>
          <a:ln>
            <a:solidFill>
              <a:schemeClr val="bg1"/>
            </a:solidFill>
          </a:ln>
        </p:spPr>
      </p:pic>
      <p:pic>
        <p:nvPicPr>
          <p:cNvPr id="31" name="Obrázek 30">
            <a:extLst>
              <a:ext uri="{FF2B5EF4-FFF2-40B4-BE49-F238E27FC236}">
                <a16:creationId xmlns:a16="http://schemas.microsoft.com/office/drawing/2014/main" id="{7CC3F307-2FAB-4979-955A-789A517AB5D7}"/>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551359" y="2251675"/>
            <a:ext cx="180000" cy="180000"/>
          </a:xfrm>
          <a:prstGeom prst="ellipse">
            <a:avLst/>
          </a:prstGeom>
          <a:ln>
            <a:solidFill>
              <a:schemeClr val="bg1"/>
            </a:solidFill>
          </a:ln>
        </p:spPr>
      </p:pic>
      <p:pic>
        <p:nvPicPr>
          <p:cNvPr id="32" name="Obrázek 31">
            <a:extLst>
              <a:ext uri="{FF2B5EF4-FFF2-40B4-BE49-F238E27FC236}">
                <a16:creationId xmlns:a16="http://schemas.microsoft.com/office/drawing/2014/main" id="{CC27FB7C-0DB6-443F-B103-C092CBB6BDFE}"/>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947387" y="2251675"/>
            <a:ext cx="180000" cy="180000"/>
          </a:xfrm>
          <a:prstGeom prst="ellipse">
            <a:avLst/>
          </a:prstGeom>
          <a:ln>
            <a:solidFill>
              <a:schemeClr val="bg1"/>
            </a:solidFill>
          </a:ln>
        </p:spPr>
      </p:pic>
      <p:pic>
        <p:nvPicPr>
          <p:cNvPr id="33" name="Obrázek 32">
            <a:extLst>
              <a:ext uri="{FF2B5EF4-FFF2-40B4-BE49-F238E27FC236}">
                <a16:creationId xmlns:a16="http://schemas.microsoft.com/office/drawing/2014/main" id="{5EAC836F-4374-4490-9D59-62E55A1BEAC0}"/>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654124" y="1930265"/>
            <a:ext cx="180000" cy="180000"/>
          </a:xfrm>
          <a:prstGeom prst="ellipse">
            <a:avLst/>
          </a:prstGeom>
          <a:ln>
            <a:solidFill>
              <a:schemeClr val="bg1"/>
            </a:solidFill>
          </a:ln>
        </p:spPr>
      </p:pic>
      <p:pic>
        <p:nvPicPr>
          <p:cNvPr id="34" name="Obrázek 33">
            <a:extLst>
              <a:ext uri="{FF2B5EF4-FFF2-40B4-BE49-F238E27FC236}">
                <a16:creationId xmlns:a16="http://schemas.microsoft.com/office/drawing/2014/main" id="{8E7E4CA5-3F58-4912-A63D-8B4762CDB9B4}"/>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564124" y="1623302"/>
            <a:ext cx="180000" cy="180000"/>
          </a:xfrm>
          <a:prstGeom prst="ellipse">
            <a:avLst/>
          </a:prstGeom>
          <a:ln>
            <a:solidFill>
              <a:schemeClr val="bg1"/>
            </a:solidFill>
          </a:ln>
        </p:spPr>
      </p:pic>
      <p:pic>
        <p:nvPicPr>
          <p:cNvPr id="35" name="Obrázek 34">
            <a:extLst>
              <a:ext uri="{FF2B5EF4-FFF2-40B4-BE49-F238E27FC236}">
                <a16:creationId xmlns:a16="http://schemas.microsoft.com/office/drawing/2014/main" id="{D3637900-7F1A-4636-9113-5D61494EE873}"/>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955152" y="2561809"/>
            <a:ext cx="180000" cy="180000"/>
          </a:xfrm>
          <a:prstGeom prst="ellipse">
            <a:avLst/>
          </a:prstGeom>
          <a:ln>
            <a:solidFill>
              <a:schemeClr val="bg1"/>
            </a:solidFill>
          </a:ln>
        </p:spPr>
      </p:pic>
      <p:pic>
        <p:nvPicPr>
          <p:cNvPr id="36" name="Obrázek 35">
            <a:extLst>
              <a:ext uri="{FF2B5EF4-FFF2-40B4-BE49-F238E27FC236}">
                <a16:creationId xmlns:a16="http://schemas.microsoft.com/office/drawing/2014/main" id="{19574C10-A49A-449E-BE55-2F67AD8DC5D3}"/>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564124" y="2889562"/>
            <a:ext cx="180000" cy="180000"/>
          </a:xfrm>
          <a:prstGeom prst="ellipse">
            <a:avLst/>
          </a:prstGeom>
          <a:ln>
            <a:solidFill>
              <a:schemeClr val="bg1"/>
            </a:solidFill>
          </a:ln>
        </p:spPr>
      </p:pic>
      <p:pic>
        <p:nvPicPr>
          <p:cNvPr id="38" name="Obrázek 37">
            <a:extLst>
              <a:ext uri="{FF2B5EF4-FFF2-40B4-BE49-F238E27FC236}">
                <a16:creationId xmlns:a16="http://schemas.microsoft.com/office/drawing/2014/main" id="{319B1153-AC55-4907-BF56-DA8C795F1A70}"/>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974201" y="4316672"/>
            <a:ext cx="180000" cy="180000"/>
          </a:xfrm>
          <a:prstGeom prst="ellipse">
            <a:avLst/>
          </a:prstGeom>
          <a:ln>
            <a:solidFill>
              <a:schemeClr val="bg1"/>
            </a:solidFill>
          </a:ln>
        </p:spPr>
      </p:pic>
      <p:pic>
        <p:nvPicPr>
          <p:cNvPr id="39" name="Obrázek 38">
            <a:extLst>
              <a:ext uri="{FF2B5EF4-FFF2-40B4-BE49-F238E27FC236}">
                <a16:creationId xmlns:a16="http://schemas.microsoft.com/office/drawing/2014/main" id="{1F4957EF-21F4-4E90-AF79-753DE07CBB02}"/>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147258" y="4838173"/>
            <a:ext cx="180000" cy="180000"/>
          </a:xfrm>
          <a:prstGeom prst="ellipse">
            <a:avLst/>
          </a:prstGeom>
          <a:ln>
            <a:solidFill>
              <a:schemeClr val="bg1"/>
            </a:solidFill>
          </a:ln>
        </p:spPr>
      </p:pic>
      <p:pic>
        <p:nvPicPr>
          <p:cNvPr id="40" name="Obrázek 39">
            <a:extLst>
              <a:ext uri="{FF2B5EF4-FFF2-40B4-BE49-F238E27FC236}">
                <a16:creationId xmlns:a16="http://schemas.microsoft.com/office/drawing/2014/main" id="{F506DC80-0C64-4932-8DAB-FF7D68DFF887}"/>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684734" y="5393238"/>
            <a:ext cx="180000" cy="180000"/>
          </a:xfrm>
          <a:prstGeom prst="ellipse">
            <a:avLst/>
          </a:prstGeom>
          <a:ln>
            <a:solidFill>
              <a:schemeClr val="bg1"/>
            </a:solidFill>
          </a:ln>
        </p:spPr>
      </p:pic>
      <p:pic>
        <p:nvPicPr>
          <p:cNvPr id="41" name="Obrázek 40">
            <a:extLst>
              <a:ext uri="{FF2B5EF4-FFF2-40B4-BE49-F238E27FC236}">
                <a16:creationId xmlns:a16="http://schemas.microsoft.com/office/drawing/2014/main" id="{A6DBC971-9E5A-413B-A22D-72AD64B9E380}"/>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08865" y="5950418"/>
            <a:ext cx="180000" cy="180000"/>
          </a:xfrm>
          <a:prstGeom prst="ellipse">
            <a:avLst/>
          </a:prstGeom>
          <a:ln>
            <a:solidFill>
              <a:schemeClr val="bg1"/>
            </a:solidFill>
          </a:ln>
        </p:spPr>
      </p:pic>
      <p:pic>
        <p:nvPicPr>
          <p:cNvPr id="42" name="Obrázek 41">
            <a:extLst>
              <a:ext uri="{FF2B5EF4-FFF2-40B4-BE49-F238E27FC236}">
                <a16:creationId xmlns:a16="http://schemas.microsoft.com/office/drawing/2014/main" id="{4F7DF971-829E-4958-A90D-6632B8E1B0F6}"/>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89763" y="4300431"/>
            <a:ext cx="180000" cy="180000"/>
          </a:xfrm>
          <a:prstGeom prst="ellipse">
            <a:avLst/>
          </a:prstGeom>
          <a:ln>
            <a:solidFill>
              <a:schemeClr val="bg1"/>
            </a:solidFill>
          </a:ln>
        </p:spPr>
      </p:pic>
      <p:pic>
        <p:nvPicPr>
          <p:cNvPr id="43" name="Obrázek 42">
            <a:extLst>
              <a:ext uri="{FF2B5EF4-FFF2-40B4-BE49-F238E27FC236}">
                <a16:creationId xmlns:a16="http://schemas.microsoft.com/office/drawing/2014/main" id="{B5FA268B-69F6-4DC1-9F77-E9113C77DDAD}"/>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28952" y="4842344"/>
            <a:ext cx="180000" cy="180000"/>
          </a:xfrm>
          <a:prstGeom prst="ellipse">
            <a:avLst/>
          </a:prstGeom>
          <a:ln>
            <a:solidFill>
              <a:schemeClr val="bg1"/>
            </a:solidFill>
          </a:ln>
        </p:spPr>
      </p:pic>
      <p:pic>
        <p:nvPicPr>
          <p:cNvPr id="44" name="Obrázek 43">
            <a:extLst>
              <a:ext uri="{FF2B5EF4-FFF2-40B4-BE49-F238E27FC236}">
                <a16:creationId xmlns:a16="http://schemas.microsoft.com/office/drawing/2014/main" id="{20D69B5B-9570-415B-9967-D5EF564846B3}"/>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829093" y="5390076"/>
            <a:ext cx="180000" cy="180000"/>
          </a:xfrm>
          <a:prstGeom prst="ellipse">
            <a:avLst/>
          </a:prstGeom>
          <a:ln>
            <a:solidFill>
              <a:schemeClr val="bg1"/>
            </a:solidFill>
          </a:ln>
        </p:spPr>
      </p:pic>
      <p:pic>
        <p:nvPicPr>
          <p:cNvPr id="45" name="Obrázek 44">
            <a:extLst>
              <a:ext uri="{FF2B5EF4-FFF2-40B4-BE49-F238E27FC236}">
                <a16:creationId xmlns:a16="http://schemas.microsoft.com/office/drawing/2014/main" id="{6DD047CC-F232-4B39-B9B9-E44B6A39A7BF}"/>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32507" y="5950418"/>
            <a:ext cx="180000" cy="180000"/>
          </a:xfrm>
          <a:prstGeom prst="ellipse">
            <a:avLst/>
          </a:prstGeom>
          <a:ln>
            <a:solidFill>
              <a:schemeClr val="bg1"/>
            </a:solidFill>
          </a:ln>
        </p:spPr>
      </p:pic>
      <p:pic>
        <p:nvPicPr>
          <p:cNvPr id="46" name="Obrázek 45">
            <a:extLst>
              <a:ext uri="{FF2B5EF4-FFF2-40B4-BE49-F238E27FC236}">
                <a16:creationId xmlns:a16="http://schemas.microsoft.com/office/drawing/2014/main" id="{34AF400D-A43D-4D00-B7D4-7C68777460BF}"/>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897789" y="4290352"/>
            <a:ext cx="180000" cy="180000"/>
          </a:xfrm>
          <a:prstGeom prst="ellipse">
            <a:avLst/>
          </a:prstGeom>
          <a:ln>
            <a:solidFill>
              <a:schemeClr val="bg1"/>
            </a:solidFill>
          </a:ln>
        </p:spPr>
      </p:pic>
      <p:pic>
        <p:nvPicPr>
          <p:cNvPr id="47" name="Obrázek 46">
            <a:extLst>
              <a:ext uri="{FF2B5EF4-FFF2-40B4-BE49-F238E27FC236}">
                <a16:creationId xmlns:a16="http://schemas.microsoft.com/office/drawing/2014/main" id="{6DC2E648-E3D9-43E6-B408-40A96FCB16CC}"/>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350533" y="5398584"/>
            <a:ext cx="180000" cy="180000"/>
          </a:xfrm>
          <a:prstGeom prst="ellipse">
            <a:avLst/>
          </a:prstGeom>
          <a:ln>
            <a:solidFill>
              <a:schemeClr val="bg1"/>
            </a:solidFill>
          </a:ln>
        </p:spPr>
      </p:pic>
      <p:pic>
        <p:nvPicPr>
          <p:cNvPr id="48" name="Obrázek 47">
            <a:extLst>
              <a:ext uri="{FF2B5EF4-FFF2-40B4-BE49-F238E27FC236}">
                <a16:creationId xmlns:a16="http://schemas.microsoft.com/office/drawing/2014/main" id="{790C3D58-F743-4A92-A88C-5C608B2876C0}"/>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285870" y="5940339"/>
            <a:ext cx="180000" cy="180000"/>
          </a:xfrm>
          <a:prstGeom prst="ellipse">
            <a:avLst/>
          </a:prstGeom>
          <a:ln>
            <a:solidFill>
              <a:schemeClr val="bg1"/>
            </a:solidFill>
          </a:ln>
        </p:spPr>
      </p:pic>
      <p:pic>
        <p:nvPicPr>
          <p:cNvPr id="49" name="Obrázek 48">
            <a:extLst>
              <a:ext uri="{FF2B5EF4-FFF2-40B4-BE49-F238E27FC236}">
                <a16:creationId xmlns:a16="http://schemas.microsoft.com/office/drawing/2014/main" id="{8B5BC9EA-9D20-4ED6-A87B-81075CA28E87}"/>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150663" y="4861763"/>
            <a:ext cx="180000" cy="180000"/>
          </a:xfrm>
          <a:prstGeom prst="ellipse">
            <a:avLst/>
          </a:prstGeom>
          <a:ln>
            <a:solidFill>
              <a:schemeClr val="bg1"/>
            </a:solidFill>
          </a:ln>
        </p:spPr>
      </p:pic>
      <p:pic>
        <p:nvPicPr>
          <p:cNvPr id="50" name="Obrázek 49">
            <a:extLst>
              <a:ext uri="{FF2B5EF4-FFF2-40B4-BE49-F238E27FC236}">
                <a16:creationId xmlns:a16="http://schemas.microsoft.com/office/drawing/2014/main" id="{BD1EA8F6-6AF4-4CD5-999D-B3FCB32BD5E7}"/>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240663" y="5399134"/>
            <a:ext cx="180000" cy="180000"/>
          </a:xfrm>
          <a:prstGeom prst="ellipse">
            <a:avLst/>
          </a:prstGeom>
          <a:ln>
            <a:solidFill>
              <a:schemeClr val="bg1"/>
            </a:solidFill>
          </a:ln>
        </p:spPr>
      </p:pic>
      <p:pic>
        <p:nvPicPr>
          <p:cNvPr id="51" name="Obrázek 50">
            <a:extLst>
              <a:ext uri="{FF2B5EF4-FFF2-40B4-BE49-F238E27FC236}">
                <a16:creationId xmlns:a16="http://schemas.microsoft.com/office/drawing/2014/main" id="{150E3E95-EF09-49F6-B3EF-4A0BD164519C}"/>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085105" y="5936505"/>
            <a:ext cx="180000" cy="180000"/>
          </a:xfrm>
          <a:prstGeom prst="ellipse">
            <a:avLst/>
          </a:prstGeom>
          <a:ln>
            <a:solidFill>
              <a:schemeClr val="bg1"/>
            </a:solidFill>
          </a:ln>
        </p:spPr>
      </p:pic>
      <p:pic>
        <p:nvPicPr>
          <p:cNvPr id="52" name="Obrázek 51">
            <a:extLst>
              <a:ext uri="{FF2B5EF4-FFF2-40B4-BE49-F238E27FC236}">
                <a16:creationId xmlns:a16="http://schemas.microsoft.com/office/drawing/2014/main" id="{B0CE8DDD-12A5-4978-8979-08FC7EF573B0}"/>
              </a:ext>
            </a:extLst>
          </p:cNvPr>
          <p:cNvPicPr>
            <a:picLocks noChangeAspect="1"/>
          </p:cNvPicPr>
          <p:nvPr/>
        </p:nvPicPr>
        <p:blipFill>
          <a:blip r:embed="rId11"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728947" y="4309236"/>
            <a:ext cx="180000" cy="180000"/>
          </a:xfrm>
          <a:prstGeom prst="ellipse">
            <a:avLst/>
          </a:prstGeom>
          <a:ln>
            <a:solidFill>
              <a:schemeClr val="bg1"/>
            </a:solidFill>
          </a:ln>
        </p:spPr>
      </p:pic>
      <p:pic>
        <p:nvPicPr>
          <p:cNvPr id="53" name="Obrázek 52">
            <a:extLst>
              <a:ext uri="{FF2B5EF4-FFF2-40B4-BE49-F238E27FC236}">
                <a16:creationId xmlns:a16="http://schemas.microsoft.com/office/drawing/2014/main" id="{4C7A07CB-C286-4647-9D45-A1926F3D2922}"/>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884505" y="5437418"/>
            <a:ext cx="180000" cy="180000"/>
          </a:xfrm>
          <a:prstGeom prst="ellipse">
            <a:avLst/>
          </a:prstGeom>
          <a:ln>
            <a:solidFill>
              <a:schemeClr val="bg1"/>
            </a:solidFill>
          </a:ln>
        </p:spPr>
      </p:pic>
      <p:pic>
        <p:nvPicPr>
          <p:cNvPr id="54" name="Obrázek 53">
            <a:extLst>
              <a:ext uri="{FF2B5EF4-FFF2-40B4-BE49-F238E27FC236}">
                <a16:creationId xmlns:a16="http://schemas.microsoft.com/office/drawing/2014/main" id="{87B3BC14-2A8D-49EF-A421-1DB56D8FD102}"/>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28947" y="5974789"/>
            <a:ext cx="180000" cy="180000"/>
          </a:xfrm>
          <a:prstGeom prst="ellipse">
            <a:avLst/>
          </a:prstGeom>
          <a:ln>
            <a:solidFill>
              <a:schemeClr val="bg1"/>
            </a:solidFill>
          </a:ln>
        </p:spPr>
      </p:pic>
    </p:spTree>
    <p:extLst>
      <p:ext uri="{BB962C8B-B14F-4D97-AF65-F5344CB8AC3E}">
        <p14:creationId xmlns:p14="http://schemas.microsoft.com/office/powerpoint/2010/main" val="808308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ulka 33">
            <a:extLst>
              <a:ext uri="{FF2B5EF4-FFF2-40B4-BE49-F238E27FC236}">
                <a16:creationId xmlns:a16="http://schemas.microsoft.com/office/drawing/2014/main" id="{BBAED210-FB40-49D7-B291-5670846EA380}"/>
              </a:ext>
            </a:extLst>
          </p:cNvPr>
          <p:cNvGraphicFramePr>
            <a:graphicFrameLocks noGrp="1"/>
          </p:cNvGraphicFramePr>
          <p:nvPr>
            <p:extLst>
              <p:ext uri="{D42A27DB-BD31-4B8C-83A1-F6EECF244321}">
                <p14:modId xmlns:p14="http://schemas.microsoft.com/office/powerpoint/2010/main" val="3751971586"/>
              </p:ext>
            </p:extLst>
          </p:nvPr>
        </p:nvGraphicFramePr>
        <p:xfrm>
          <a:off x="1755070" y="1241990"/>
          <a:ext cx="9756348" cy="716703"/>
        </p:xfrm>
        <a:graphic>
          <a:graphicData uri="http://schemas.openxmlformats.org/drawingml/2006/table">
            <a:tbl>
              <a:tblPr firstRow="1" bandRow="1">
                <a:tableStyleId>{5C22544A-7EE6-4342-B048-85BDC9FD1C3A}</a:tableStyleId>
              </a:tblPr>
              <a:tblGrid>
                <a:gridCol w="1626058">
                  <a:extLst>
                    <a:ext uri="{9D8B030D-6E8A-4147-A177-3AD203B41FA5}">
                      <a16:colId xmlns:a16="http://schemas.microsoft.com/office/drawing/2014/main" val="4226019324"/>
                    </a:ext>
                  </a:extLst>
                </a:gridCol>
                <a:gridCol w="1626058">
                  <a:extLst>
                    <a:ext uri="{9D8B030D-6E8A-4147-A177-3AD203B41FA5}">
                      <a16:colId xmlns:a16="http://schemas.microsoft.com/office/drawing/2014/main" val="2752221810"/>
                    </a:ext>
                  </a:extLst>
                </a:gridCol>
                <a:gridCol w="1626058">
                  <a:extLst>
                    <a:ext uri="{9D8B030D-6E8A-4147-A177-3AD203B41FA5}">
                      <a16:colId xmlns:a16="http://schemas.microsoft.com/office/drawing/2014/main" val="3793437281"/>
                    </a:ext>
                  </a:extLst>
                </a:gridCol>
                <a:gridCol w="1838883">
                  <a:extLst>
                    <a:ext uri="{9D8B030D-6E8A-4147-A177-3AD203B41FA5}">
                      <a16:colId xmlns:a16="http://schemas.microsoft.com/office/drawing/2014/main" val="968042099"/>
                    </a:ext>
                  </a:extLst>
                </a:gridCol>
                <a:gridCol w="1413233">
                  <a:extLst>
                    <a:ext uri="{9D8B030D-6E8A-4147-A177-3AD203B41FA5}">
                      <a16:colId xmlns:a16="http://schemas.microsoft.com/office/drawing/2014/main" val="3094611140"/>
                    </a:ext>
                  </a:extLst>
                </a:gridCol>
                <a:gridCol w="1626058">
                  <a:extLst>
                    <a:ext uri="{9D8B030D-6E8A-4147-A177-3AD203B41FA5}">
                      <a16:colId xmlns:a16="http://schemas.microsoft.com/office/drawing/2014/main" val="362913234"/>
                    </a:ext>
                  </a:extLst>
                </a:gridCol>
              </a:tblGrid>
              <a:tr h="716703">
                <a:tc>
                  <a:txBody>
                    <a:bodyPr/>
                    <a:lstStyle/>
                    <a:p>
                      <a:pPr algn="ctr" fontAlgn="ctr"/>
                      <a:r>
                        <a:rPr lang="en-GB" sz="1600" b="1" i="0" u="none" strike="noStrike" dirty="0">
                          <a:solidFill>
                            <a:schemeClr val="accent1">
                              <a:lumMod val="75000"/>
                            </a:schemeClr>
                          </a:solidFill>
                          <a:effectLst/>
                          <a:latin typeface="Calibri" panose="020F0502020204030204" pitchFamily="34" charset="0"/>
                        </a:rPr>
                        <a:t>Politically </a:t>
                      </a:r>
                      <a:r>
                        <a:rPr lang="en-GB" sz="1600" b="1" i="0" u="none" strike="noStrike" noProof="0" dirty="0">
                          <a:solidFill>
                            <a:schemeClr val="accent1">
                              <a:lumMod val="75000"/>
                            </a:schemeClr>
                          </a:solidFill>
                          <a:effectLst/>
                          <a:latin typeface="Calibri" panose="020F0502020204030204" pitchFamily="34" charset="0"/>
                        </a:rPr>
                        <a:t>passive</a:t>
                      </a:r>
                    </a:p>
                    <a:p>
                      <a:pPr algn="ctr" fontAlgn="ctr"/>
                      <a:r>
                        <a:rPr lang="en-GB" sz="1600" b="1" i="0" u="none" strike="noStrike" dirty="0">
                          <a:solidFill>
                            <a:schemeClr val="accent1">
                              <a:lumMod val="75000"/>
                            </a:schemeClr>
                          </a:solidFill>
                          <a:effectLst/>
                          <a:latin typeface="Calibri" panose="020F0502020204030204" pitchFamily="34" charset="0"/>
                        </a:rPr>
                        <a:t>(N=</a:t>
                      </a:r>
                      <a:r>
                        <a:rPr lang="cs-CZ" sz="1600" b="1" i="0" u="none" strike="noStrike" dirty="0">
                          <a:solidFill>
                            <a:schemeClr val="accent1">
                              <a:lumMod val="75000"/>
                            </a:schemeClr>
                          </a:solidFill>
                          <a:effectLst/>
                          <a:latin typeface="Calibri" panose="020F0502020204030204" pitchFamily="34" charset="0"/>
                        </a:rPr>
                        <a:t>2</a:t>
                      </a:r>
                      <a:r>
                        <a:rPr lang="en-GB" sz="1600" b="1" i="0" u="none" strike="noStrike" dirty="0">
                          <a:solidFill>
                            <a:schemeClr val="accent1">
                              <a:lumMod val="75000"/>
                            </a:schemeClr>
                          </a:solidFill>
                          <a:effectLst/>
                          <a:latin typeface="Calibri" panose="020F0502020204030204" pitchFamily="34" charset="0"/>
                        </a:rPr>
                        <a:t>)</a:t>
                      </a:r>
                    </a:p>
                  </a:txBody>
                  <a:tcPr marL="0" marR="0" marT="0" marB="0" anchor="ctr">
                    <a:solidFill>
                      <a:schemeClr val="bg1"/>
                    </a:solidFill>
                  </a:tcPr>
                </a:tc>
                <a:tc>
                  <a:txBody>
                    <a:bodyPr/>
                    <a:lstStyle/>
                    <a:p>
                      <a:pPr algn="ctr" fontAlgn="ctr"/>
                      <a:r>
                        <a:rPr lang="en-GB" sz="1600" b="1" i="0" u="none" strike="noStrike" dirty="0">
                          <a:solidFill>
                            <a:schemeClr val="accent3">
                              <a:lumMod val="75000"/>
                            </a:schemeClr>
                          </a:solidFill>
                          <a:effectLst/>
                          <a:latin typeface="Calibri" panose="020F0502020204030204" pitchFamily="34" charset="0"/>
                        </a:rPr>
                        <a:t>Ambivalent </a:t>
                      </a:r>
                    </a:p>
                    <a:p>
                      <a:pPr algn="ctr" fontAlgn="ctr"/>
                      <a:r>
                        <a:rPr lang="en-GB" sz="1600" b="1" i="0" u="none" strike="noStrike" dirty="0">
                          <a:solidFill>
                            <a:schemeClr val="accent3">
                              <a:lumMod val="75000"/>
                            </a:schemeClr>
                          </a:solidFill>
                          <a:effectLst/>
                          <a:latin typeface="Calibri" panose="020F0502020204030204" pitchFamily="34" charset="0"/>
                        </a:rPr>
                        <a:t>(N=</a:t>
                      </a:r>
                      <a:r>
                        <a:rPr lang="cs-CZ" sz="1600" b="1" i="0" u="none" strike="noStrike" dirty="0">
                          <a:solidFill>
                            <a:schemeClr val="accent3">
                              <a:lumMod val="75000"/>
                            </a:schemeClr>
                          </a:solidFill>
                          <a:effectLst/>
                          <a:latin typeface="Calibri" panose="020F0502020204030204" pitchFamily="34" charset="0"/>
                        </a:rPr>
                        <a:t>167</a:t>
                      </a:r>
                      <a:r>
                        <a:rPr lang="en-GB" sz="1600" b="1" i="0" u="none" strike="noStrike" dirty="0">
                          <a:solidFill>
                            <a:schemeClr val="accent3">
                              <a:lumMod val="75000"/>
                            </a:schemeClr>
                          </a:solidFill>
                          <a:effectLst/>
                          <a:latin typeface="Calibri" panose="020F0502020204030204" pitchFamily="34" charset="0"/>
                        </a:rPr>
                        <a:t>)</a:t>
                      </a:r>
                    </a:p>
                  </a:txBody>
                  <a:tcPr marL="0" marR="0" marT="0" marB="0" anchor="ctr">
                    <a:solidFill>
                      <a:schemeClr val="bg1"/>
                    </a:solidFill>
                  </a:tcPr>
                </a:tc>
                <a:tc>
                  <a:txBody>
                    <a:bodyPr/>
                    <a:lstStyle/>
                    <a:p>
                      <a:pPr algn="ctr" fontAlgn="ctr"/>
                      <a:r>
                        <a:rPr lang="en-GB" sz="1600" b="1" i="0" u="none" strike="noStrike" dirty="0">
                          <a:solidFill>
                            <a:schemeClr val="accent4"/>
                          </a:solidFill>
                          <a:effectLst/>
                          <a:latin typeface="Calibri" panose="020F0502020204030204" pitchFamily="34" charset="0"/>
                        </a:rPr>
                        <a:t>Young liberals</a:t>
                      </a:r>
                    </a:p>
                    <a:p>
                      <a:pPr algn="ctr" fontAlgn="ctr"/>
                      <a:r>
                        <a:rPr lang="en-GB" sz="1600" b="1" i="0" u="none" strike="noStrike" dirty="0">
                          <a:solidFill>
                            <a:schemeClr val="accent4"/>
                          </a:solidFill>
                          <a:effectLst/>
                          <a:latin typeface="Calibri" panose="020F0502020204030204" pitchFamily="34" charset="0"/>
                        </a:rPr>
                        <a:t>(N=1</a:t>
                      </a:r>
                      <a:r>
                        <a:rPr lang="cs-CZ" sz="1600" b="1" i="0" u="none" strike="noStrike" dirty="0">
                          <a:solidFill>
                            <a:schemeClr val="accent4"/>
                          </a:solidFill>
                          <a:effectLst/>
                          <a:latin typeface="Calibri" panose="020F0502020204030204" pitchFamily="34" charset="0"/>
                        </a:rPr>
                        <a:t>03</a:t>
                      </a:r>
                      <a:r>
                        <a:rPr lang="en-GB" sz="1600" b="1" i="0" u="none" strike="noStrike" dirty="0">
                          <a:solidFill>
                            <a:schemeClr val="accent4"/>
                          </a:solidFill>
                          <a:effectLst/>
                          <a:latin typeface="Calibri" panose="020F0502020204030204" pitchFamily="34" charset="0"/>
                        </a:rPr>
                        <a:t>)</a:t>
                      </a:r>
                    </a:p>
                  </a:txBody>
                  <a:tcPr marL="0" marR="0" marT="0" marB="0" anchor="ctr">
                    <a:solidFill>
                      <a:schemeClr val="bg1"/>
                    </a:solidFill>
                  </a:tcPr>
                </a:tc>
                <a:tc>
                  <a:txBody>
                    <a:bodyPr/>
                    <a:lstStyle/>
                    <a:p>
                      <a:pPr algn="ctr" fontAlgn="ctr"/>
                      <a:r>
                        <a:rPr lang="en-GB" sz="1600" b="1" i="0" u="none" strike="noStrike" dirty="0">
                          <a:solidFill>
                            <a:schemeClr val="accent5"/>
                          </a:solidFill>
                          <a:effectLst/>
                          <a:latin typeface="Calibri" panose="020F0502020204030204" pitchFamily="34" charset="0"/>
                        </a:rPr>
                        <a:t>Ageing authoritarians</a:t>
                      </a:r>
                      <a:br>
                        <a:rPr lang="en-GB" sz="1600" b="1" i="0" u="none" strike="noStrike" dirty="0">
                          <a:solidFill>
                            <a:schemeClr val="accent5"/>
                          </a:solidFill>
                          <a:effectLst/>
                          <a:latin typeface="Calibri" panose="020F0502020204030204" pitchFamily="34" charset="0"/>
                        </a:rPr>
                      </a:br>
                      <a:r>
                        <a:rPr lang="en-GB" sz="1600" b="1" i="0" u="none" strike="noStrike" dirty="0">
                          <a:solidFill>
                            <a:schemeClr val="accent5"/>
                          </a:solidFill>
                          <a:effectLst/>
                          <a:latin typeface="Calibri" panose="020F0502020204030204" pitchFamily="34" charset="0"/>
                        </a:rPr>
                        <a:t> (N=</a:t>
                      </a:r>
                      <a:r>
                        <a:rPr lang="cs-CZ" sz="1600" b="1" i="0" u="none" strike="noStrike" dirty="0">
                          <a:solidFill>
                            <a:schemeClr val="accent5"/>
                          </a:solidFill>
                          <a:effectLst/>
                          <a:latin typeface="Calibri" panose="020F0502020204030204" pitchFamily="34" charset="0"/>
                        </a:rPr>
                        <a:t>37</a:t>
                      </a:r>
                      <a:r>
                        <a:rPr lang="en-GB" sz="1600" b="1" i="0" u="none" strike="noStrike" dirty="0">
                          <a:solidFill>
                            <a:schemeClr val="accent5"/>
                          </a:solidFill>
                          <a:effectLst/>
                          <a:latin typeface="Calibri" panose="020F0502020204030204" pitchFamily="34" charset="0"/>
                        </a:rPr>
                        <a:t>)</a:t>
                      </a:r>
                    </a:p>
                  </a:txBody>
                  <a:tcPr marL="0" marR="0" marT="0" marB="0" anchor="ctr">
                    <a:solidFill>
                      <a:schemeClr val="bg1"/>
                    </a:solidFill>
                  </a:tcPr>
                </a:tc>
                <a:tc>
                  <a:txBody>
                    <a:bodyPr/>
                    <a:lstStyle/>
                    <a:p>
                      <a:pPr algn="ctr" fontAlgn="ctr"/>
                      <a:r>
                        <a:rPr lang="en-GB" sz="1600" b="1" i="0" u="none" strike="noStrike" dirty="0">
                          <a:solidFill>
                            <a:schemeClr val="accent6"/>
                          </a:solidFill>
                          <a:effectLst/>
                          <a:latin typeface="Calibri" panose="020F0502020204030204" pitchFamily="34" charset="0"/>
                        </a:rPr>
                        <a:t>Defenders </a:t>
                      </a:r>
                    </a:p>
                    <a:p>
                      <a:pPr algn="ctr" fontAlgn="ctr"/>
                      <a:r>
                        <a:rPr lang="en-GB" sz="1600" b="1" i="0" u="none" strike="noStrike" dirty="0">
                          <a:solidFill>
                            <a:schemeClr val="accent6"/>
                          </a:solidFill>
                          <a:effectLst/>
                          <a:latin typeface="Calibri" panose="020F0502020204030204" pitchFamily="34" charset="0"/>
                        </a:rPr>
                        <a:t>(N=</a:t>
                      </a:r>
                      <a:r>
                        <a:rPr lang="cs-CZ" sz="1600" b="1" i="0" u="none" strike="noStrike" dirty="0">
                          <a:solidFill>
                            <a:schemeClr val="accent6"/>
                          </a:solidFill>
                          <a:effectLst/>
                          <a:latin typeface="Calibri" panose="020F0502020204030204" pitchFamily="34" charset="0"/>
                        </a:rPr>
                        <a:t>36</a:t>
                      </a:r>
                      <a:r>
                        <a:rPr lang="en-GB" sz="1600" b="1" i="0" u="none" strike="noStrike" dirty="0">
                          <a:solidFill>
                            <a:schemeClr val="accent6"/>
                          </a:solidFill>
                          <a:effectLst/>
                          <a:latin typeface="Calibri" panose="020F0502020204030204" pitchFamily="34" charset="0"/>
                        </a:rPr>
                        <a:t>)</a:t>
                      </a:r>
                    </a:p>
                  </a:txBody>
                  <a:tcPr marL="0" marR="0" marT="0" marB="0" anchor="ctr">
                    <a:solidFill>
                      <a:schemeClr val="bg1"/>
                    </a:solidFill>
                  </a:tcPr>
                </a:tc>
                <a:tc>
                  <a:txBody>
                    <a:bodyPr/>
                    <a:lstStyle/>
                    <a:p>
                      <a:pPr algn="ctr" fontAlgn="ctr"/>
                      <a:r>
                        <a:rPr lang="en-GB" sz="1600" b="1" i="0" u="none" strike="noStrike" dirty="0">
                          <a:solidFill>
                            <a:srgbClr val="7030A0"/>
                          </a:solidFill>
                          <a:effectLst/>
                          <a:latin typeface="Calibri" panose="020F0502020204030204" pitchFamily="34" charset="0"/>
                        </a:rPr>
                        <a:t>Tested workers (N=</a:t>
                      </a:r>
                      <a:r>
                        <a:rPr lang="cs-CZ" sz="1600" b="1" i="0" u="none" strike="noStrike" dirty="0">
                          <a:solidFill>
                            <a:srgbClr val="7030A0"/>
                          </a:solidFill>
                          <a:effectLst/>
                          <a:latin typeface="Calibri" panose="020F0502020204030204" pitchFamily="34" charset="0"/>
                        </a:rPr>
                        <a:t>60</a:t>
                      </a:r>
                      <a:r>
                        <a:rPr lang="en-GB" sz="1600" b="1" i="0" u="none" strike="noStrike" dirty="0">
                          <a:solidFill>
                            <a:srgbClr val="7030A0"/>
                          </a:solidFill>
                          <a:effectLst/>
                          <a:latin typeface="Calibri" panose="020F0502020204030204" pitchFamily="34" charset="0"/>
                        </a:rPr>
                        <a:t>)</a:t>
                      </a: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sp>
        <p:nvSpPr>
          <p:cNvPr id="7" name="Nadpis 6"/>
          <p:cNvSpPr>
            <a:spLocks noGrp="1"/>
          </p:cNvSpPr>
          <p:nvPr>
            <p:ph type="ctrTitle"/>
          </p:nvPr>
        </p:nvSpPr>
        <p:spPr>
          <a:xfrm>
            <a:off x="35489" y="574263"/>
            <a:ext cx="12192000" cy="615461"/>
          </a:xfrm>
          <a:noFill/>
        </p:spPr>
        <p:txBody>
          <a:bodyPr lIns="900000" tIns="0" rIns="0" bIns="0" anchor="ctr">
            <a:noAutofit/>
          </a:bodyPr>
          <a:lstStyle/>
          <a:p>
            <a:r>
              <a:rPr lang="en-AU" sz="2600" dirty="0"/>
              <a:t>Structure of segments – party preference for EP – which party plan to vote for EP, only those who </a:t>
            </a:r>
            <a:r>
              <a:rPr lang="en-AU" sz="2600" u="sng" dirty="0"/>
              <a:t>definitely</a:t>
            </a:r>
            <a:r>
              <a:rPr lang="en-AU" sz="2600" dirty="0"/>
              <a:t> plan to vote to EP (counted on the total population)</a:t>
            </a:r>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1074257329"/>
              </p:ext>
            </p:extLst>
          </p:nvPr>
        </p:nvGraphicFramePr>
        <p:xfrm>
          <a:off x="1148123" y="1838770"/>
          <a:ext cx="10363295" cy="4538864"/>
        </p:xfrm>
        <a:graphic>
          <a:graphicData uri="http://schemas.openxmlformats.org/drawingml/2006/chart">
            <c:chart xmlns:c="http://schemas.openxmlformats.org/drawingml/2006/chart" xmlns:r="http://schemas.openxmlformats.org/officeDocument/2006/relationships" r:id="rId2"/>
          </a:graphicData>
        </a:graphic>
      </p:graphicFrame>
      <p:sp>
        <p:nvSpPr>
          <p:cNvPr id="9" name="Obdélník 8"/>
          <p:cNvSpPr/>
          <p:nvPr/>
        </p:nvSpPr>
        <p:spPr>
          <a:xfrm>
            <a:off x="876300" y="6493119"/>
            <a:ext cx="9199517" cy="365124"/>
          </a:xfrm>
          <a:prstGeom prst="rect">
            <a:avLst/>
          </a:prstGeom>
        </p:spPr>
        <p:txBody>
          <a:bodyPr wrap="square" lIns="0" tIns="0" rIns="0" bIns="0" anchor="ctr">
            <a:noAutofit/>
          </a:bodyPr>
          <a:lstStyle/>
          <a:p>
            <a:pPr lvl="0" fontAlgn="base">
              <a:spcBef>
                <a:spcPct val="0"/>
              </a:spcBef>
              <a:spcAft>
                <a:spcPct val="0"/>
              </a:spcAft>
            </a:pPr>
            <a:r>
              <a:rPr lang="en-GB" sz="1200" dirty="0">
                <a:solidFill>
                  <a:srgbClr val="595959"/>
                </a:solidFill>
                <a:cs typeface="Arial" charset="0"/>
              </a:rPr>
              <a:t>Q03. Which party are you going to vote for during European Parliament elections? </a:t>
            </a:r>
            <a:r>
              <a:rPr lang="en-GB" sz="1200" i="1" dirty="0">
                <a:solidFill>
                  <a:srgbClr val="595959"/>
                </a:solidFill>
                <a:cs typeface="Arial" charset="0"/>
              </a:rPr>
              <a:t>Definitely plan to go to vote in EP elections </a:t>
            </a:r>
            <a:r>
              <a:rPr lang="en-GB" sz="1200" dirty="0">
                <a:solidFill>
                  <a:srgbClr val="595959"/>
                </a:solidFill>
                <a:cs typeface="Arial" charset="0"/>
              </a:rPr>
              <a:t>(N=406)</a:t>
            </a:r>
            <a:endParaRPr kumimoji="0" lang="en-GB" sz="1200" b="0" i="0" u="none" strike="noStrike" kern="1200" cap="none" spc="0" normalizeH="0" baseline="0" dirty="0">
              <a:ln>
                <a:noFill/>
              </a:ln>
              <a:solidFill>
                <a:srgbClr val="595959"/>
              </a:solidFill>
              <a:effectLst/>
              <a:uLnTx/>
              <a:uFillTx/>
              <a:latin typeface="Calibri"/>
              <a:ea typeface="+mn-ea"/>
              <a:cs typeface="Arial" charset="0"/>
            </a:endParaRPr>
          </a:p>
        </p:txBody>
      </p:sp>
      <p:pic>
        <p:nvPicPr>
          <p:cNvPr id="8" name="Obrázek 7">
            <a:extLst>
              <a:ext uri="{FF2B5EF4-FFF2-40B4-BE49-F238E27FC236}">
                <a16:creationId xmlns:a16="http://schemas.microsoft.com/office/drawing/2014/main" id="{24236940-30A2-4005-9EBE-C975B1798D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489" y="1615096"/>
            <a:ext cx="232127" cy="232127"/>
          </a:xfrm>
          <a:prstGeom prst="rect">
            <a:avLst/>
          </a:prstGeom>
        </p:spPr>
      </p:pic>
      <p:pic>
        <p:nvPicPr>
          <p:cNvPr id="11" name="Obrázek 10">
            <a:extLst>
              <a:ext uri="{FF2B5EF4-FFF2-40B4-BE49-F238E27FC236}">
                <a16:creationId xmlns:a16="http://schemas.microsoft.com/office/drawing/2014/main" id="{F6A78042-6B2C-4BD4-B70A-C1F473C34D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5603" y="1615096"/>
            <a:ext cx="232127" cy="232127"/>
          </a:xfrm>
          <a:prstGeom prst="rect">
            <a:avLst/>
          </a:prstGeom>
        </p:spPr>
      </p:pic>
      <p:pic>
        <p:nvPicPr>
          <p:cNvPr id="12" name="Obrázek 11">
            <a:extLst>
              <a:ext uri="{FF2B5EF4-FFF2-40B4-BE49-F238E27FC236}">
                <a16:creationId xmlns:a16="http://schemas.microsoft.com/office/drawing/2014/main" id="{1F7914C1-0E9C-4240-9661-850ED79BEA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3836" y="1621986"/>
            <a:ext cx="218347" cy="218347"/>
          </a:xfrm>
          <a:prstGeom prst="rect">
            <a:avLst/>
          </a:prstGeom>
        </p:spPr>
      </p:pic>
      <p:pic>
        <p:nvPicPr>
          <p:cNvPr id="13" name="Obrázek 12">
            <a:extLst>
              <a:ext uri="{FF2B5EF4-FFF2-40B4-BE49-F238E27FC236}">
                <a16:creationId xmlns:a16="http://schemas.microsoft.com/office/drawing/2014/main" id="{F2610252-937A-49E4-B5AE-4A2EB44B7E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1696" y="1621986"/>
            <a:ext cx="218347" cy="218347"/>
          </a:xfrm>
          <a:prstGeom prst="rect">
            <a:avLst/>
          </a:prstGeom>
        </p:spPr>
      </p:pic>
      <p:pic>
        <p:nvPicPr>
          <p:cNvPr id="14" name="Obrázek 13">
            <a:extLst>
              <a:ext uri="{FF2B5EF4-FFF2-40B4-BE49-F238E27FC236}">
                <a16:creationId xmlns:a16="http://schemas.microsoft.com/office/drawing/2014/main" id="{88205910-B0E0-40B8-B384-6F206FEA18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05108" y="1615096"/>
            <a:ext cx="232127" cy="232127"/>
          </a:xfrm>
          <a:prstGeom prst="rect">
            <a:avLst/>
          </a:prstGeom>
        </p:spPr>
      </p:pic>
      <p:grpSp>
        <p:nvGrpSpPr>
          <p:cNvPr id="15" name="Skupina 14">
            <a:extLst>
              <a:ext uri="{FF2B5EF4-FFF2-40B4-BE49-F238E27FC236}">
                <a16:creationId xmlns:a16="http://schemas.microsoft.com/office/drawing/2014/main" id="{9860D040-340C-4B90-AF76-08C426332D18}"/>
              </a:ext>
            </a:extLst>
          </p:cNvPr>
          <p:cNvGrpSpPr>
            <a:grpSpLocks noChangeAspect="1"/>
          </p:cNvGrpSpPr>
          <p:nvPr/>
        </p:nvGrpSpPr>
        <p:grpSpPr>
          <a:xfrm>
            <a:off x="7830527" y="1621550"/>
            <a:ext cx="219219" cy="219219"/>
            <a:chOff x="11025168" y="3897911"/>
            <a:chExt cx="802039" cy="802039"/>
          </a:xfrm>
        </p:grpSpPr>
        <p:pic>
          <p:nvPicPr>
            <p:cNvPr id="16" name="Obrázek 15">
              <a:extLst>
                <a:ext uri="{FF2B5EF4-FFF2-40B4-BE49-F238E27FC236}">
                  <a16:creationId xmlns:a16="http://schemas.microsoft.com/office/drawing/2014/main" id="{B5FAC0A0-4A59-49A4-9C5D-53745F7A2C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17" name="Přímá spojnice 16">
              <a:extLst>
                <a:ext uri="{FF2B5EF4-FFF2-40B4-BE49-F238E27FC236}">
                  <a16:creationId xmlns:a16="http://schemas.microsoft.com/office/drawing/2014/main" id="{3855731D-9E0A-4B90-960B-62F1F2B2C7C6}"/>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Skupina 18">
            <a:extLst>
              <a:ext uri="{FF2B5EF4-FFF2-40B4-BE49-F238E27FC236}">
                <a16:creationId xmlns:a16="http://schemas.microsoft.com/office/drawing/2014/main" id="{AE6BF00E-4624-43A9-A807-7478F81E3413}"/>
              </a:ext>
            </a:extLst>
          </p:cNvPr>
          <p:cNvGrpSpPr/>
          <p:nvPr/>
        </p:nvGrpSpPr>
        <p:grpSpPr>
          <a:xfrm>
            <a:off x="1967452" y="1636520"/>
            <a:ext cx="284877" cy="284877"/>
            <a:chOff x="3921703" y="2778703"/>
            <a:chExt cx="802697" cy="802697"/>
          </a:xfrm>
        </p:grpSpPr>
        <p:pic>
          <p:nvPicPr>
            <p:cNvPr id="21" name="Obrázek 20">
              <a:extLst>
                <a:ext uri="{FF2B5EF4-FFF2-40B4-BE49-F238E27FC236}">
                  <a16:creationId xmlns:a16="http://schemas.microsoft.com/office/drawing/2014/main" id="{3F8FABDD-3DF5-4C37-B823-0BC9D359B6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1703" y="2778703"/>
              <a:ext cx="802697" cy="802697"/>
            </a:xfrm>
            <a:prstGeom prst="rect">
              <a:avLst/>
            </a:prstGeom>
          </p:spPr>
        </p:pic>
        <p:sp>
          <p:nvSpPr>
            <p:cNvPr id="22" name="Obdélník 21">
              <a:extLst>
                <a:ext uri="{FF2B5EF4-FFF2-40B4-BE49-F238E27FC236}">
                  <a16:creationId xmlns:a16="http://schemas.microsoft.com/office/drawing/2014/main" id="{A7C8FCBF-106C-4519-9D1E-9BF712F2D73E}"/>
                </a:ext>
              </a:extLst>
            </p:cNvPr>
            <p:cNvSpPr/>
            <p:nvPr/>
          </p:nvSpPr>
          <p:spPr>
            <a:xfrm>
              <a:off x="3970226" y="3013004"/>
              <a:ext cx="668868" cy="501397"/>
            </a:xfrm>
            <a:prstGeom prst="rect">
              <a:avLst/>
            </a:prstGeom>
          </p:spPr>
          <p:txBody>
            <a:bodyPr wrap="square"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900" b="1" i="1" dirty="0">
                  <a:solidFill>
                    <a:schemeClr val="bg1"/>
                  </a:solidFill>
                </a:rPr>
                <a:t>N</a:t>
              </a:r>
            </a:p>
          </p:txBody>
        </p:sp>
      </p:grpSp>
      <p:grpSp>
        <p:nvGrpSpPr>
          <p:cNvPr id="23" name="Skupina 22">
            <a:extLst>
              <a:ext uri="{FF2B5EF4-FFF2-40B4-BE49-F238E27FC236}">
                <a16:creationId xmlns:a16="http://schemas.microsoft.com/office/drawing/2014/main" id="{A85530D3-BB9E-4803-9676-377114A830A4}"/>
              </a:ext>
            </a:extLst>
          </p:cNvPr>
          <p:cNvGrpSpPr/>
          <p:nvPr/>
        </p:nvGrpSpPr>
        <p:grpSpPr>
          <a:xfrm>
            <a:off x="291112" y="6164075"/>
            <a:ext cx="1306286" cy="356416"/>
            <a:chOff x="5031380" y="2053697"/>
            <a:chExt cx="1306286" cy="356416"/>
          </a:xfrm>
        </p:grpSpPr>
        <p:grpSp>
          <p:nvGrpSpPr>
            <p:cNvPr id="24" name="Skupina 23">
              <a:extLst>
                <a:ext uri="{FF2B5EF4-FFF2-40B4-BE49-F238E27FC236}">
                  <a16:creationId xmlns:a16="http://schemas.microsoft.com/office/drawing/2014/main" id="{8375E8AC-6EA6-4FEE-8D1C-EBCB1C15F413}"/>
                </a:ext>
              </a:extLst>
            </p:cNvPr>
            <p:cNvGrpSpPr/>
            <p:nvPr/>
          </p:nvGrpSpPr>
          <p:grpSpPr>
            <a:xfrm>
              <a:off x="5078489" y="2089466"/>
              <a:ext cx="284877" cy="284877"/>
              <a:chOff x="4437398" y="2709709"/>
              <a:chExt cx="802697" cy="802697"/>
            </a:xfrm>
          </p:grpSpPr>
          <p:pic>
            <p:nvPicPr>
              <p:cNvPr id="26" name="Obrázek 25">
                <a:extLst>
                  <a:ext uri="{FF2B5EF4-FFF2-40B4-BE49-F238E27FC236}">
                    <a16:creationId xmlns:a16="http://schemas.microsoft.com/office/drawing/2014/main" id="{3473FCBC-8008-4D4A-9A60-9D8BE7048DF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37398" y="2709709"/>
                <a:ext cx="802697" cy="802697"/>
              </a:xfrm>
              <a:prstGeom prst="rect">
                <a:avLst/>
              </a:prstGeom>
            </p:spPr>
          </p:pic>
          <p:sp>
            <p:nvSpPr>
              <p:cNvPr id="27" name="Obdélník 26">
                <a:extLst>
                  <a:ext uri="{FF2B5EF4-FFF2-40B4-BE49-F238E27FC236}">
                    <a16:creationId xmlns:a16="http://schemas.microsoft.com/office/drawing/2014/main" id="{BDCEFAED-8C0A-43DA-8EDE-707C0C979C49}"/>
                  </a:ext>
                </a:extLst>
              </p:cNvPr>
              <p:cNvSpPr/>
              <p:nvPr/>
            </p:nvSpPr>
            <p:spPr>
              <a:xfrm>
                <a:off x="4508759" y="2908258"/>
                <a:ext cx="668868" cy="501398"/>
              </a:xfrm>
              <a:prstGeom prst="rect">
                <a:avLst/>
              </a:prstGeom>
            </p:spPr>
            <p:txBody>
              <a:bodyPr wrap="square"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900" b="1" i="1" dirty="0">
                    <a:solidFill>
                      <a:schemeClr val="bg1"/>
                    </a:solidFill>
                  </a:rPr>
                  <a:t>N</a:t>
                </a:r>
              </a:p>
            </p:txBody>
          </p:sp>
        </p:grpSp>
        <p:sp>
          <p:nvSpPr>
            <p:cNvPr id="25" name="Nadpis 6">
              <a:extLst>
                <a:ext uri="{FF2B5EF4-FFF2-40B4-BE49-F238E27FC236}">
                  <a16:creationId xmlns:a16="http://schemas.microsoft.com/office/drawing/2014/main" id="{AE051711-6409-4E10-83D3-1B2A73683443}"/>
                </a:ext>
              </a:extLst>
            </p:cNvPr>
            <p:cNvSpPr txBox="1">
              <a:spLocks/>
            </p:cNvSpPr>
            <p:nvPr/>
          </p:nvSpPr>
          <p:spPr>
            <a:xfrm>
              <a:off x="5031380" y="2053697"/>
              <a:ext cx="1306286" cy="356416"/>
            </a:xfrm>
            <a:prstGeom prst="rect">
              <a:avLst/>
            </a:prstGeom>
            <a:noFill/>
          </p:spPr>
          <p:txBody>
            <a:bodyPr wrap="square" lIns="0" tIns="0" rIns="0" bIns="0" anchor="ctr">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algn="r"/>
              <a:r>
                <a:rPr lang="cs-CZ" sz="1050" dirty="0">
                  <a:solidFill>
                    <a:srgbClr val="FF0000"/>
                  </a:solidFill>
                </a:rPr>
                <a:t>    = </a:t>
              </a:r>
              <a:r>
                <a:rPr lang="en-US" sz="1050" dirty="0">
                  <a:solidFill>
                    <a:srgbClr val="FF0000"/>
                  </a:solidFill>
                </a:rPr>
                <a:t>Low base, only </a:t>
              </a:r>
              <a:r>
                <a:rPr lang="cs-CZ" sz="1050" dirty="0">
                  <a:solidFill>
                    <a:srgbClr val="FF0000"/>
                  </a:solidFill>
                </a:rPr>
                <a:t>     </a:t>
              </a:r>
              <a:r>
                <a:rPr lang="en-US" sz="1050" dirty="0">
                  <a:solidFill>
                    <a:srgbClr val="FF0000"/>
                  </a:solidFill>
                </a:rPr>
                <a:t>indicative results</a:t>
              </a:r>
              <a:endParaRPr lang="cs-CZ" sz="1050" dirty="0">
                <a:solidFill>
                  <a:srgbClr val="FF0000"/>
                </a:solidFill>
              </a:endParaRPr>
            </a:p>
          </p:txBody>
        </p:sp>
      </p:grpSp>
      <p:grpSp>
        <p:nvGrpSpPr>
          <p:cNvPr id="28" name="Skupina 27">
            <a:extLst>
              <a:ext uri="{FF2B5EF4-FFF2-40B4-BE49-F238E27FC236}">
                <a16:creationId xmlns:a16="http://schemas.microsoft.com/office/drawing/2014/main" id="{1563A366-8D2D-40CA-95F7-331D2ACF5B32}"/>
              </a:ext>
            </a:extLst>
          </p:cNvPr>
          <p:cNvGrpSpPr/>
          <p:nvPr/>
        </p:nvGrpSpPr>
        <p:grpSpPr>
          <a:xfrm>
            <a:off x="6956216" y="1612742"/>
            <a:ext cx="284877" cy="284877"/>
            <a:chOff x="3921703" y="2778703"/>
            <a:chExt cx="802697" cy="802697"/>
          </a:xfrm>
        </p:grpSpPr>
        <p:pic>
          <p:nvPicPr>
            <p:cNvPr id="29" name="Obrázek 28">
              <a:extLst>
                <a:ext uri="{FF2B5EF4-FFF2-40B4-BE49-F238E27FC236}">
                  <a16:creationId xmlns:a16="http://schemas.microsoft.com/office/drawing/2014/main" id="{AF5EFFBF-A5D0-4101-A149-A47A9346F8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1703" y="2778703"/>
              <a:ext cx="802697" cy="802697"/>
            </a:xfrm>
            <a:prstGeom prst="rect">
              <a:avLst/>
            </a:prstGeom>
          </p:spPr>
        </p:pic>
        <p:sp>
          <p:nvSpPr>
            <p:cNvPr id="30" name="Obdélník 29">
              <a:extLst>
                <a:ext uri="{FF2B5EF4-FFF2-40B4-BE49-F238E27FC236}">
                  <a16:creationId xmlns:a16="http://schemas.microsoft.com/office/drawing/2014/main" id="{18A8B614-BE49-4E37-A31E-6F746C71271A}"/>
                </a:ext>
              </a:extLst>
            </p:cNvPr>
            <p:cNvSpPr/>
            <p:nvPr/>
          </p:nvSpPr>
          <p:spPr>
            <a:xfrm>
              <a:off x="3970226" y="3013004"/>
              <a:ext cx="668868" cy="501397"/>
            </a:xfrm>
            <a:prstGeom prst="rect">
              <a:avLst/>
            </a:prstGeom>
          </p:spPr>
          <p:txBody>
            <a:bodyPr wrap="square"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900" b="1" i="1" dirty="0">
                  <a:solidFill>
                    <a:schemeClr val="bg1"/>
                  </a:solidFill>
                </a:rPr>
                <a:t>N</a:t>
              </a:r>
            </a:p>
          </p:txBody>
        </p:sp>
      </p:grpSp>
      <p:grpSp>
        <p:nvGrpSpPr>
          <p:cNvPr id="31" name="Skupina 30">
            <a:extLst>
              <a:ext uri="{FF2B5EF4-FFF2-40B4-BE49-F238E27FC236}">
                <a16:creationId xmlns:a16="http://schemas.microsoft.com/office/drawing/2014/main" id="{E4850CD8-1DD4-4754-A8A8-9B66BE44834A}"/>
              </a:ext>
            </a:extLst>
          </p:cNvPr>
          <p:cNvGrpSpPr/>
          <p:nvPr/>
        </p:nvGrpSpPr>
        <p:grpSpPr>
          <a:xfrm>
            <a:off x="8630139" y="1621550"/>
            <a:ext cx="284877" cy="284877"/>
            <a:chOff x="3921703" y="2778703"/>
            <a:chExt cx="802697" cy="802697"/>
          </a:xfrm>
        </p:grpSpPr>
        <p:pic>
          <p:nvPicPr>
            <p:cNvPr id="32" name="Obrázek 31">
              <a:extLst>
                <a:ext uri="{FF2B5EF4-FFF2-40B4-BE49-F238E27FC236}">
                  <a16:creationId xmlns:a16="http://schemas.microsoft.com/office/drawing/2014/main" id="{0F9E44EF-4F71-453E-8D5C-FCCEEDC38E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1703" y="2778703"/>
              <a:ext cx="802697" cy="802697"/>
            </a:xfrm>
            <a:prstGeom prst="rect">
              <a:avLst/>
            </a:prstGeom>
          </p:spPr>
        </p:pic>
        <p:sp>
          <p:nvSpPr>
            <p:cNvPr id="33" name="Obdélník 32">
              <a:extLst>
                <a:ext uri="{FF2B5EF4-FFF2-40B4-BE49-F238E27FC236}">
                  <a16:creationId xmlns:a16="http://schemas.microsoft.com/office/drawing/2014/main" id="{72E2B811-A071-4AA2-B756-167B7D1CAA25}"/>
                </a:ext>
              </a:extLst>
            </p:cNvPr>
            <p:cNvSpPr/>
            <p:nvPr/>
          </p:nvSpPr>
          <p:spPr>
            <a:xfrm>
              <a:off x="3970226" y="3013004"/>
              <a:ext cx="668868" cy="501397"/>
            </a:xfrm>
            <a:prstGeom prst="rect">
              <a:avLst/>
            </a:prstGeom>
          </p:spPr>
          <p:txBody>
            <a:bodyPr wrap="square"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900" b="1" i="1" dirty="0">
                  <a:solidFill>
                    <a:schemeClr val="bg1"/>
                  </a:solidFill>
                </a:rPr>
                <a:t>N</a:t>
              </a:r>
            </a:p>
          </p:txBody>
        </p:sp>
      </p:grpSp>
      <p:sp>
        <p:nvSpPr>
          <p:cNvPr id="35" name="Obdélník 34">
            <a:extLst>
              <a:ext uri="{FF2B5EF4-FFF2-40B4-BE49-F238E27FC236}">
                <a16:creationId xmlns:a16="http://schemas.microsoft.com/office/drawing/2014/main" id="{E7778588-A853-47BA-93AF-303444856638}"/>
              </a:ext>
            </a:extLst>
          </p:cNvPr>
          <p:cNvSpPr/>
          <p:nvPr/>
        </p:nvSpPr>
        <p:spPr>
          <a:xfrm>
            <a:off x="0" y="41929"/>
            <a:ext cx="2692886" cy="435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Those who will DEFINITELY vote in EP election</a:t>
            </a:r>
          </a:p>
        </p:txBody>
      </p:sp>
    </p:spTree>
    <p:extLst>
      <p:ext uri="{BB962C8B-B14F-4D97-AF65-F5344CB8AC3E}">
        <p14:creationId xmlns:p14="http://schemas.microsoft.com/office/powerpoint/2010/main" val="361240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cs-CZ" dirty="0"/>
              <a:t>Part 1: </a:t>
            </a:r>
            <a:r>
              <a:rPr lang="en-GB" dirty="0"/>
              <a:t>Attitudinal Segmentation</a:t>
            </a:r>
            <a:br>
              <a:rPr lang="en-GB" dirty="0"/>
            </a:br>
            <a:r>
              <a:rPr lang="en-GB" dirty="0"/>
              <a:t>and </a:t>
            </a:r>
            <a:r>
              <a:rPr lang="cs-CZ" dirty="0"/>
              <a:t>M</a:t>
            </a:r>
            <a:r>
              <a:rPr lang="en-GB" dirty="0"/>
              <a:t>id-class</a:t>
            </a:r>
          </a:p>
        </p:txBody>
      </p:sp>
    </p:spTree>
    <p:extLst>
      <p:ext uri="{BB962C8B-B14F-4D97-AF65-F5344CB8AC3E}">
        <p14:creationId xmlns:p14="http://schemas.microsoft.com/office/powerpoint/2010/main" val="758134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ulka 27">
            <a:extLst>
              <a:ext uri="{FF2B5EF4-FFF2-40B4-BE49-F238E27FC236}">
                <a16:creationId xmlns:a16="http://schemas.microsoft.com/office/drawing/2014/main" id="{74A690F1-D40D-4BD9-8ABB-327EAAEBBCA8}"/>
              </a:ext>
            </a:extLst>
          </p:cNvPr>
          <p:cNvGraphicFramePr>
            <a:graphicFrameLocks noGrp="1"/>
          </p:cNvGraphicFramePr>
          <p:nvPr>
            <p:extLst>
              <p:ext uri="{D42A27DB-BD31-4B8C-83A1-F6EECF244321}">
                <p14:modId xmlns:p14="http://schemas.microsoft.com/office/powerpoint/2010/main" val="2112425100"/>
              </p:ext>
            </p:extLst>
          </p:nvPr>
        </p:nvGraphicFramePr>
        <p:xfrm>
          <a:off x="1696062" y="1134486"/>
          <a:ext cx="9756348" cy="716703"/>
        </p:xfrm>
        <a:graphic>
          <a:graphicData uri="http://schemas.openxmlformats.org/drawingml/2006/table">
            <a:tbl>
              <a:tblPr firstRow="1" bandRow="1">
                <a:tableStyleId>{5C22544A-7EE6-4342-B048-85BDC9FD1C3A}</a:tableStyleId>
              </a:tblPr>
              <a:tblGrid>
                <a:gridCol w="1626058">
                  <a:extLst>
                    <a:ext uri="{9D8B030D-6E8A-4147-A177-3AD203B41FA5}">
                      <a16:colId xmlns:a16="http://schemas.microsoft.com/office/drawing/2014/main" val="4226019324"/>
                    </a:ext>
                  </a:extLst>
                </a:gridCol>
                <a:gridCol w="1626058">
                  <a:extLst>
                    <a:ext uri="{9D8B030D-6E8A-4147-A177-3AD203B41FA5}">
                      <a16:colId xmlns:a16="http://schemas.microsoft.com/office/drawing/2014/main" val="2752221810"/>
                    </a:ext>
                  </a:extLst>
                </a:gridCol>
                <a:gridCol w="1626058">
                  <a:extLst>
                    <a:ext uri="{9D8B030D-6E8A-4147-A177-3AD203B41FA5}">
                      <a16:colId xmlns:a16="http://schemas.microsoft.com/office/drawing/2014/main" val="3793437281"/>
                    </a:ext>
                  </a:extLst>
                </a:gridCol>
                <a:gridCol w="1838883">
                  <a:extLst>
                    <a:ext uri="{9D8B030D-6E8A-4147-A177-3AD203B41FA5}">
                      <a16:colId xmlns:a16="http://schemas.microsoft.com/office/drawing/2014/main" val="968042099"/>
                    </a:ext>
                  </a:extLst>
                </a:gridCol>
                <a:gridCol w="1413233">
                  <a:extLst>
                    <a:ext uri="{9D8B030D-6E8A-4147-A177-3AD203B41FA5}">
                      <a16:colId xmlns:a16="http://schemas.microsoft.com/office/drawing/2014/main" val="3094611140"/>
                    </a:ext>
                  </a:extLst>
                </a:gridCol>
                <a:gridCol w="1626058">
                  <a:extLst>
                    <a:ext uri="{9D8B030D-6E8A-4147-A177-3AD203B41FA5}">
                      <a16:colId xmlns:a16="http://schemas.microsoft.com/office/drawing/2014/main" val="362913234"/>
                    </a:ext>
                  </a:extLst>
                </a:gridCol>
              </a:tblGrid>
              <a:tr h="716703">
                <a:tc>
                  <a:txBody>
                    <a:bodyPr/>
                    <a:lstStyle/>
                    <a:p>
                      <a:pPr algn="ctr" fontAlgn="ctr"/>
                      <a:r>
                        <a:rPr lang="en-GB" sz="1600" b="1" i="0" u="none" strike="noStrike" dirty="0">
                          <a:solidFill>
                            <a:schemeClr val="accent1">
                              <a:lumMod val="75000"/>
                            </a:schemeClr>
                          </a:solidFill>
                          <a:effectLst/>
                          <a:latin typeface="Calibri" panose="020F0502020204030204" pitchFamily="34" charset="0"/>
                        </a:rPr>
                        <a:t>Politically </a:t>
                      </a:r>
                      <a:r>
                        <a:rPr lang="en-GB" sz="1600" b="1" i="0" u="none" strike="noStrike" noProof="0" dirty="0">
                          <a:solidFill>
                            <a:schemeClr val="accent1">
                              <a:lumMod val="75000"/>
                            </a:schemeClr>
                          </a:solidFill>
                          <a:effectLst/>
                          <a:latin typeface="Calibri" panose="020F0502020204030204" pitchFamily="34" charset="0"/>
                        </a:rPr>
                        <a:t>passive</a:t>
                      </a:r>
                    </a:p>
                    <a:p>
                      <a:pPr algn="ctr" fontAlgn="ctr"/>
                      <a:r>
                        <a:rPr lang="en-GB" sz="1600" b="1" i="0" u="none" strike="noStrike" dirty="0">
                          <a:solidFill>
                            <a:schemeClr val="accent1">
                              <a:lumMod val="75000"/>
                            </a:schemeClr>
                          </a:solidFill>
                          <a:effectLst/>
                          <a:latin typeface="Calibri" panose="020F0502020204030204" pitchFamily="34" charset="0"/>
                        </a:rPr>
                        <a:t>(N=1</a:t>
                      </a:r>
                      <a:r>
                        <a:rPr lang="cs-CZ" sz="1600" b="1" i="0" u="none" strike="noStrike" dirty="0">
                          <a:solidFill>
                            <a:schemeClr val="accent1">
                              <a:lumMod val="75000"/>
                            </a:schemeClr>
                          </a:solidFill>
                          <a:effectLst/>
                          <a:latin typeface="Calibri" panose="020F0502020204030204" pitchFamily="34" charset="0"/>
                        </a:rPr>
                        <a:t>8</a:t>
                      </a:r>
                      <a:r>
                        <a:rPr lang="en-GB" sz="1600" b="1" i="0" u="none" strike="noStrike" dirty="0">
                          <a:solidFill>
                            <a:schemeClr val="accent1">
                              <a:lumMod val="75000"/>
                            </a:schemeClr>
                          </a:solidFill>
                          <a:effectLst/>
                          <a:latin typeface="Calibri" panose="020F0502020204030204" pitchFamily="34" charset="0"/>
                        </a:rPr>
                        <a:t>)</a:t>
                      </a:r>
                    </a:p>
                  </a:txBody>
                  <a:tcPr marL="0" marR="0" marT="0" marB="0" anchor="ctr">
                    <a:solidFill>
                      <a:schemeClr val="bg1"/>
                    </a:solidFill>
                  </a:tcPr>
                </a:tc>
                <a:tc>
                  <a:txBody>
                    <a:bodyPr/>
                    <a:lstStyle/>
                    <a:p>
                      <a:pPr algn="ctr" fontAlgn="ctr"/>
                      <a:r>
                        <a:rPr lang="en-GB" sz="1600" b="1" i="0" u="none" strike="noStrike" dirty="0">
                          <a:solidFill>
                            <a:schemeClr val="accent3">
                              <a:lumMod val="75000"/>
                            </a:schemeClr>
                          </a:solidFill>
                          <a:effectLst/>
                          <a:latin typeface="Calibri" panose="020F0502020204030204" pitchFamily="34" charset="0"/>
                        </a:rPr>
                        <a:t>Ambivalent </a:t>
                      </a:r>
                    </a:p>
                    <a:p>
                      <a:pPr algn="ctr" fontAlgn="ctr"/>
                      <a:r>
                        <a:rPr lang="en-GB" sz="1600" b="1" i="0" u="none" strike="noStrike" dirty="0">
                          <a:solidFill>
                            <a:schemeClr val="accent3">
                              <a:lumMod val="75000"/>
                            </a:schemeClr>
                          </a:solidFill>
                          <a:effectLst/>
                          <a:latin typeface="Calibri" panose="020F0502020204030204" pitchFamily="34" charset="0"/>
                        </a:rPr>
                        <a:t>(N=</a:t>
                      </a:r>
                      <a:r>
                        <a:rPr lang="cs-CZ" sz="1600" b="1" i="0" u="none" strike="noStrike" dirty="0">
                          <a:solidFill>
                            <a:schemeClr val="accent3">
                              <a:lumMod val="75000"/>
                            </a:schemeClr>
                          </a:solidFill>
                          <a:effectLst/>
                          <a:latin typeface="Calibri" panose="020F0502020204030204" pitchFamily="34" charset="0"/>
                        </a:rPr>
                        <a:t>343</a:t>
                      </a:r>
                      <a:r>
                        <a:rPr lang="en-GB" sz="1600" b="1" i="0" u="none" strike="noStrike" dirty="0">
                          <a:solidFill>
                            <a:schemeClr val="accent3">
                              <a:lumMod val="75000"/>
                            </a:schemeClr>
                          </a:solidFill>
                          <a:effectLst/>
                          <a:latin typeface="Calibri" panose="020F0502020204030204" pitchFamily="34" charset="0"/>
                        </a:rPr>
                        <a:t>)</a:t>
                      </a:r>
                    </a:p>
                  </a:txBody>
                  <a:tcPr marL="0" marR="0" marT="0" marB="0" anchor="ctr">
                    <a:solidFill>
                      <a:schemeClr val="bg1"/>
                    </a:solidFill>
                  </a:tcPr>
                </a:tc>
                <a:tc>
                  <a:txBody>
                    <a:bodyPr/>
                    <a:lstStyle/>
                    <a:p>
                      <a:pPr algn="ctr" fontAlgn="ctr"/>
                      <a:r>
                        <a:rPr lang="en-GB" sz="1600" b="1" i="0" u="none" strike="noStrike" dirty="0">
                          <a:solidFill>
                            <a:schemeClr val="accent4"/>
                          </a:solidFill>
                          <a:effectLst/>
                          <a:latin typeface="Calibri" panose="020F0502020204030204" pitchFamily="34" charset="0"/>
                        </a:rPr>
                        <a:t>Young liberals</a:t>
                      </a:r>
                    </a:p>
                    <a:p>
                      <a:pPr algn="ctr" fontAlgn="ctr"/>
                      <a:r>
                        <a:rPr lang="en-GB" sz="1600" b="1" i="0" u="none" strike="noStrike" dirty="0">
                          <a:solidFill>
                            <a:schemeClr val="accent4"/>
                          </a:solidFill>
                          <a:effectLst/>
                          <a:latin typeface="Calibri" panose="020F0502020204030204" pitchFamily="34" charset="0"/>
                        </a:rPr>
                        <a:t>(N=1</a:t>
                      </a:r>
                      <a:r>
                        <a:rPr lang="cs-CZ" sz="1600" b="1" i="0" u="none" strike="noStrike" dirty="0">
                          <a:solidFill>
                            <a:schemeClr val="accent4"/>
                          </a:solidFill>
                          <a:effectLst/>
                          <a:latin typeface="Calibri" panose="020F0502020204030204" pitchFamily="34" charset="0"/>
                        </a:rPr>
                        <a:t>71</a:t>
                      </a:r>
                      <a:r>
                        <a:rPr lang="en-GB" sz="1600" b="1" i="0" u="none" strike="noStrike" dirty="0">
                          <a:solidFill>
                            <a:schemeClr val="accent4"/>
                          </a:solidFill>
                          <a:effectLst/>
                          <a:latin typeface="Calibri" panose="020F0502020204030204" pitchFamily="34" charset="0"/>
                        </a:rPr>
                        <a:t>)</a:t>
                      </a:r>
                    </a:p>
                  </a:txBody>
                  <a:tcPr marL="0" marR="0" marT="0" marB="0" anchor="ctr">
                    <a:solidFill>
                      <a:schemeClr val="bg1"/>
                    </a:solidFill>
                  </a:tcPr>
                </a:tc>
                <a:tc>
                  <a:txBody>
                    <a:bodyPr/>
                    <a:lstStyle/>
                    <a:p>
                      <a:pPr algn="ctr" fontAlgn="ctr"/>
                      <a:r>
                        <a:rPr lang="en-GB" sz="1600" b="1" i="0" u="none" strike="noStrike" dirty="0">
                          <a:solidFill>
                            <a:schemeClr val="accent5"/>
                          </a:solidFill>
                          <a:effectLst/>
                          <a:latin typeface="Calibri" panose="020F0502020204030204" pitchFamily="34" charset="0"/>
                        </a:rPr>
                        <a:t>Ageing authoritarians</a:t>
                      </a:r>
                      <a:br>
                        <a:rPr lang="en-GB" sz="1600" b="1" i="0" u="none" strike="noStrike" dirty="0">
                          <a:solidFill>
                            <a:schemeClr val="accent5"/>
                          </a:solidFill>
                          <a:effectLst/>
                          <a:latin typeface="Calibri" panose="020F0502020204030204" pitchFamily="34" charset="0"/>
                        </a:rPr>
                      </a:br>
                      <a:r>
                        <a:rPr lang="en-GB" sz="1600" b="1" i="0" u="none" strike="noStrike" dirty="0">
                          <a:solidFill>
                            <a:schemeClr val="accent5"/>
                          </a:solidFill>
                          <a:effectLst/>
                          <a:latin typeface="Calibri" panose="020F0502020204030204" pitchFamily="34" charset="0"/>
                        </a:rPr>
                        <a:t> (N=</a:t>
                      </a:r>
                      <a:r>
                        <a:rPr lang="cs-CZ" sz="1600" b="1" i="0" u="none" strike="noStrike" dirty="0">
                          <a:solidFill>
                            <a:schemeClr val="accent5"/>
                          </a:solidFill>
                          <a:effectLst/>
                          <a:latin typeface="Calibri" panose="020F0502020204030204" pitchFamily="34" charset="0"/>
                        </a:rPr>
                        <a:t>64</a:t>
                      </a:r>
                      <a:r>
                        <a:rPr lang="en-GB" sz="1600" b="1" i="0" u="none" strike="noStrike" dirty="0">
                          <a:solidFill>
                            <a:schemeClr val="accent5"/>
                          </a:solidFill>
                          <a:effectLst/>
                          <a:latin typeface="Calibri" panose="020F0502020204030204" pitchFamily="34" charset="0"/>
                        </a:rPr>
                        <a:t>)</a:t>
                      </a:r>
                    </a:p>
                  </a:txBody>
                  <a:tcPr marL="0" marR="0" marT="0" marB="0" anchor="ctr">
                    <a:solidFill>
                      <a:schemeClr val="bg1"/>
                    </a:solidFill>
                  </a:tcPr>
                </a:tc>
                <a:tc>
                  <a:txBody>
                    <a:bodyPr/>
                    <a:lstStyle/>
                    <a:p>
                      <a:pPr algn="ctr" fontAlgn="ctr"/>
                      <a:r>
                        <a:rPr lang="en-GB" sz="1600" b="1" i="0" u="none" strike="noStrike" dirty="0">
                          <a:solidFill>
                            <a:schemeClr val="accent6"/>
                          </a:solidFill>
                          <a:effectLst/>
                          <a:latin typeface="Calibri" panose="020F0502020204030204" pitchFamily="34" charset="0"/>
                        </a:rPr>
                        <a:t>Defenders </a:t>
                      </a:r>
                    </a:p>
                    <a:p>
                      <a:pPr algn="ctr" fontAlgn="ctr"/>
                      <a:r>
                        <a:rPr lang="en-GB" sz="1600" b="1" i="0" u="none" strike="noStrike" dirty="0">
                          <a:solidFill>
                            <a:schemeClr val="accent6"/>
                          </a:solidFill>
                          <a:effectLst/>
                          <a:latin typeface="Calibri" panose="020F0502020204030204" pitchFamily="34" charset="0"/>
                        </a:rPr>
                        <a:t>(N=</a:t>
                      </a:r>
                      <a:r>
                        <a:rPr lang="cs-CZ" sz="1600" b="1" i="0" u="none" strike="noStrike" dirty="0">
                          <a:solidFill>
                            <a:schemeClr val="accent6"/>
                          </a:solidFill>
                          <a:effectLst/>
                          <a:latin typeface="Calibri" panose="020F0502020204030204" pitchFamily="34" charset="0"/>
                        </a:rPr>
                        <a:t>9</a:t>
                      </a:r>
                      <a:r>
                        <a:rPr lang="en-GB" sz="1600" b="1" i="0" u="none" strike="noStrike" dirty="0">
                          <a:solidFill>
                            <a:schemeClr val="accent6"/>
                          </a:solidFill>
                          <a:effectLst/>
                          <a:latin typeface="Calibri" panose="020F0502020204030204" pitchFamily="34" charset="0"/>
                        </a:rPr>
                        <a:t>7)</a:t>
                      </a:r>
                    </a:p>
                  </a:txBody>
                  <a:tcPr marL="0" marR="0" marT="0" marB="0" anchor="ctr">
                    <a:solidFill>
                      <a:schemeClr val="bg1"/>
                    </a:solidFill>
                  </a:tcPr>
                </a:tc>
                <a:tc>
                  <a:txBody>
                    <a:bodyPr/>
                    <a:lstStyle/>
                    <a:p>
                      <a:pPr algn="ctr" fontAlgn="ctr"/>
                      <a:r>
                        <a:rPr lang="en-GB" sz="1600" b="1" i="0" u="none" strike="noStrike" dirty="0">
                          <a:solidFill>
                            <a:srgbClr val="7030A0"/>
                          </a:solidFill>
                          <a:effectLst/>
                          <a:latin typeface="Calibri" panose="020F0502020204030204" pitchFamily="34" charset="0"/>
                        </a:rPr>
                        <a:t>Tested workers (N=1</a:t>
                      </a:r>
                      <a:r>
                        <a:rPr lang="cs-CZ" sz="1600" b="1" i="0" u="none" strike="noStrike" dirty="0">
                          <a:solidFill>
                            <a:srgbClr val="7030A0"/>
                          </a:solidFill>
                          <a:effectLst/>
                          <a:latin typeface="Calibri" panose="020F0502020204030204" pitchFamily="34" charset="0"/>
                        </a:rPr>
                        <a:t>22</a:t>
                      </a:r>
                      <a:r>
                        <a:rPr lang="en-GB" sz="1600" b="1" i="0" u="none" strike="noStrike" dirty="0">
                          <a:solidFill>
                            <a:srgbClr val="7030A0"/>
                          </a:solidFill>
                          <a:effectLst/>
                          <a:latin typeface="Calibri" panose="020F0502020204030204" pitchFamily="34" charset="0"/>
                        </a:rPr>
                        <a:t>)</a:t>
                      </a: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sp>
        <p:nvSpPr>
          <p:cNvPr id="7" name="Nadpis 6"/>
          <p:cNvSpPr>
            <a:spLocks noGrp="1"/>
          </p:cNvSpPr>
          <p:nvPr>
            <p:ph type="ctrTitle"/>
          </p:nvPr>
        </p:nvSpPr>
        <p:spPr>
          <a:xfrm>
            <a:off x="-109777" y="499076"/>
            <a:ext cx="12192000" cy="615461"/>
          </a:xfrm>
          <a:noFill/>
        </p:spPr>
        <p:txBody>
          <a:bodyPr lIns="900000" tIns="0" rIns="0" bIns="0" anchor="ctr">
            <a:noAutofit/>
          </a:bodyPr>
          <a:lstStyle/>
          <a:p>
            <a:r>
              <a:rPr lang="en-AU" sz="2600" dirty="0"/>
              <a:t>Structure of segments – party preference for EP – which party plan to vote for EP </a:t>
            </a:r>
            <a:br>
              <a:rPr lang="en-AU" sz="2600" dirty="0"/>
            </a:br>
            <a:r>
              <a:rPr lang="en-AU" sz="2600" dirty="0"/>
              <a:t>(counted on the total population)</a:t>
            </a:r>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1083449174"/>
              </p:ext>
            </p:extLst>
          </p:nvPr>
        </p:nvGraphicFramePr>
        <p:xfrm>
          <a:off x="1148123" y="1755163"/>
          <a:ext cx="10363295" cy="4538864"/>
        </p:xfrm>
        <a:graphic>
          <a:graphicData uri="http://schemas.openxmlformats.org/drawingml/2006/chart">
            <c:chart xmlns:c="http://schemas.openxmlformats.org/drawingml/2006/chart" xmlns:r="http://schemas.openxmlformats.org/officeDocument/2006/relationships" r:id="rId2"/>
          </a:graphicData>
        </a:graphic>
      </p:graphicFrame>
      <p:sp>
        <p:nvSpPr>
          <p:cNvPr id="9" name="Obdélník 8"/>
          <p:cNvSpPr/>
          <p:nvPr/>
        </p:nvSpPr>
        <p:spPr>
          <a:xfrm>
            <a:off x="876300" y="6493119"/>
            <a:ext cx="9199517" cy="365124"/>
          </a:xfrm>
          <a:prstGeom prst="rect">
            <a:avLst/>
          </a:prstGeom>
        </p:spPr>
        <p:txBody>
          <a:bodyPr wrap="square" lIns="0" tIns="0" rIns="0" bIns="0" anchor="ctr">
            <a:noAutofit/>
          </a:bodyPr>
          <a:lstStyle/>
          <a:p>
            <a:pPr lvl="0" fontAlgn="base">
              <a:spcBef>
                <a:spcPct val="0"/>
              </a:spcBef>
              <a:spcAft>
                <a:spcPct val="0"/>
              </a:spcAft>
            </a:pPr>
            <a:r>
              <a:rPr lang="en-GB" sz="1200" dirty="0">
                <a:solidFill>
                  <a:srgbClr val="595959"/>
                </a:solidFill>
                <a:cs typeface="Arial" charset="0"/>
              </a:rPr>
              <a:t>Q03. Which party are you going to vote for during European Parliament elections? </a:t>
            </a:r>
            <a:r>
              <a:rPr lang="en-GB" sz="1200" i="1" dirty="0">
                <a:solidFill>
                  <a:srgbClr val="595959"/>
                </a:solidFill>
                <a:cs typeface="Arial" charset="0"/>
              </a:rPr>
              <a:t>Plan to go to vote in EP elections (definitely + rather yes) </a:t>
            </a:r>
            <a:r>
              <a:rPr lang="en-GB" sz="1200" dirty="0">
                <a:solidFill>
                  <a:srgbClr val="595959"/>
                </a:solidFill>
                <a:cs typeface="Arial" charset="0"/>
              </a:rPr>
              <a:t>(N=816)</a:t>
            </a:r>
            <a:endParaRPr kumimoji="0" lang="en-GB" sz="1200" b="0" i="0" u="none" strike="noStrike" kern="1200" cap="none" spc="0" normalizeH="0" baseline="0" dirty="0">
              <a:ln>
                <a:noFill/>
              </a:ln>
              <a:solidFill>
                <a:srgbClr val="595959"/>
              </a:solidFill>
              <a:effectLst/>
              <a:uLnTx/>
              <a:uFillTx/>
              <a:latin typeface="Calibri"/>
              <a:ea typeface="+mn-ea"/>
              <a:cs typeface="Arial" charset="0"/>
            </a:endParaRPr>
          </a:p>
        </p:txBody>
      </p:sp>
      <p:pic>
        <p:nvPicPr>
          <p:cNvPr id="8" name="Obrázek 7">
            <a:extLst>
              <a:ext uri="{FF2B5EF4-FFF2-40B4-BE49-F238E27FC236}">
                <a16:creationId xmlns:a16="http://schemas.microsoft.com/office/drawing/2014/main" id="{24236940-30A2-4005-9EBE-C975B1798D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489" y="1523499"/>
            <a:ext cx="232127" cy="232127"/>
          </a:xfrm>
          <a:prstGeom prst="rect">
            <a:avLst/>
          </a:prstGeom>
        </p:spPr>
      </p:pic>
      <p:pic>
        <p:nvPicPr>
          <p:cNvPr id="11" name="Obrázek 10">
            <a:extLst>
              <a:ext uri="{FF2B5EF4-FFF2-40B4-BE49-F238E27FC236}">
                <a16:creationId xmlns:a16="http://schemas.microsoft.com/office/drawing/2014/main" id="{F6A78042-6B2C-4BD4-B70A-C1F473C34D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514" y="1523499"/>
            <a:ext cx="232127" cy="232127"/>
          </a:xfrm>
          <a:prstGeom prst="rect">
            <a:avLst/>
          </a:prstGeom>
        </p:spPr>
      </p:pic>
      <p:pic>
        <p:nvPicPr>
          <p:cNvPr id="12" name="Obrázek 11">
            <a:extLst>
              <a:ext uri="{FF2B5EF4-FFF2-40B4-BE49-F238E27FC236}">
                <a16:creationId xmlns:a16="http://schemas.microsoft.com/office/drawing/2014/main" id="{1F7914C1-0E9C-4240-9661-850ED79BEA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8669" y="1530389"/>
            <a:ext cx="218347" cy="218347"/>
          </a:xfrm>
          <a:prstGeom prst="rect">
            <a:avLst/>
          </a:prstGeom>
        </p:spPr>
      </p:pic>
      <p:pic>
        <p:nvPicPr>
          <p:cNvPr id="13" name="Obrázek 12">
            <a:extLst>
              <a:ext uri="{FF2B5EF4-FFF2-40B4-BE49-F238E27FC236}">
                <a16:creationId xmlns:a16="http://schemas.microsoft.com/office/drawing/2014/main" id="{F2610252-937A-49E4-B5AE-4A2EB44B7E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8201" y="1530389"/>
            <a:ext cx="218347" cy="218347"/>
          </a:xfrm>
          <a:prstGeom prst="rect">
            <a:avLst/>
          </a:prstGeom>
        </p:spPr>
      </p:pic>
      <p:pic>
        <p:nvPicPr>
          <p:cNvPr id="14" name="Obrázek 13">
            <a:extLst>
              <a:ext uri="{FF2B5EF4-FFF2-40B4-BE49-F238E27FC236}">
                <a16:creationId xmlns:a16="http://schemas.microsoft.com/office/drawing/2014/main" id="{88205910-B0E0-40B8-B384-6F206FEA18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3163" y="1523499"/>
            <a:ext cx="232127" cy="232127"/>
          </a:xfrm>
          <a:prstGeom prst="rect">
            <a:avLst/>
          </a:prstGeom>
        </p:spPr>
      </p:pic>
      <p:grpSp>
        <p:nvGrpSpPr>
          <p:cNvPr id="15" name="Skupina 14">
            <a:extLst>
              <a:ext uri="{FF2B5EF4-FFF2-40B4-BE49-F238E27FC236}">
                <a16:creationId xmlns:a16="http://schemas.microsoft.com/office/drawing/2014/main" id="{9860D040-340C-4B90-AF76-08C426332D18}"/>
              </a:ext>
            </a:extLst>
          </p:cNvPr>
          <p:cNvGrpSpPr>
            <a:grpSpLocks noChangeAspect="1"/>
          </p:cNvGrpSpPr>
          <p:nvPr/>
        </p:nvGrpSpPr>
        <p:grpSpPr>
          <a:xfrm>
            <a:off x="7799815" y="1529953"/>
            <a:ext cx="219219" cy="219219"/>
            <a:chOff x="11025168" y="3897911"/>
            <a:chExt cx="802039" cy="802039"/>
          </a:xfrm>
        </p:grpSpPr>
        <p:pic>
          <p:nvPicPr>
            <p:cNvPr id="16" name="Obrázek 15">
              <a:extLst>
                <a:ext uri="{FF2B5EF4-FFF2-40B4-BE49-F238E27FC236}">
                  <a16:creationId xmlns:a16="http://schemas.microsoft.com/office/drawing/2014/main" id="{B5FAC0A0-4A59-49A4-9C5D-53745F7A2C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17" name="Přímá spojnice 16">
              <a:extLst>
                <a:ext uri="{FF2B5EF4-FFF2-40B4-BE49-F238E27FC236}">
                  <a16:creationId xmlns:a16="http://schemas.microsoft.com/office/drawing/2014/main" id="{3855731D-9E0A-4B90-960B-62F1F2B2C7C6}"/>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Skupina 18">
            <a:extLst>
              <a:ext uri="{FF2B5EF4-FFF2-40B4-BE49-F238E27FC236}">
                <a16:creationId xmlns:a16="http://schemas.microsoft.com/office/drawing/2014/main" id="{AE6BF00E-4624-43A9-A807-7478F81E3413}"/>
              </a:ext>
            </a:extLst>
          </p:cNvPr>
          <p:cNvGrpSpPr/>
          <p:nvPr/>
        </p:nvGrpSpPr>
        <p:grpSpPr>
          <a:xfrm>
            <a:off x="1967452" y="1555027"/>
            <a:ext cx="284877" cy="284877"/>
            <a:chOff x="3921703" y="2778703"/>
            <a:chExt cx="802697" cy="802697"/>
          </a:xfrm>
        </p:grpSpPr>
        <p:pic>
          <p:nvPicPr>
            <p:cNvPr id="21" name="Obrázek 20">
              <a:extLst>
                <a:ext uri="{FF2B5EF4-FFF2-40B4-BE49-F238E27FC236}">
                  <a16:creationId xmlns:a16="http://schemas.microsoft.com/office/drawing/2014/main" id="{3F8FABDD-3DF5-4C37-B823-0BC9D359B6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1703" y="2778703"/>
              <a:ext cx="802697" cy="802697"/>
            </a:xfrm>
            <a:prstGeom prst="rect">
              <a:avLst/>
            </a:prstGeom>
          </p:spPr>
        </p:pic>
        <p:sp>
          <p:nvSpPr>
            <p:cNvPr id="22" name="Obdélník 21">
              <a:extLst>
                <a:ext uri="{FF2B5EF4-FFF2-40B4-BE49-F238E27FC236}">
                  <a16:creationId xmlns:a16="http://schemas.microsoft.com/office/drawing/2014/main" id="{A7C8FCBF-106C-4519-9D1E-9BF712F2D73E}"/>
                </a:ext>
              </a:extLst>
            </p:cNvPr>
            <p:cNvSpPr/>
            <p:nvPr/>
          </p:nvSpPr>
          <p:spPr>
            <a:xfrm>
              <a:off x="3970226" y="3013004"/>
              <a:ext cx="668868" cy="501397"/>
            </a:xfrm>
            <a:prstGeom prst="rect">
              <a:avLst/>
            </a:prstGeom>
          </p:spPr>
          <p:txBody>
            <a:bodyPr wrap="square"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900" b="1" i="1" dirty="0">
                  <a:solidFill>
                    <a:schemeClr val="bg1"/>
                  </a:solidFill>
                </a:rPr>
                <a:t>N</a:t>
              </a:r>
            </a:p>
          </p:txBody>
        </p:sp>
      </p:grpSp>
      <p:grpSp>
        <p:nvGrpSpPr>
          <p:cNvPr id="29" name="Skupina 28">
            <a:extLst>
              <a:ext uri="{FF2B5EF4-FFF2-40B4-BE49-F238E27FC236}">
                <a16:creationId xmlns:a16="http://schemas.microsoft.com/office/drawing/2014/main" id="{635DF1DA-3840-4049-A83C-9BD9F36B4765}"/>
              </a:ext>
            </a:extLst>
          </p:cNvPr>
          <p:cNvGrpSpPr/>
          <p:nvPr/>
        </p:nvGrpSpPr>
        <p:grpSpPr>
          <a:xfrm>
            <a:off x="291112" y="6164075"/>
            <a:ext cx="1306286" cy="356416"/>
            <a:chOff x="5031380" y="2053697"/>
            <a:chExt cx="1306286" cy="356416"/>
          </a:xfrm>
        </p:grpSpPr>
        <p:grpSp>
          <p:nvGrpSpPr>
            <p:cNvPr id="30" name="Skupina 29">
              <a:extLst>
                <a:ext uri="{FF2B5EF4-FFF2-40B4-BE49-F238E27FC236}">
                  <a16:creationId xmlns:a16="http://schemas.microsoft.com/office/drawing/2014/main" id="{47805C1A-2400-47E5-B55E-C7C452CE608C}"/>
                </a:ext>
              </a:extLst>
            </p:cNvPr>
            <p:cNvGrpSpPr/>
            <p:nvPr/>
          </p:nvGrpSpPr>
          <p:grpSpPr>
            <a:xfrm>
              <a:off x="5078489" y="2089466"/>
              <a:ext cx="284877" cy="284877"/>
              <a:chOff x="4437398" y="2709709"/>
              <a:chExt cx="802697" cy="802697"/>
            </a:xfrm>
          </p:grpSpPr>
          <p:pic>
            <p:nvPicPr>
              <p:cNvPr id="32" name="Obrázek 31">
                <a:extLst>
                  <a:ext uri="{FF2B5EF4-FFF2-40B4-BE49-F238E27FC236}">
                    <a16:creationId xmlns:a16="http://schemas.microsoft.com/office/drawing/2014/main" id="{9E369B7A-585C-444E-B760-D60E09E77F5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37398" y="2709709"/>
                <a:ext cx="802697" cy="802697"/>
              </a:xfrm>
              <a:prstGeom prst="rect">
                <a:avLst/>
              </a:prstGeom>
            </p:spPr>
          </p:pic>
          <p:sp>
            <p:nvSpPr>
              <p:cNvPr id="33" name="Obdélník 32">
                <a:extLst>
                  <a:ext uri="{FF2B5EF4-FFF2-40B4-BE49-F238E27FC236}">
                    <a16:creationId xmlns:a16="http://schemas.microsoft.com/office/drawing/2014/main" id="{B96704F1-CDB4-4FD1-B00D-FF3A8AAAB09D}"/>
                  </a:ext>
                </a:extLst>
              </p:cNvPr>
              <p:cNvSpPr/>
              <p:nvPr/>
            </p:nvSpPr>
            <p:spPr>
              <a:xfrm>
                <a:off x="4508759" y="2908258"/>
                <a:ext cx="668868" cy="501398"/>
              </a:xfrm>
              <a:prstGeom prst="rect">
                <a:avLst/>
              </a:prstGeom>
            </p:spPr>
            <p:txBody>
              <a:bodyPr wrap="square"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900" b="1" i="1" dirty="0">
                    <a:solidFill>
                      <a:schemeClr val="bg1"/>
                    </a:solidFill>
                  </a:rPr>
                  <a:t>N</a:t>
                </a:r>
              </a:p>
            </p:txBody>
          </p:sp>
        </p:grpSp>
        <p:sp>
          <p:nvSpPr>
            <p:cNvPr id="31" name="Nadpis 6">
              <a:extLst>
                <a:ext uri="{FF2B5EF4-FFF2-40B4-BE49-F238E27FC236}">
                  <a16:creationId xmlns:a16="http://schemas.microsoft.com/office/drawing/2014/main" id="{853F42C7-85A9-4504-901F-FE1F809FFDA7}"/>
                </a:ext>
              </a:extLst>
            </p:cNvPr>
            <p:cNvSpPr txBox="1">
              <a:spLocks/>
            </p:cNvSpPr>
            <p:nvPr/>
          </p:nvSpPr>
          <p:spPr>
            <a:xfrm>
              <a:off x="5031380" y="2053697"/>
              <a:ext cx="1306286" cy="356416"/>
            </a:xfrm>
            <a:prstGeom prst="rect">
              <a:avLst/>
            </a:prstGeom>
            <a:noFill/>
          </p:spPr>
          <p:txBody>
            <a:bodyPr wrap="square" lIns="0" tIns="0" rIns="0" bIns="0" anchor="ctr">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algn="r"/>
              <a:r>
                <a:rPr lang="cs-CZ" sz="1050" dirty="0">
                  <a:solidFill>
                    <a:srgbClr val="FF0000"/>
                  </a:solidFill>
                </a:rPr>
                <a:t>    = </a:t>
              </a:r>
              <a:r>
                <a:rPr lang="en-US" sz="1050" dirty="0">
                  <a:solidFill>
                    <a:srgbClr val="FF0000"/>
                  </a:solidFill>
                </a:rPr>
                <a:t>Low base, only </a:t>
              </a:r>
              <a:r>
                <a:rPr lang="cs-CZ" sz="1050" dirty="0">
                  <a:solidFill>
                    <a:srgbClr val="FF0000"/>
                  </a:solidFill>
                </a:rPr>
                <a:t>     </a:t>
              </a:r>
              <a:r>
                <a:rPr lang="en-US" sz="1050" dirty="0">
                  <a:solidFill>
                    <a:srgbClr val="FF0000"/>
                  </a:solidFill>
                </a:rPr>
                <a:t>indicative results</a:t>
              </a:r>
              <a:endParaRPr lang="cs-CZ" sz="1050" dirty="0">
                <a:solidFill>
                  <a:srgbClr val="FF0000"/>
                </a:solidFill>
              </a:endParaRPr>
            </a:p>
          </p:txBody>
        </p:sp>
      </p:grpSp>
      <p:sp>
        <p:nvSpPr>
          <p:cNvPr id="24" name="Obdélník 23">
            <a:extLst>
              <a:ext uri="{FF2B5EF4-FFF2-40B4-BE49-F238E27FC236}">
                <a16:creationId xmlns:a16="http://schemas.microsoft.com/office/drawing/2014/main" id="{D16A6796-B6FA-4ED0-96E1-F098EC16C99E}"/>
              </a:ext>
            </a:extLst>
          </p:cNvPr>
          <p:cNvSpPr/>
          <p:nvPr/>
        </p:nvSpPr>
        <p:spPr>
          <a:xfrm>
            <a:off x="0" y="41929"/>
            <a:ext cx="2692886" cy="435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bg1"/>
                </a:solidFill>
              </a:rPr>
              <a:t>Those who will DEFINITELY or RATHER vote in EP election</a:t>
            </a:r>
          </a:p>
        </p:txBody>
      </p:sp>
    </p:spTree>
    <p:extLst>
      <p:ext uri="{BB962C8B-B14F-4D97-AF65-F5344CB8AC3E}">
        <p14:creationId xmlns:p14="http://schemas.microsoft.com/office/powerpoint/2010/main" val="2298698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en-GB" dirty="0"/>
              <a:t>Leisure time</a:t>
            </a:r>
          </a:p>
        </p:txBody>
      </p:sp>
    </p:spTree>
    <p:extLst>
      <p:ext uri="{BB962C8B-B14F-4D97-AF65-F5344CB8AC3E}">
        <p14:creationId xmlns:p14="http://schemas.microsoft.com/office/powerpoint/2010/main" val="1185791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p:nvPr>
            <p:extLst>
              <p:ext uri="{D42A27DB-BD31-4B8C-83A1-F6EECF244321}">
                <p14:modId xmlns:p14="http://schemas.microsoft.com/office/powerpoint/2010/main" val="3331876990"/>
              </p:ext>
            </p:extLst>
          </p:nvPr>
        </p:nvGraphicFramePr>
        <p:xfrm>
          <a:off x="224452" y="2015723"/>
          <a:ext cx="7308031" cy="4433065"/>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symbol pro číslo snímku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0" name="Obdélník 9"/>
          <p:cNvSpPr/>
          <p:nvPr/>
        </p:nvSpPr>
        <p:spPr>
          <a:xfrm>
            <a:off x="876300" y="6554609"/>
            <a:ext cx="9199517" cy="276999"/>
          </a:xfrm>
          <a:prstGeom prst="rect">
            <a:avLst/>
          </a:prstGeom>
        </p:spPr>
        <p:txBody>
          <a:bodyPr wrap="square" lIns="0" tIns="0" rIns="0" bIns="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Q27. How often do you spend your leisure with following activities? (N=1271)</a:t>
            </a:r>
          </a:p>
        </p:txBody>
      </p:sp>
      <p:graphicFrame>
        <p:nvGraphicFramePr>
          <p:cNvPr id="8" name="Tabulka 7">
            <a:extLst>
              <a:ext uri="{FF2B5EF4-FFF2-40B4-BE49-F238E27FC236}">
                <a16:creationId xmlns:a16="http://schemas.microsoft.com/office/drawing/2014/main" id="{1016A3F9-897B-4515-8916-8082506DFCF2}"/>
              </a:ext>
            </a:extLst>
          </p:cNvPr>
          <p:cNvGraphicFramePr>
            <a:graphicFrameLocks noGrp="1"/>
          </p:cNvGraphicFramePr>
          <p:nvPr>
            <p:extLst>
              <p:ext uri="{D42A27DB-BD31-4B8C-83A1-F6EECF244321}">
                <p14:modId xmlns:p14="http://schemas.microsoft.com/office/powerpoint/2010/main" val="2582258186"/>
              </p:ext>
            </p:extLst>
          </p:nvPr>
        </p:nvGraphicFramePr>
        <p:xfrm>
          <a:off x="7624396" y="1798938"/>
          <a:ext cx="4308316" cy="4440469"/>
        </p:xfrm>
        <a:graphic>
          <a:graphicData uri="http://schemas.openxmlformats.org/drawingml/2006/table">
            <a:tbl>
              <a:tblPr>
                <a:tableStyleId>{5C22544A-7EE6-4342-B048-85BDC9FD1C3A}</a:tableStyleId>
              </a:tblPr>
              <a:tblGrid>
                <a:gridCol w="626159">
                  <a:extLst>
                    <a:ext uri="{9D8B030D-6E8A-4147-A177-3AD203B41FA5}">
                      <a16:colId xmlns:a16="http://schemas.microsoft.com/office/drawing/2014/main" val="295532291"/>
                    </a:ext>
                  </a:extLst>
                </a:gridCol>
                <a:gridCol w="618593">
                  <a:extLst>
                    <a:ext uri="{9D8B030D-6E8A-4147-A177-3AD203B41FA5}">
                      <a16:colId xmlns:a16="http://schemas.microsoft.com/office/drawing/2014/main" val="553009046"/>
                    </a:ext>
                  </a:extLst>
                </a:gridCol>
                <a:gridCol w="660560">
                  <a:extLst>
                    <a:ext uri="{9D8B030D-6E8A-4147-A177-3AD203B41FA5}">
                      <a16:colId xmlns:a16="http://schemas.microsoft.com/office/drawing/2014/main" val="1442269202"/>
                    </a:ext>
                  </a:extLst>
                </a:gridCol>
                <a:gridCol w="524525">
                  <a:extLst>
                    <a:ext uri="{9D8B030D-6E8A-4147-A177-3AD203B41FA5}">
                      <a16:colId xmlns:a16="http://schemas.microsoft.com/office/drawing/2014/main" val="924297736"/>
                    </a:ext>
                  </a:extLst>
                </a:gridCol>
                <a:gridCol w="769001">
                  <a:extLst>
                    <a:ext uri="{9D8B030D-6E8A-4147-A177-3AD203B41FA5}">
                      <a16:colId xmlns:a16="http://schemas.microsoft.com/office/drawing/2014/main" val="3565548888"/>
                    </a:ext>
                  </a:extLst>
                </a:gridCol>
                <a:gridCol w="620184">
                  <a:extLst>
                    <a:ext uri="{9D8B030D-6E8A-4147-A177-3AD203B41FA5}">
                      <a16:colId xmlns:a16="http://schemas.microsoft.com/office/drawing/2014/main" val="2793499441"/>
                    </a:ext>
                  </a:extLst>
                </a:gridCol>
                <a:gridCol w="489294">
                  <a:extLst>
                    <a:ext uri="{9D8B030D-6E8A-4147-A177-3AD203B41FA5}">
                      <a16:colId xmlns:a16="http://schemas.microsoft.com/office/drawing/2014/main" val="1876100052"/>
                    </a:ext>
                  </a:extLst>
                </a:gridCol>
              </a:tblGrid>
              <a:tr h="403679">
                <a:tc grid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dirty="0"/>
                        <a:t>Several times a week:</a:t>
                      </a:r>
                    </a:p>
                  </a:txBody>
                  <a:tcPr marL="9525" marR="9525" marT="9525" marB="0" anchor="ctr">
                    <a:solidFill>
                      <a:schemeClr val="accent6">
                        <a:lumMod val="20000"/>
                        <a:lumOff val="80000"/>
                      </a:schemeClr>
                    </a:solid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2714639189"/>
                  </a:ext>
                </a:extLst>
              </a:tr>
              <a:tr h="403679">
                <a:tc>
                  <a:txBody>
                    <a:bodyPr/>
                    <a:lstStyle/>
                    <a:p>
                      <a:pPr algn="ctr" fontAlgn="ctr"/>
                      <a:r>
                        <a:rPr lang="en-GB" sz="1050" b="0" i="0" u="none" strike="noStrike" kern="1200" noProof="0" dirty="0">
                          <a:solidFill>
                            <a:schemeClr val="tx1"/>
                          </a:solidFill>
                          <a:effectLst/>
                          <a:latin typeface="Calibri" panose="020F0502020204030204" pitchFamily="34" charset="0"/>
                          <a:ea typeface="+mn-ea"/>
                          <a:cs typeface="+mn-cs"/>
                        </a:rPr>
                        <a:t>Population</a:t>
                      </a:r>
                      <a:endParaRPr lang="en-GB" sz="1050" b="0" i="0" u="none" strike="noStrike" noProof="0"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n-GB" sz="1050" b="0" i="0" u="none" strike="noStrike" noProof="0" dirty="0">
                          <a:solidFill>
                            <a:schemeClr val="bg1"/>
                          </a:solidFill>
                          <a:effectLst/>
                          <a:latin typeface="Calibri" panose="020F0502020204030204" pitchFamily="34" charset="0"/>
                        </a:rPr>
                        <a:t>Politically </a:t>
                      </a:r>
                      <a:endParaRPr lang="cs-CZ" sz="1050" b="0" i="0" u="none" strike="noStrike" noProof="0" dirty="0">
                        <a:solidFill>
                          <a:schemeClr val="bg1"/>
                        </a:solidFill>
                        <a:effectLst/>
                        <a:latin typeface="Calibri" panose="020F0502020204030204" pitchFamily="34" charset="0"/>
                      </a:endParaRPr>
                    </a:p>
                    <a:p>
                      <a:pPr algn="ctr" fontAlgn="ctr"/>
                      <a:r>
                        <a:rPr lang="en-GB" sz="1050" b="0" i="0" u="none" strike="noStrike" noProof="0" dirty="0">
                          <a:solidFill>
                            <a:schemeClr val="bg1"/>
                          </a:solidFill>
                          <a:effectLst/>
                          <a:latin typeface="Calibri" panose="020F0502020204030204" pitchFamily="34" charset="0"/>
                        </a:rPr>
                        <a:t>passive</a:t>
                      </a:r>
                    </a:p>
                  </a:txBody>
                  <a:tcPr marL="0" marR="0" marT="0" marB="0" anchor="ctr">
                    <a:solidFill>
                      <a:schemeClr val="accent1">
                        <a:lumMod val="75000"/>
                      </a:schemeClr>
                    </a:solidFill>
                  </a:tcPr>
                </a:tc>
                <a:tc>
                  <a:txBody>
                    <a:bodyPr/>
                    <a:lstStyle/>
                    <a:p>
                      <a:pPr algn="ctr" fontAlgn="ctr"/>
                      <a:r>
                        <a:rPr lang="en-GB" sz="1050" b="0" i="0" u="none" strike="noStrike" noProof="0" dirty="0">
                          <a:solidFill>
                            <a:schemeClr val="bg1"/>
                          </a:solidFill>
                          <a:effectLst/>
                          <a:latin typeface="Calibri" panose="020F0502020204030204" pitchFamily="34" charset="0"/>
                        </a:rPr>
                        <a:t>Ambivalent</a:t>
                      </a:r>
                    </a:p>
                  </a:txBody>
                  <a:tcPr marL="0" marR="0" marT="0" marB="0" anchor="ctr">
                    <a:solidFill>
                      <a:schemeClr val="accent3"/>
                    </a:solidFill>
                  </a:tcPr>
                </a:tc>
                <a:tc>
                  <a:txBody>
                    <a:bodyPr/>
                    <a:lstStyle/>
                    <a:p>
                      <a:pPr algn="ctr" fontAlgn="ctr"/>
                      <a:r>
                        <a:rPr lang="en-GB" sz="1050" b="0" i="0" u="none" strike="noStrike" noProof="0" dirty="0">
                          <a:solidFill>
                            <a:schemeClr val="bg1"/>
                          </a:solidFill>
                          <a:effectLst/>
                          <a:latin typeface="Calibri" panose="020F0502020204030204" pitchFamily="34" charset="0"/>
                        </a:rPr>
                        <a:t>Young liberals</a:t>
                      </a:r>
                    </a:p>
                  </a:txBody>
                  <a:tcPr marL="0" marR="0" marT="0" marB="0" anchor="ctr">
                    <a:solidFill>
                      <a:schemeClr val="accent4"/>
                    </a:solidFill>
                  </a:tcPr>
                </a:tc>
                <a:tc>
                  <a:txBody>
                    <a:bodyPr/>
                    <a:lstStyle/>
                    <a:p>
                      <a:pPr algn="ctr" fontAlgn="ctr"/>
                      <a:r>
                        <a:rPr lang="en-GB" sz="1050" b="0" i="0" u="none" strike="noStrike" noProof="0" dirty="0">
                          <a:solidFill>
                            <a:schemeClr val="bg1"/>
                          </a:solidFill>
                          <a:effectLst/>
                          <a:latin typeface="Calibri" panose="020F0502020204030204" pitchFamily="34" charset="0"/>
                        </a:rPr>
                        <a:t>Ageing authoritarians</a:t>
                      </a:r>
                    </a:p>
                  </a:txBody>
                  <a:tcPr marL="0" marR="0" marT="0" marB="0" anchor="ctr">
                    <a:solidFill>
                      <a:schemeClr val="accent5"/>
                    </a:solidFill>
                  </a:tcPr>
                </a:tc>
                <a:tc>
                  <a:txBody>
                    <a:bodyPr/>
                    <a:lstStyle/>
                    <a:p>
                      <a:pPr algn="ctr" fontAlgn="ctr"/>
                      <a:r>
                        <a:rPr lang="en-GB" sz="1050" b="0" i="0" u="none" strike="noStrike" noProof="0" dirty="0">
                          <a:solidFill>
                            <a:schemeClr val="bg1"/>
                          </a:solidFill>
                          <a:effectLst/>
                          <a:latin typeface="Calibri" panose="020F0502020204030204" pitchFamily="34" charset="0"/>
                        </a:rPr>
                        <a:t>Defenders</a:t>
                      </a:r>
                    </a:p>
                  </a:txBody>
                  <a:tcPr marL="0" marR="0" marT="0" marB="0" anchor="ctr">
                    <a:solidFill>
                      <a:schemeClr val="accent6"/>
                    </a:solidFill>
                  </a:tcPr>
                </a:tc>
                <a:tc>
                  <a:txBody>
                    <a:bodyPr/>
                    <a:lstStyle/>
                    <a:p>
                      <a:pPr algn="ctr" fontAlgn="ctr"/>
                      <a:r>
                        <a:rPr lang="en-GB" sz="1050" b="0" i="0" u="none" strike="noStrike" noProof="0" dirty="0">
                          <a:solidFill>
                            <a:schemeClr val="bg1"/>
                          </a:solidFill>
                          <a:effectLst/>
                          <a:latin typeface="Calibri" panose="020F0502020204030204" pitchFamily="34" charset="0"/>
                        </a:rPr>
                        <a:t>Tested worker</a:t>
                      </a:r>
                      <a:r>
                        <a:rPr lang="cs-CZ" sz="1050" b="0" i="0" u="none" strike="noStrike" noProof="0" dirty="0">
                          <a:solidFill>
                            <a:schemeClr val="bg1"/>
                          </a:solidFill>
                          <a:effectLst/>
                          <a:latin typeface="Calibri" panose="020F0502020204030204" pitchFamily="34" charset="0"/>
                        </a:rPr>
                        <a:t>s</a:t>
                      </a:r>
                      <a:endParaRPr lang="en-GB" sz="1050" b="0" i="0" u="none" strike="noStrike" noProof="0" dirty="0">
                        <a:solidFill>
                          <a:schemeClr val="bg1"/>
                        </a:solidFill>
                        <a:effectLst/>
                        <a:latin typeface="Calibri" panose="020F0502020204030204" pitchFamily="34" charset="0"/>
                      </a:endParaRPr>
                    </a:p>
                  </a:txBody>
                  <a:tcPr marL="0" marR="0" marT="0" marB="0" anchor="ctr">
                    <a:solidFill>
                      <a:srgbClr val="7030A0"/>
                    </a:solidFill>
                  </a:tcPr>
                </a:tc>
                <a:extLst>
                  <a:ext uri="{0D108BD9-81ED-4DB2-BD59-A6C34878D82A}">
                    <a16:rowId xmlns:a16="http://schemas.microsoft.com/office/drawing/2014/main" val="474468851"/>
                  </a:ext>
                </a:extLst>
              </a:tr>
              <a:tr h="403679">
                <a:tc>
                  <a:txBody>
                    <a:bodyPr/>
                    <a:lstStyle/>
                    <a:p>
                      <a:pPr algn="ctr" fontAlgn="ctr"/>
                      <a:r>
                        <a:rPr lang="cs-CZ" sz="1400" b="0" i="0" u="none" strike="noStrike" dirty="0">
                          <a:solidFill>
                            <a:srgbClr val="000000"/>
                          </a:solidFill>
                          <a:effectLst/>
                          <a:latin typeface="Calibri" panose="020F0502020204030204" pitchFamily="34" charset="0"/>
                        </a:rPr>
                        <a:t>86%</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92%</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86%</a:t>
                      </a:r>
                    </a:p>
                  </a:txBody>
                  <a:tcPr marL="0" marR="0" marT="0" marB="0" anchor="ctr">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79%</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96%</a:t>
                      </a:r>
                    </a:p>
                  </a:txBody>
                  <a:tcPr marL="0" marR="0" marT="0" marB="0" anchor="ctr">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89%</a:t>
                      </a:r>
                    </a:p>
                  </a:txBody>
                  <a:tcPr marL="0" marR="0" marT="0" marB="0" anchor="ctr">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79%</a:t>
                      </a:r>
                    </a:p>
                  </a:txBody>
                  <a:tcPr marL="0" marR="0" marT="0" marB="0" anchor="ctr">
                    <a:solidFill>
                      <a:schemeClr val="accent5">
                        <a:lumMod val="20000"/>
                        <a:lumOff val="80000"/>
                      </a:schemeClr>
                    </a:solidFill>
                  </a:tcPr>
                </a:tc>
                <a:extLst>
                  <a:ext uri="{0D108BD9-81ED-4DB2-BD59-A6C34878D82A}">
                    <a16:rowId xmlns:a16="http://schemas.microsoft.com/office/drawing/2014/main" val="3208998245"/>
                  </a:ext>
                </a:extLst>
              </a:tr>
              <a:tr h="403679">
                <a:tc>
                  <a:txBody>
                    <a:bodyPr/>
                    <a:lstStyle/>
                    <a:p>
                      <a:pPr algn="ctr" fontAlgn="ctr"/>
                      <a:r>
                        <a:rPr lang="cs-CZ" sz="1400" b="0" i="0" u="none" strike="noStrike" dirty="0">
                          <a:solidFill>
                            <a:srgbClr val="000000"/>
                          </a:solidFill>
                          <a:effectLst/>
                          <a:latin typeface="Calibri" panose="020F0502020204030204" pitchFamily="34" charset="0"/>
                        </a:rPr>
                        <a:t>84%</a:t>
                      </a:r>
                    </a:p>
                  </a:txBody>
                  <a:tcPr marL="9525" marR="9525" marT="9525" marB="0" anchor="ctr">
                    <a:solidFill>
                      <a:schemeClr val="accent6">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59%</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88%</a:t>
                      </a:r>
                    </a:p>
                  </a:txBody>
                  <a:tcPr marL="0" marR="0" marT="0" marB="0" anchor="ctr">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89%</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88%</a:t>
                      </a:r>
                    </a:p>
                  </a:txBody>
                  <a:tcPr marL="0" marR="0" marT="0" marB="0" anchor="ctr">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78%</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90%</a:t>
                      </a:r>
                    </a:p>
                  </a:txBody>
                  <a:tcPr marL="0" marR="0" marT="0" marB="0" anchor="ctr">
                    <a:solidFill>
                      <a:schemeClr val="accent2">
                        <a:lumMod val="20000"/>
                        <a:lumOff val="80000"/>
                      </a:schemeClr>
                    </a:solidFill>
                  </a:tcPr>
                </a:tc>
                <a:extLst>
                  <a:ext uri="{0D108BD9-81ED-4DB2-BD59-A6C34878D82A}">
                    <a16:rowId xmlns:a16="http://schemas.microsoft.com/office/drawing/2014/main" val="3607220496"/>
                  </a:ext>
                </a:extLst>
              </a:tr>
              <a:tr h="403679">
                <a:tc>
                  <a:txBody>
                    <a:bodyPr/>
                    <a:lstStyle/>
                    <a:p>
                      <a:pPr algn="ctr" fontAlgn="ctr"/>
                      <a:r>
                        <a:rPr lang="cs-CZ" sz="1400" b="0" i="0" u="none" strike="noStrike" dirty="0">
                          <a:solidFill>
                            <a:srgbClr val="000000"/>
                          </a:solidFill>
                          <a:effectLst/>
                          <a:latin typeface="Calibri" panose="020F0502020204030204" pitchFamily="34" charset="0"/>
                        </a:rPr>
                        <a:t>78%</a:t>
                      </a:r>
                    </a:p>
                  </a:txBody>
                  <a:tcPr marL="9525" marR="9525" marT="9525" marB="0" anchor="ctr">
                    <a:solidFill>
                      <a:schemeClr val="accent6">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60%</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83%</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84%</a:t>
                      </a:r>
                    </a:p>
                  </a:txBody>
                  <a:tcPr marL="0" marR="0" marT="0" marB="0" anchor="ctr">
                    <a:solidFill>
                      <a:schemeClr val="accent2">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55%</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79%</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82%</a:t>
                      </a:r>
                    </a:p>
                  </a:txBody>
                  <a:tcPr marL="0" marR="0" marT="0" marB="0" anchor="ctr">
                    <a:noFill/>
                  </a:tcPr>
                </a:tc>
                <a:extLst>
                  <a:ext uri="{0D108BD9-81ED-4DB2-BD59-A6C34878D82A}">
                    <a16:rowId xmlns:a16="http://schemas.microsoft.com/office/drawing/2014/main" val="1568252778"/>
                  </a:ext>
                </a:extLst>
              </a:tr>
              <a:tr h="403679">
                <a:tc>
                  <a:txBody>
                    <a:bodyPr/>
                    <a:lstStyle/>
                    <a:p>
                      <a:pPr algn="ctr" fontAlgn="ctr"/>
                      <a:r>
                        <a:rPr lang="cs-CZ" sz="1400" b="0" i="0" u="none" strike="noStrike" dirty="0">
                          <a:solidFill>
                            <a:srgbClr val="000000"/>
                          </a:solidFill>
                          <a:effectLst/>
                          <a:latin typeface="Calibri" panose="020F0502020204030204" pitchFamily="34" charset="0"/>
                        </a:rPr>
                        <a:t>77%</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76%</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80%</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77%</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75%</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75%</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77%</a:t>
                      </a:r>
                    </a:p>
                  </a:txBody>
                  <a:tcPr marL="0" marR="0" marT="0" marB="0" anchor="ctr">
                    <a:noFill/>
                  </a:tcPr>
                </a:tc>
                <a:extLst>
                  <a:ext uri="{0D108BD9-81ED-4DB2-BD59-A6C34878D82A}">
                    <a16:rowId xmlns:a16="http://schemas.microsoft.com/office/drawing/2014/main" val="3640274457"/>
                  </a:ext>
                </a:extLst>
              </a:tr>
              <a:tr h="403679">
                <a:tc>
                  <a:txBody>
                    <a:bodyPr/>
                    <a:lstStyle/>
                    <a:p>
                      <a:pPr algn="ctr" fontAlgn="ctr"/>
                      <a:r>
                        <a:rPr lang="cs-CZ" sz="1400" b="0" i="0" u="none" strike="noStrike" dirty="0">
                          <a:solidFill>
                            <a:srgbClr val="000000"/>
                          </a:solidFill>
                          <a:effectLst/>
                          <a:latin typeface="Calibri" panose="020F0502020204030204" pitchFamily="34" charset="0"/>
                        </a:rPr>
                        <a:t>65%</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66%</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67%</a:t>
                      </a:r>
                    </a:p>
                  </a:txBody>
                  <a:tcPr marL="0" marR="0" marT="0" marB="0" anchor="ctr">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55%</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65%</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64%</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70%</a:t>
                      </a:r>
                    </a:p>
                  </a:txBody>
                  <a:tcPr marL="0" marR="0" marT="0" marB="0" anchor="ctr">
                    <a:noFill/>
                  </a:tcPr>
                </a:tc>
                <a:extLst>
                  <a:ext uri="{0D108BD9-81ED-4DB2-BD59-A6C34878D82A}">
                    <a16:rowId xmlns:a16="http://schemas.microsoft.com/office/drawing/2014/main" val="3641833138"/>
                  </a:ext>
                </a:extLst>
              </a:tr>
              <a:tr h="403679">
                <a:tc>
                  <a:txBody>
                    <a:bodyPr/>
                    <a:lstStyle/>
                    <a:p>
                      <a:pPr algn="ctr" fontAlgn="ctr"/>
                      <a:r>
                        <a:rPr lang="cs-CZ" sz="1400" b="0" i="0" u="none" strike="noStrike" dirty="0">
                          <a:solidFill>
                            <a:srgbClr val="000000"/>
                          </a:solidFill>
                          <a:effectLst/>
                          <a:latin typeface="Calibri" panose="020F0502020204030204" pitchFamily="34" charset="0"/>
                        </a:rPr>
                        <a:t>64%</a:t>
                      </a:r>
                    </a:p>
                  </a:txBody>
                  <a:tcPr marL="9525" marR="9525" marT="9525" marB="0" anchor="ctr">
                    <a:solidFill>
                      <a:schemeClr val="accent6">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46%</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68%</a:t>
                      </a:r>
                    </a:p>
                  </a:txBody>
                  <a:tcPr marL="0" marR="0" marT="0" marB="0" anchor="ctr">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67%</a:t>
                      </a:r>
                    </a:p>
                  </a:txBody>
                  <a:tcPr marL="0" marR="0" marT="0" marB="0" anchor="ctr">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41%</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68%</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70%</a:t>
                      </a:r>
                    </a:p>
                  </a:txBody>
                  <a:tcPr marL="0" marR="0" marT="0" marB="0" anchor="ctr">
                    <a:noFill/>
                  </a:tcPr>
                </a:tc>
                <a:extLst>
                  <a:ext uri="{0D108BD9-81ED-4DB2-BD59-A6C34878D82A}">
                    <a16:rowId xmlns:a16="http://schemas.microsoft.com/office/drawing/2014/main" val="266740543"/>
                  </a:ext>
                </a:extLst>
              </a:tr>
              <a:tr h="403679">
                <a:tc>
                  <a:txBody>
                    <a:bodyPr/>
                    <a:lstStyle/>
                    <a:p>
                      <a:pPr algn="ctr" fontAlgn="ctr"/>
                      <a:r>
                        <a:rPr lang="cs-CZ" sz="1400" b="0" i="0" u="none" strike="noStrike" dirty="0">
                          <a:solidFill>
                            <a:srgbClr val="000000"/>
                          </a:solidFill>
                          <a:effectLst/>
                          <a:latin typeface="Calibri" panose="020F0502020204030204" pitchFamily="34" charset="0"/>
                        </a:rPr>
                        <a:t>47%</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42%</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48%</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61%</a:t>
                      </a:r>
                    </a:p>
                  </a:txBody>
                  <a:tcPr marL="0" marR="0" marT="0" marB="0" anchor="ctr">
                    <a:solidFill>
                      <a:schemeClr val="accent2">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35%</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42%</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47%</a:t>
                      </a:r>
                    </a:p>
                  </a:txBody>
                  <a:tcPr marL="0" marR="0" marT="0" marB="0" anchor="ctr">
                    <a:noFill/>
                  </a:tcPr>
                </a:tc>
                <a:extLst>
                  <a:ext uri="{0D108BD9-81ED-4DB2-BD59-A6C34878D82A}">
                    <a16:rowId xmlns:a16="http://schemas.microsoft.com/office/drawing/2014/main" val="3608368920"/>
                  </a:ext>
                </a:extLst>
              </a:tr>
              <a:tr h="403679">
                <a:tc>
                  <a:txBody>
                    <a:bodyPr/>
                    <a:lstStyle/>
                    <a:p>
                      <a:pPr algn="ctr" fontAlgn="ctr"/>
                      <a:r>
                        <a:rPr lang="cs-CZ" sz="1400" b="0" i="0" u="none" strike="noStrike" dirty="0">
                          <a:solidFill>
                            <a:srgbClr val="000000"/>
                          </a:solidFill>
                          <a:effectLst/>
                          <a:latin typeface="Calibri" panose="020F0502020204030204" pitchFamily="34" charset="0"/>
                        </a:rPr>
                        <a:t>32%</a:t>
                      </a:r>
                    </a:p>
                  </a:txBody>
                  <a:tcPr marL="9525" marR="9525" marT="9525" marB="0" anchor="ctr">
                    <a:solidFill>
                      <a:schemeClr val="accent6">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20%</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37%</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40%</a:t>
                      </a:r>
                    </a:p>
                  </a:txBody>
                  <a:tcPr marL="0" marR="0" marT="0" marB="0" anchor="ctr">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26%</a:t>
                      </a:r>
                    </a:p>
                  </a:txBody>
                  <a:tcPr marL="0" marR="0" marT="0" marB="0" anchor="ctr">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25%</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34%</a:t>
                      </a:r>
                    </a:p>
                  </a:txBody>
                  <a:tcPr marL="0" marR="0" marT="0" marB="0" anchor="ctr">
                    <a:noFill/>
                  </a:tcPr>
                </a:tc>
                <a:extLst>
                  <a:ext uri="{0D108BD9-81ED-4DB2-BD59-A6C34878D82A}">
                    <a16:rowId xmlns:a16="http://schemas.microsoft.com/office/drawing/2014/main" val="2672533896"/>
                  </a:ext>
                </a:extLst>
              </a:tr>
              <a:tr h="403679">
                <a:tc>
                  <a:txBody>
                    <a:bodyPr/>
                    <a:lstStyle/>
                    <a:p>
                      <a:pPr algn="ctr" fontAlgn="ctr"/>
                      <a:r>
                        <a:rPr lang="cs-CZ" sz="1400" b="0" i="0" u="none" strike="noStrike" dirty="0">
                          <a:solidFill>
                            <a:srgbClr val="000000"/>
                          </a:solidFill>
                          <a:effectLst/>
                          <a:latin typeface="Calibri" panose="020F0502020204030204" pitchFamily="34" charset="0"/>
                        </a:rPr>
                        <a:t>26%</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22%</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24%</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24%</a:t>
                      </a:r>
                    </a:p>
                  </a:txBody>
                  <a:tcPr marL="0" marR="0" marT="0" marB="0" anchor="ctr">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18%</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38%</a:t>
                      </a:r>
                    </a:p>
                  </a:txBody>
                  <a:tcPr marL="0" marR="0" marT="0" marB="0" anchor="ctr">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28%</a:t>
                      </a:r>
                    </a:p>
                  </a:txBody>
                  <a:tcPr marL="0" marR="0" marT="0" marB="0" anchor="ctr">
                    <a:noFill/>
                  </a:tcPr>
                </a:tc>
                <a:extLst>
                  <a:ext uri="{0D108BD9-81ED-4DB2-BD59-A6C34878D82A}">
                    <a16:rowId xmlns:a16="http://schemas.microsoft.com/office/drawing/2014/main" val="87261056"/>
                  </a:ext>
                </a:extLst>
              </a:tr>
            </a:tbl>
          </a:graphicData>
        </a:graphic>
      </p:graphicFrame>
      <p:sp>
        <p:nvSpPr>
          <p:cNvPr id="35" name="Zástupný symbol pro obsah 7">
            <a:extLst>
              <a:ext uri="{FF2B5EF4-FFF2-40B4-BE49-F238E27FC236}">
                <a16:creationId xmlns:a16="http://schemas.microsoft.com/office/drawing/2014/main" id="{5BBBB36C-2DD0-41FF-BB1F-86E11BDD68BD}"/>
              </a:ext>
            </a:extLst>
          </p:cNvPr>
          <p:cNvSpPr>
            <a:spLocks noGrp="1"/>
          </p:cNvSpPr>
          <p:nvPr>
            <p:ph idx="1"/>
          </p:nvPr>
        </p:nvSpPr>
        <p:spPr>
          <a:xfrm>
            <a:off x="76743" y="997441"/>
            <a:ext cx="10798630" cy="654885"/>
          </a:xfrm>
          <a:noFill/>
        </p:spPr>
        <p:txBody>
          <a:bodyPr lIns="900000" tIns="0" rIns="900000" bIns="0" anchor="t">
            <a:noAutofit/>
          </a:bodyPr>
          <a:lstStyle/>
          <a:p>
            <a:pPr marL="0" indent="0" algn="just">
              <a:buNone/>
            </a:pPr>
            <a:r>
              <a:rPr lang="en-AU" sz="1800"/>
              <a:t>The leisure time activities differ among the segments. The Politically passive and the Ageing authoritarians do the activities stated below less often. Internet and digital social networks are relevant the most to the Ambivalent, the Young liberals and the Tested workers.</a:t>
            </a:r>
          </a:p>
        </p:txBody>
      </p:sp>
      <p:sp>
        <p:nvSpPr>
          <p:cNvPr id="11" name="TextovéPole 10">
            <a:extLst>
              <a:ext uri="{FF2B5EF4-FFF2-40B4-BE49-F238E27FC236}">
                <a16:creationId xmlns:a16="http://schemas.microsoft.com/office/drawing/2014/main" id="{99182E85-8B50-42A3-A16C-B2C9923BC969}"/>
              </a:ext>
            </a:extLst>
          </p:cNvPr>
          <p:cNvSpPr txBox="1"/>
          <p:nvPr/>
        </p:nvSpPr>
        <p:spPr>
          <a:xfrm>
            <a:off x="10130361" y="1283943"/>
            <a:ext cx="1837189" cy="407736"/>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ECC71">
                    <a:lumMod val="75000"/>
                  </a:srgbClr>
                </a:solidFill>
                <a:effectLst/>
                <a:uLnTx/>
                <a:uFillTx/>
                <a:latin typeface="Calibri"/>
                <a:ea typeface="+mn-ea"/>
                <a:cs typeface="+mn-cs"/>
              </a:rPr>
              <a:t>XX %</a:t>
            </a: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 significantly often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Calibri"/>
                <a:ea typeface="+mn-ea"/>
                <a:cs typeface="+mn-cs"/>
              </a:rPr>
              <a:t>YY %</a:t>
            </a:r>
            <a:r>
              <a:rPr kumimoji="0" lang="en-GB" sz="1600" b="1" i="0" u="none" strike="noStrike" kern="1200" cap="none" spc="0" normalizeH="0" baseline="0" noProof="0" dirty="0">
                <a:ln>
                  <a:noFill/>
                </a:ln>
                <a:solidFill>
                  <a:srgbClr val="595959">
                    <a:lumMod val="60000"/>
                    <a:lumOff val="40000"/>
                  </a:srgbClr>
                </a:solidFill>
                <a:effectLst/>
                <a:uLnTx/>
                <a:uFillTx/>
                <a:latin typeface="Calibri"/>
                <a:ea typeface="+mn-ea"/>
                <a:cs typeface="+mn-cs"/>
              </a:rPr>
              <a:t> </a:t>
            </a: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significantly less often</a:t>
            </a:r>
          </a:p>
        </p:txBody>
      </p:sp>
      <p:sp>
        <p:nvSpPr>
          <p:cNvPr id="12" name="Nadpis 1">
            <a:extLst>
              <a:ext uri="{FF2B5EF4-FFF2-40B4-BE49-F238E27FC236}">
                <a16:creationId xmlns:a16="http://schemas.microsoft.com/office/drawing/2014/main" id="{5808C577-4A65-488E-99EA-0B1A9103FAE8}"/>
              </a:ext>
            </a:extLst>
          </p:cNvPr>
          <p:cNvSpPr txBox="1">
            <a:spLocks/>
          </p:cNvSpPr>
          <p:nvPr/>
        </p:nvSpPr>
        <p:spPr>
          <a:xfrm>
            <a:off x="0" y="318175"/>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dirty="0">
                <a:ln>
                  <a:noFill/>
                </a:ln>
                <a:solidFill>
                  <a:srgbClr val="009FE3"/>
                </a:solidFill>
                <a:effectLst/>
                <a:uLnTx/>
                <a:uFillTx/>
                <a:latin typeface="Calibri"/>
                <a:ea typeface="+mj-ea"/>
                <a:cs typeface="+mj-cs"/>
              </a:rPr>
              <a:t>Leisure time</a:t>
            </a:r>
          </a:p>
        </p:txBody>
      </p:sp>
    </p:spTree>
    <p:extLst>
      <p:ext uri="{BB962C8B-B14F-4D97-AF65-F5344CB8AC3E}">
        <p14:creationId xmlns:p14="http://schemas.microsoft.com/office/powerpoint/2010/main" val="332392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Zástupný symbol pro obsah 7">
            <a:extLst>
              <a:ext uri="{FF2B5EF4-FFF2-40B4-BE49-F238E27FC236}">
                <a16:creationId xmlns:a16="http://schemas.microsoft.com/office/drawing/2014/main" id="{5BBBB36C-2DD0-41FF-BB1F-86E11BDD68BD}"/>
              </a:ext>
            </a:extLst>
          </p:cNvPr>
          <p:cNvSpPr>
            <a:spLocks noGrp="1"/>
          </p:cNvSpPr>
          <p:nvPr>
            <p:ph idx="1"/>
          </p:nvPr>
        </p:nvSpPr>
        <p:spPr>
          <a:xfrm>
            <a:off x="-10279" y="805353"/>
            <a:ext cx="7698377" cy="654885"/>
          </a:xfrm>
          <a:noFill/>
        </p:spPr>
        <p:txBody>
          <a:bodyPr lIns="900000" tIns="0" rIns="900000" bIns="0" anchor="t">
            <a:noAutofit/>
          </a:bodyPr>
          <a:lstStyle/>
          <a:p>
            <a:pPr marL="0" indent="0">
              <a:buNone/>
            </a:pPr>
            <a:r>
              <a:rPr lang="en-AU" sz="1800"/>
              <a:t>The Ambivalent and Young liberals go to restaurants and cafes more often. The Young liberals travel more often around the Czech Republic and visit cultural events. The Ambivalents visit more often sport events and spend their free time at a cottage. </a:t>
            </a:r>
          </a:p>
        </p:txBody>
      </p:sp>
      <p:graphicFrame>
        <p:nvGraphicFramePr>
          <p:cNvPr id="9" name="Graf 8"/>
          <p:cNvGraphicFramePr/>
          <p:nvPr>
            <p:extLst>
              <p:ext uri="{D42A27DB-BD31-4B8C-83A1-F6EECF244321}">
                <p14:modId xmlns:p14="http://schemas.microsoft.com/office/powerpoint/2010/main" val="3151758692"/>
              </p:ext>
            </p:extLst>
          </p:nvPr>
        </p:nvGraphicFramePr>
        <p:xfrm>
          <a:off x="308300" y="2090639"/>
          <a:ext cx="7061221" cy="4433065"/>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symbol pro číslo snímku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0" name="Obdélník 9"/>
          <p:cNvSpPr/>
          <p:nvPr/>
        </p:nvSpPr>
        <p:spPr>
          <a:xfrm>
            <a:off x="876300" y="6554609"/>
            <a:ext cx="9199517" cy="276999"/>
          </a:xfrm>
          <a:prstGeom prst="rect">
            <a:avLst/>
          </a:prstGeom>
        </p:spPr>
        <p:txBody>
          <a:bodyPr wrap="square" lIns="0" tIns="0" rIns="0" bIns="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Q2</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8</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 How often do you spend your leisure with following activities? (N=1271)</a:t>
            </a:r>
          </a:p>
        </p:txBody>
      </p:sp>
      <p:graphicFrame>
        <p:nvGraphicFramePr>
          <p:cNvPr id="11" name="Tabulka 10">
            <a:extLst>
              <a:ext uri="{FF2B5EF4-FFF2-40B4-BE49-F238E27FC236}">
                <a16:creationId xmlns:a16="http://schemas.microsoft.com/office/drawing/2014/main" id="{D58BC5A5-B9D5-400A-AADA-3B38B2E4C47A}"/>
              </a:ext>
            </a:extLst>
          </p:cNvPr>
          <p:cNvGraphicFramePr>
            <a:graphicFrameLocks noGrp="1"/>
          </p:cNvGraphicFramePr>
          <p:nvPr>
            <p:extLst>
              <p:ext uri="{D42A27DB-BD31-4B8C-83A1-F6EECF244321}">
                <p14:modId xmlns:p14="http://schemas.microsoft.com/office/powerpoint/2010/main" val="3327396178"/>
              </p:ext>
            </p:extLst>
          </p:nvPr>
        </p:nvGraphicFramePr>
        <p:xfrm>
          <a:off x="7460054" y="1556503"/>
          <a:ext cx="4499572" cy="4717123"/>
        </p:xfrm>
        <a:graphic>
          <a:graphicData uri="http://schemas.openxmlformats.org/drawingml/2006/table">
            <a:tbl>
              <a:tblPr>
                <a:tableStyleId>{5C22544A-7EE6-4342-B048-85BDC9FD1C3A}</a:tableStyleId>
              </a:tblPr>
              <a:tblGrid>
                <a:gridCol w="642796">
                  <a:extLst>
                    <a:ext uri="{9D8B030D-6E8A-4147-A177-3AD203B41FA5}">
                      <a16:colId xmlns:a16="http://schemas.microsoft.com/office/drawing/2014/main" val="295532291"/>
                    </a:ext>
                  </a:extLst>
                </a:gridCol>
                <a:gridCol w="642796">
                  <a:extLst>
                    <a:ext uri="{9D8B030D-6E8A-4147-A177-3AD203B41FA5}">
                      <a16:colId xmlns:a16="http://schemas.microsoft.com/office/drawing/2014/main" val="553009046"/>
                    </a:ext>
                  </a:extLst>
                </a:gridCol>
                <a:gridCol w="642796">
                  <a:extLst>
                    <a:ext uri="{9D8B030D-6E8A-4147-A177-3AD203B41FA5}">
                      <a16:colId xmlns:a16="http://schemas.microsoft.com/office/drawing/2014/main" val="1442269202"/>
                    </a:ext>
                  </a:extLst>
                </a:gridCol>
                <a:gridCol w="513204">
                  <a:extLst>
                    <a:ext uri="{9D8B030D-6E8A-4147-A177-3AD203B41FA5}">
                      <a16:colId xmlns:a16="http://schemas.microsoft.com/office/drawing/2014/main" val="924297736"/>
                    </a:ext>
                  </a:extLst>
                </a:gridCol>
                <a:gridCol w="879565">
                  <a:extLst>
                    <a:ext uri="{9D8B030D-6E8A-4147-A177-3AD203B41FA5}">
                      <a16:colId xmlns:a16="http://schemas.microsoft.com/office/drawing/2014/main" val="3565548888"/>
                    </a:ext>
                  </a:extLst>
                </a:gridCol>
                <a:gridCol w="653143">
                  <a:extLst>
                    <a:ext uri="{9D8B030D-6E8A-4147-A177-3AD203B41FA5}">
                      <a16:colId xmlns:a16="http://schemas.microsoft.com/office/drawing/2014/main" val="2793499441"/>
                    </a:ext>
                  </a:extLst>
                </a:gridCol>
                <a:gridCol w="525272">
                  <a:extLst>
                    <a:ext uri="{9D8B030D-6E8A-4147-A177-3AD203B41FA5}">
                      <a16:colId xmlns:a16="http://schemas.microsoft.com/office/drawing/2014/main" val="1876100052"/>
                    </a:ext>
                  </a:extLst>
                </a:gridCol>
              </a:tblGrid>
              <a:tr h="576000">
                <a:tc grid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dirty="0"/>
                        <a:t>At least once a month:</a:t>
                      </a:r>
                    </a:p>
                  </a:txBody>
                  <a:tcPr marL="9525" marR="9525" marT="9525" marB="0" anchor="ctr">
                    <a:solidFill>
                      <a:schemeClr val="accent6">
                        <a:lumMod val="20000"/>
                        <a:lumOff val="80000"/>
                      </a:schemeClr>
                    </a:solid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2714639189"/>
                  </a:ext>
                </a:extLst>
              </a:tr>
              <a:tr h="59158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kern="1200" noProof="0" dirty="0">
                          <a:solidFill>
                            <a:schemeClr val="tx1"/>
                          </a:solidFill>
                          <a:effectLst/>
                          <a:latin typeface="Calibri" panose="020F0502020204030204" pitchFamily="34" charset="0"/>
                          <a:ea typeface="+mn-ea"/>
                          <a:cs typeface="+mn-cs"/>
                        </a:rPr>
                        <a:t>Population</a:t>
                      </a:r>
                      <a:endParaRPr lang="en-GB" sz="1100" b="0" i="0" u="none" strike="noStrike" noProof="0"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n-GB" sz="1050" b="0" i="0" u="none" strike="noStrike" noProof="0" dirty="0">
                          <a:solidFill>
                            <a:schemeClr val="bg1"/>
                          </a:solidFill>
                          <a:effectLst/>
                          <a:latin typeface="Calibri" panose="020F0502020204030204" pitchFamily="34" charset="0"/>
                        </a:rPr>
                        <a:t>Politically </a:t>
                      </a:r>
                      <a:endParaRPr lang="cs-CZ" sz="1050" b="0" i="0" u="none" strike="noStrike" noProof="0" dirty="0">
                        <a:solidFill>
                          <a:schemeClr val="bg1"/>
                        </a:solidFill>
                        <a:effectLst/>
                        <a:latin typeface="Calibri" panose="020F0502020204030204" pitchFamily="34" charset="0"/>
                      </a:endParaRPr>
                    </a:p>
                    <a:p>
                      <a:pPr algn="ctr" fontAlgn="ctr"/>
                      <a:r>
                        <a:rPr lang="en-GB" sz="1050" b="0" i="0" u="none" strike="noStrike" noProof="0" dirty="0">
                          <a:solidFill>
                            <a:schemeClr val="bg1"/>
                          </a:solidFill>
                          <a:effectLst/>
                          <a:latin typeface="Calibri" panose="020F0502020204030204" pitchFamily="34" charset="0"/>
                        </a:rPr>
                        <a:t>passive</a:t>
                      </a:r>
                    </a:p>
                  </a:txBody>
                  <a:tcPr marL="0" marR="0" marT="0" marB="0" anchor="ctr">
                    <a:solidFill>
                      <a:schemeClr val="accent1">
                        <a:lumMod val="75000"/>
                      </a:schemeClr>
                    </a:solidFill>
                  </a:tcPr>
                </a:tc>
                <a:tc>
                  <a:txBody>
                    <a:bodyPr/>
                    <a:lstStyle/>
                    <a:p>
                      <a:pPr algn="ctr" fontAlgn="ctr"/>
                      <a:r>
                        <a:rPr lang="en-GB" sz="1050" b="0" i="0" u="none" strike="noStrike" noProof="0" dirty="0">
                          <a:solidFill>
                            <a:schemeClr val="bg1"/>
                          </a:solidFill>
                          <a:effectLst/>
                          <a:latin typeface="Calibri" panose="020F0502020204030204" pitchFamily="34" charset="0"/>
                        </a:rPr>
                        <a:t>Ambivalent</a:t>
                      </a:r>
                    </a:p>
                  </a:txBody>
                  <a:tcPr marL="0" marR="0" marT="0" marB="0" anchor="ctr">
                    <a:solidFill>
                      <a:schemeClr val="accent3"/>
                    </a:solidFill>
                  </a:tcPr>
                </a:tc>
                <a:tc>
                  <a:txBody>
                    <a:bodyPr/>
                    <a:lstStyle/>
                    <a:p>
                      <a:pPr algn="ctr" fontAlgn="ctr"/>
                      <a:r>
                        <a:rPr lang="en-GB" sz="1050" b="0" i="0" u="none" strike="noStrike" noProof="0" dirty="0">
                          <a:solidFill>
                            <a:schemeClr val="bg1"/>
                          </a:solidFill>
                          <a:effectLst/>
                          <a:latin typeface="Calibri" panose="020F0502020204030204" pitchFamily="34" charset="0"/>
                        </a:rPr>
                        <a:t>Young liberals</a:t>
                      </a:r>
                    </a:p>
                  </a:txBody>
                  <a:tcPr marL="0" marR="0" marT="0" marB="0" anchor="ctr">
                    <a:solidFill>
                      <a:schemeClr val="accent4"/>
                    </a:solidFill>
                  </a:tcPr>
                </a:tc>
                <a:tc>
                  <a:txBody>
                    <a:bodyPr/>
                    <a:lstStyle/>
                    <a:p>
                      <a:pPr algn="ctr" fontAlgn="ctr"/>
                      <a:r>
                        <a:rPr lang="en-GB" sz="1050" b="0" i="0" u="none" strike="noStrike" noProof="0" dirty="0">
                          <a:solidFill>
                            <a:schemeClr val="bg1"/>
                          </a:solidFill>
                          <a:effectLst/>
                          <a:latin typeface="Calibri" panose="020F0502020204030204" pitchFamily="34" charset="0"/>
                        </a:rPr>
                        <a:t>Ageing authoritarians</a:t>
                      </a:r>
                    </a:p>
                  </a:txBody>
                  <a:tcPr marL="0" marR="0" marT="0" marB="0" anchor="ctr">
                    <a:solidFill>
                      <a:schemeClr val="accent5"/>
                    </a:solidFill>
                  </a:tcPr>
                </a:tc>
                <a:tc>
                  <a:txBody>
                    <a:bodyPr/>
                    <a:lstStyle/>
                    <a:p>
                      <a:pPr algn="ctr" fontAlgn="ctr"/>
                      <a:r>
                        <a:rPr lang="en-GB" sz="1050" b="0" i="0" u="none" strike="noStrike" noProof="0" dirty="0">
                          <a:solidFill>
                            <a:schemeClr val="bg1"/>
                          </a:solidFill>
                          <a:effectLst/>
                          <a:latin typeface="Calibri" panose="020F0502020204030204" pitchFamily="34" charset="0"/>
                        </a:rPr>
                        <a:t>Defenders</a:t>
                      </a:r>
                    </a:p>
                  </a:txBody>
                  <a:tcPr marL="0" marR="0" marT="0" marB="0" anchor="ctr">
                    <a:solidFill>
                      <a:schemeClr val="accent6"/>
                    </a:solidFill>
                  </a:tcPr>
                </a:tc>
                <a:tc>
                  <a:txBody>
                    <a:bodyPr/>
                    <a:lstStyle/>
                    <a:p>
                      <a:pPr algn="ctr" fontAlgn="ctr"/>
                      <a:r>
                        <a:rPr lang="en-GB" sz="1050" b="0" i="0" u="none" strike="noStrike" noProof="0" dirty="0">
                          <a:solidFill>
                            <a:schemeClr val="bg1"/>
                          </a:solidFill>
                          <a:effectLst/>
                          <a:latin typeface="Calibri" panose="020F0502020204030204" pitchFamily="34" charset="0"/>
                        </a:rPr>
                        <a:t>Tested worker</a:t>
                      </a:r>
                      <a:r>
                        <a:rPr lang="cs-CZ" sz="1050" b="0" i="0" u="none" strike="noStrike" noProof="0" dirty="0">
                          <a:solidFill>
                            <a:schemeClr val="bg1"/>
                          </a:solidFill>
                          <a:effectLst/>
                          <a:latin typeface="Calibri" panose="020F0502020204030204" pitchFamily="34" charset="0"/>
                        </a:rPr>
                        <a:t>s</a:t>
                      </a:r>
                      <a:endParaRPr lang="en-GB" sz="1050" b="0" i="0" u="none" strike="noStrike" noProof="0" dirty="0">
                        <a:solidFill>
                          <a:schemeClr val="bg1"/>
                        </a:solidFill>
                        <a:effectLst/>
                        <a:latin typeface="Calibri" panose="020F0502020204030204" pitchFamily="34" charset="0"/>
                      </a:endParaRPr>
                    </a:p>
                  </a:txBody>
                  <a:tcPr marL="0" marR="0" marT="0" marB="0" anchor="ctr">
                    <a:solidFill>
                      <a:srgbClr val="7030A0"/>
                    </a:solidFill>
                  </a:tcPr>
                </a:tc>
                <a:extLst>
                  <a:ext uri="{0D108BD9-81ED-4DB2-BD59-A6C34878D82A}">
                    <a16:rowId xmlns:a16="http://schemas.microsoft.com/office/drawing/2014/main" val="474468851"/>
                  </a:ext>
                </a:extLst>
              </a:tr>
              <a:tr h="591589">
                <a:tc>
                  <a:txBody>
                    <a:bodyPr/>
                    <a:lstStyle/>
                    <a:p>
                      <a:pPr algn="ctr" fontAlgn="ctr"/>
                      <a:r>
                        <a:rPr lang="cs-CZ" sz="1400" b="0" i="0" u="none" strike="noStrike" dirty="0">
                          <a:solidFill>
                            <a:srgbClr val="000000"/>
                          </a:solidFill>
                          <a:effectLst/>
                          <a:latin typeface="Calibri" panose="020F0502020204030204" pitchFamily="34" charset="0"/>
                        </a:rPr>
                        <a:t>62%</a:t>
                      </a:r>
                    </a:p>
                  </a:txBody>
                  <a:tcPr marL="9525" marR="9525" marT="9525" marB="0" anchor="ctr">
                    <a:solidFill>
                      <a:schemeClr val="accent6">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48%</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68%</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75%</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53%</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50%</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64%</a:t>
                      </a:r>
                    </a:p>
                  </a:txBody>
                  <a:tcPr marL="0" marR="0" marT="0" marB="0" anchor="ctr">
                    <a:noFill/>
                  </a:tcPr>
                </a:tc>
                <a:extLst>
                  <a:ext uri="{0D108BD9-81ED-4DB2-BD59-A6C34878D82A}">
                    <a16:rowId xmlns:a16="http://schemas.microsoft.com/office/drawing/2014/main" val="3208998245"/>
                  </a:ext>
                </a:extLst>
              </a:tr>
              <a:tr h="591589">
                <a:tc>
                  <a:txBody>
                    <a:bodyPr/>
                    <a:lstStyle/>
                    <a:p>
                      <a:pPr algn="ctr" fontAlgn="ctr"/>
                      <a:r>
                        <a:rPr lang="cs-CZ" sz="1400" b="0" i="0" u="none" strike="noStrike" dirty="0">
                          <a:solidFill>
                            <a:srgbClr val="000000"/>
                          </a:solidFill>
                          <a:effectLst/>
                          <a:latin typeface="Calibri" panose="020F0502020204030204" pitchFamily="34" charset="0"/>
                        </a:rPr>
                        <a:t>36%</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35%</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36%</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43%</a:t>
                      </a:r>
                    </a:p>
                  </a:txBody>
                  <a:tcPr marL="0" marR="0" marT="0" marB="0" anchor="ctr">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29%</a:t>
                      </a:r>
                    </a:p>
                  </a:txBody>
                  <a:tcPr marL="0" marR="0" marT="0" marB="0" anchor="ctr">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28%</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39%</a:t>
                      </a:r>
                    </a:p>
                  </a:txBody>
                  <a:tcPr marL="0" marR="0" marT="0" marB="0" anchor="ctr">
                    <a:noFill/>
                  </a:tcPr>
                </a:tc>
                <a:extLst>
                  <a:ext uri="{0D108BD9-81ED-4DB2-BD59-A6C34878D82A}">
                    <a16:rowId xmlns:a16="http://schemas.microsoft.com/office/drawing/2014/main" val="3607220496"/>
                  </a:ext>
                </a:extLst>
              </a:tr>
              <a:tr h="591589">
                <a:tc>
                  <a:txBody>
                    <a:bodyPr/>
                    <a:lstStyle/>
                    <a:p>
                      <a:pPr algn="ctr" fontAlgn="ctr"/>
                      <a:r>
                        <a:rPr lang="cs-CZ" sz="1400" b="0" i="0" u="none" strike="noStrike" dirty="0">
                          <a:solidFill>
                            <a:srgbClr val="000000"/>
                          </a:solidFill>
                          <a:effectLst/>
                          <a:latin typeface="Calibri" panose="020F0502020204030204" pitchFamily="34" charset="0"/>
                        </a:rPr>
                        <a:t>28%</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26%</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30%</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42%</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15%</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19%</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27%</a:t>
                      </a:r>
                    </a:p>
                  </a:txBody>
                  <a:tcPr marL="0" marR="0" marT="0" marB="0" anchor="ctr">
                    <a:noFill/>
                  </a:tcPr>
                </a:tc>
                <a:extLst>
                  <a:ext uri="{0D108BD9-81ED-4DB2-BD59-A6C34878D82A}">
                    <a16:rowId xmlns:a16="http://schemas.microsoft.com/office/drawing/2014/main" val="1568252778"/>
                  </a:ext>
                </a:extLst>
              </a:tr>
              <a:tr h="591589">
                <a:tc>
                  <a:txBody>
                    <a:bodyPr/>
                    <a:lstStyle/>
                    <a:p>
                      <a:pPr algn="ctr" fontAlgn="ctr"/>
                      <a:r>
                        <a:rPr lang="cs-CZ" sz="1400" b="0" i="0" u="none" strike="noStrike" dirty="0">
                          <a:solidFill>
                            <a:srgbClr val="000000"/>
                          </a:solidFill>
                          <a:effectLst/>
                          <a:latin typeface="Calibri" panose="020F0502020204030204" pitchFamily="34" charset="0"/>
                        </a:rPr>
                        <a:t>24%</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24%</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28%</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19%</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17%</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19%</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31%</a:t>
                      </a:r>
                    </a:p>
                  </a:txBody>
                  <a:tcPr marL="0" marR="0" marT="0" marB="0" anchor="ctr">
                    <a:solidFill>
                      <a:schemeClr val="accent2">
                        <a:lumMod val="20000"/>
                        <a:lumOff val="80000"/>
                      </a:schemeClr>
                    </a:solidFill>
                  </a:tcPr>
                </a:tc>
                <a:extLst>
                  <a:ext uri="{0D108BD9-81ED-4DB2-BD59-A6C34878D82A}">
                    <a16:rowId xmlns:a16="http://schemas.microsoft.com/office/drawing/2014/main" val="3640274457"/>
                  </a:ext>
                </a:extLst>
              </a:tr>
              <a:tr h="591589">
                <a:tc>
                  <a:txBody>
                    <a:bodyPr/>
                    <a:lstStyle/>
                    <a:p>
                      <a:pPr algn="ctr" fontAlgn="ctr"/>
                      <a:r>
                        <a:rPr lang="cs-CZ" sz="1400" b="0" i="0" u="none" strike="noStrike" dirty="0">
                          <a:solidFill>
                            <a:srgbClr val="000000"/>
                          </a:solidFill>
                          <a:effectLst/>
                          <a:latin typeface="Calibri" panose="020F0502020204030204" pitchFamily="34" charset="0"/>
                        </a:rPr>
                        <a:t>22%</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19%</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27%</a:t>
                      </a:r>
                    </a:p>
                  </a:txBody>
                  <a:tcPr marL="0" marR="0" marT="0" marB="0" anchor="ctr">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24%</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18%</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17%</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19%</a:t>
                      </a:r>
                    </a:p>
                  </a:txBody>
                  <a:tcPr marL="0" marR="0" marT="0" marB="0" anchor="ctr">
                    <a:noFill/>
                  </a:tcPr>
                </a:tc>
                <a:extLst>
                  <a:ext uri="{0D108BD9-81ED-4DB2-BD59-A6C34878D82A}">
                    <a16:rowId xmlns:a16="http://schemas.microsoft.com/office/drawing/2014/main" val="3641833138"/>
                  </a:ext>
                </a:extLst>
              </a:tr>
              <a:tr h="591589">
                <a:tc>
                  <a:txBody>
                    <a:bodyPr/>
                    <a:lstStyle/>
                    <a:p>
                      <a:pPr algn="ctr" fontAlgn="ctr"/>
                      <a:r>
                        <a:rPr lang="cs-CZ" sz="1400" b="0" i="0" u="none" strike="noStrike" dirty="0">
                          <a:solidFill>
                            <a:srgbClr val="000000"/>
                          </a:solidFill>
                          <a:effectLst/>
                          <a:latin typeface="Calibri" panose="020F0502020204030204" pitchFamily="34" charset="0"/>
                        </a:rPr>
                        <a:t>4%</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3%</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6%</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5%</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4%</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6%</a:t>
                      </a:r>
                    </a:p>
                  </a:txBody>
                  <a:tcPr marL="0" marR="0" marT="0" marB="0" anchor="ctr">
                    <a:noFill/>
                  </a:tcPr>
                </a:tc>
                <a:extLst>
                  <a:ext uri="{0D108BD9-81ED-4DB2-BD59-A6C34878D82A}">
                    <a16:rowId xmlns:a16="http://schemas.microsoft.com/office/drawing/2014/main" val="266740543"/>
                  </a:ext>
                </a:extLst>
              </a:tr>
            </a:tbl>
          </a:graphicData>
        </a:graphic>
      </p:graphicFrame>
      <p:sp>
        <p:nvSpPr>
          <p:cNvPr id="13" name="TextovéPole 12">
            <a:extLst>
              <a:ext uri="{FF2B5EF4-FFF2-40B4-BE49-F238E27FC236}">
                <a16:creationId xmlns:a16="http://schemas.microsoft.com/office/drawing/2014/main" id="{468D2F01-982B-421F-AB01-2BDAE863C50B}"/>
              </a:ext>
            </a:extLst>
          </p:cNvPr>
          <p:cNvSpPr txBox="1"/>
          <p:nvPr/>
        </p:nvSpPr>
        <p:spPr>
          <a:xfrm>
            <a:off x="9983177" y="1052502"/>
            <a:ext cx="1837189" cy="407736"/>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ECC71">
                    <a:lumMod val="75000"/>
                  </a:srgbClr>
                </a:solidFill>
                <a:effectLst/>
                <a:uLnTx/>
                <a:uFillTx/>
                <a:latin typeface="Calibri"/>
                <a:ea typeface="+mn-ea"/>
                <a:cs typeface="+mn-cs"/>
              </a:rPr>
              <a:t>XX %</a:t>
            </a: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 significantly often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Calibri"/>
                <a:ea typeface="+mn-ea"/>
                <a:cs typeface="+mn-cs"/>
              </a:rPr>
              <a:t>YY %</a:t>
            </a:r>
            <a:r>
              <a:rPr kumimoji="0" lang="en-GB" sz="1600" b="1" i="0" u="none" strike="noStrike" kern="1200" cap="none" spc="0" normalizeH="0" baseline="0" noProof="0" dirty="0">
                <a:ln>
                  <a:noFill/>
                </a:ln>
                <a:solidFill>
                  <a:srgbClr val="595959">
                    <a:lumMod val="60000"/>
                    <a:lumOff val="40000"/>
                  </a:srgbClr>
                </a:solidFill>
                <a:effectLst/>
                <a:uLnTx/>
                <a:uFillTx/>
                <a:latin typeface="Calibri"/>
                <a:ea typeface="+mn-ea"/>
                <a:cs typeface="+mn-cs"/>
              </a:rPr>
              <a:t> </a:t>
            </a: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significantly less often</a:t>
            </a:r>
          </a:p>
        </p:txBody>
      </p:sp>
      <p:sp>
        <p:nvSpPr>
          <p:cNvPr id="14" name="Nadpis 1">
            <a:extLst>
              <a:ext uri="{FF2B5EF4-FFF2-40B4-BE49-F238E27FC236}">
                <a16:creationId xmlns:a16="http://schemas.microsoft.com/office/drawing/2014/main" id="{1CD56863-F3F5-4E5B-BA4C-230FC861C1C0}"/>
              </a:ext>
            </a:extLst>
          </p:cNvPr>
          <p:cNvSpPr txBox="1">
            <a:spLocks/>
          </p:cNvSpPr>
          <p:nvPr/>
        </p:nvSpPr>
        <p:spPr>
          <a:xfrm>
            <a:off x="0" y="210310"/>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lvl="0">
              <a:defRPr/>
            </a:pPr>
            <a:r>
              <a:rPr lang="en-GB" dirty="0"/>
              <a:t>Leisure time</a:t>
            </a:r>
            <a:endParaRPr kumimoji="0" lang="en-GB" sz="4000" b="0" i="0" u="none" strike="noStrike" kern="1200" cap="none" spc="0" normalizeH="0" baseline="0" noProof="0" dirty="0">
              <a:ln>
                <a:noFill/>
              </a:ln>
              <a:solidFill>
                <a:srgbClr val="009FE3"/>
              </a:solidFill>
              <a:effectLst/>
              <a:uLnTx/>
              <a:uFillTx/>
              <a:latin typeface="Calibri"/>
              <a:ea typeface="+mj-ea"/>
              <a:cs typeface="+mj-cs"/>
            </a:endParaRPr>
          </a:p>
        </p:txBody>
      </p:sp>
    </p:spTree>
    <p:extLst>
      <p:ext uri="{BB962C8B-B14F-4D97-AF65-F5344CB8AC3E}">
        <p14:creationId xmlns:p14="http://schemas.microsoft.com/office/powerpoint/2010/main" val="77213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pPr algn="ctr"/>
            <a:r>
              <a:rPr lang="en-AU"/>
              <a:t>Part 2: Model of social class structure</a:t>
            </a:r>
            <a:br>
              <a:rPr lang="en-AU"/>
            </a:br>
            <a:r>
              <a:rPr lang="en-AU" sz="2800"/>
              <a:t>Latent class model based on social, economic and cultural dimensions</a:t>
            </a:r>
            <a:endParaRPr lang="en-AU"/>
          </a:p>
        </p:txBody>
      </p:sp>
    </p:spTree>
    <p:extLst>
      <p:ext uri="{BB962C8B-B14F-4D97-AF65-F5344CB8AC3E}">
        <p14:creationId xmlns:p14="http://schemas.microsoft.com/office/powerpoint/2010/main" val="4080586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pPr algn="ctr"/>
            <a:r>
              <a:rPr lang="en-GB" dirty="0"/>
              <a:t>Methodology of data analysis</a:t>
            </a:r>
          </a:p>
        </p:txBody>
      </p:sp>
    </p:spTree>
    <p:extLst>
      <p:ext uri="{BB962C8B-B14F-4D97-AF65-F5344CB8AC3E}">
        <p14:creationId xmlns:p14="http://schemas.microsoft.com/office/powerpoint/2010/main" val="634786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815340" y="368610"/>
            <a:ext cx="10561320" cy="763504"/>
          </a:xfrm>
        </p:spPr>
        <p:txBody>
          <a:bodyPr/>
          <a:lstStyle/>
          <a:p>
            <a:r>
              <a:rPr lang="en-GB" dirty="0"/>
              <a:t>Methodology of data analysis</a:t>
            </a:r>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en-GB"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2" name="Tabulka 1">
            <a:extLst>
              <a:ext uri="{FF2B5EF4-FFF2-40B4-BE49-F238E27FC236}">
                <a16:creationId xmlns:a16="http://schemas.microsoft.com/office/drawing/2014/main" id="{3ECC3A04-8501-4AE9-AE74-CAE8D7A16B08}"/>
              </a:ext>
            </a:extLst>
          </p:cNvPr>
          <p:cNvGraphicFramePr>
            <a:graphicFrameLocks noGrp="1"/>
          </p:cNvGraphicFramePr>
          <p:nvPr>
            <p:extLst>
              <p:ext uri="{D42A27DB-BD31-4B8C-83A1-F6EECF244321}">
                <p14:modId xmlns:p14="http://schemas.microsoft.com/office/powerpoint/2010/main" val="3239457860"/>
              </p:ext>
            </p:extLst>
          </p:nvPr>
        </p:nvGraphicFramePr>
        <p:xfrm>
          <a:off x="815340" y="1593547"/>
          <a:ext cx="10561320" cy="4541520"/>
        </p:xfrm>
        <a:graphic>
          <a:graphicData uri="http://schemas.openxmlformats.org/drawingml/2006/table">
            <a:tbl>
              <a:tblPr firstRow="1" bandRow="1">
                <a:tableStyleId>{5C22544A-7EE6-4342-B048-85BDC9FD1C3A}</a:tableStyleId>
              </a:tblPr>
              <a:tblGrid>
                <a:gridCol w="2327355">
                  <a:extLst>
                    <a:ext uri="{9D8B030D-6E8A-4147-A177-3AD203B41FA5}">
                      <a16:colId xmlns:a16="http://schemas.microsoft.com/office/drawing/2014/main" val="156133506"/>
                    </a:ext>
                  </a:extLst>
                </a:gridCol>
                <a:gridCol w="8233965">
                  <a:extLst>
                    <a:ext uri="{9D8B030D-6E8A-4147-A177-3AD203B41FA5}">
                      <a16:colId xmlns:a16="http://schemas.microsoft.com/office/drawing/2014/main" val="2465197326"/>
                    </a:ext>
                  </a:extLst>
                </a:gridCol>
              </a:tblGrid>
              <a:tr h="0">
                <a:tc>
                  <a:txBody>
                    <a:bodyPr/>
                    <a:lstStyle/>
                    <a:p>
                      <a:pPr algn="ctr"/>
                      <a:r>
                        <a:rPr lang="en-US" sz="1800" b="1" dirty="0">
                          <a:solidFill>
                            <a:schemeClr val="tx1"/>
                          </a:solidFill>
                        </a:rPr>
                        <a:t>METHOD</a:t>
                      </a:r>
                      <a:endParaRPr lang="cs-CZ" sz="1800" b="1" dirty="0">
                        <a:solidFill>
                          <a:schemeClr val="tx1"/>
                        </a:solidFill>
                      </a:endParaRPr>
                    </a:p>
                  </a:txBody>
                  <a:tcPr anchor="ctr">
                    <a:lnL w="28575" cap="flat" cmpd="sng" algn="ctr">
                      <a:solidFill>
                        <a:srgbClr val="2081DA"/>
                      </a:solidFill>
                      <a:prstDash val="solid"/>
                      <a:round/>
                      <a:headEnd type="none" w="med" len="med"/>
                      <a:tailEnd type="none" w="med" len="med"/>
                    </a:lnL>
                    <a:lnR w="28575" cap="flat" cmpd="sng" algn="ctr">
                      <a:solidFill>
                        <a:srgbClr val="2081DA"/>
                      </a:solidFill>
                      <a:prstDash val="solid"/>
                      <a:round/>
                      <a:headEnd type="none" w="med" len="med"/>
                      <a:tailEnd type="none" w="med" len="med"/>
                    </a:lnR>
                    <a:lnT w="28575" cap="flat" cmpd="sng" algn="ctr">
                      <a:solidFill>
                        <a:srgbClr val="2081DA"/>
                      </a:solidFill>
                      <a:prstDash val="solid"/>
                      <a:round/>
                      <a:headEnd type="none" w="med" len="med"/>
                      <a:tailEnd type="none" w="med" len="med"/>
                    </a:lnT>
                    <a:lnB w="28575"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For the estimation of classes for the Czech population it was used latent class model, following the methodology of Savage et al. 2013 (</a:t>
                      </a:r>
                      <a:r>
                        <a:rPr kumimoji="0" lang="en-GB" sz="1400" b="1"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hlinkClick r:id="rId2"/>
                        </a:rPr>
                        <a:t>https://journals.sagepub.com/doi/pdf/10.1177/0038038513481128</a:t>
                      </a:r>
                      <a:r>
                        <a:rPr kumimoji="0" lang="en-GB" sz="1400" b="1"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Calibri" pitchFamily="34" charset="0"/>
                      </a:endParaRPr>
                    </a:p>
                  </a:txBody>
                  <a:tcPr>
                    <a:lnL w="28575" cap="flat" cmpd="sng" algn="ctr">
                      <a:solidFill>
                        <a:srgbClr val="2081DA"/>
                      </a:solidFill>
                      <a:prstDash val="solid"/>
                      <a:round/>
                      <a:headEnd type="none" w="med" len="med"/>
                      <a:tailEnd type="none" w="med" len="med"/>
                    </a:lnL>
                    <a:lnR w="28575" cap="flat" cmpd="sng" algn="ctr">
                      <a:solidFill>
                        <a:srgbClr val="2081DA"/>
                      </a:solidFill>
                      <a:prstDash val="solid"/>
                      <a:round/>
                      <a:headEnd type="none" w="med" len="med"/>
                      <a:tailEnd type="none" w="med" len="med"/>
                    </a:lnR>
                    <a:lnT w="28575" cap="flat" cmpd="sng" algn="ctr">
                      <a:solidFill>
                        <a:srgbClr val="2081DA"/>
                      </a:solidFill>
                      <a:prstDash val="solid"/>
                      <a:round/>
                      <a:headEnd type="none" w="med" len="med"/>
                      <a:tailEnd type="none" w="med" len="med"/>
                    </a:lnT>
                    <a:lnB w="28575"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7256004"/>
                  </a:ext>
                </a:extLst>
              </a:tr>
              <a:tr h="0">
                <a:tc>
                  <a:txBody>
                    <a:bodyPr/>
                    <a:lstStyle/>
                    <a:p>
                      <a:pPr algn="ctr"/>
                      <a:r>
                        <a:rPr lang="en-US" sz="1800" b="1" dirty="0">
                          <a:solidFill>
                            <a:schemeClr val="tx1"/>
                          </a:solidFill>
                        </a:rPr>
                        <a:t>VARIABLES</a:t>
                      </a:r>
                      <a:endParaRPr lang="cs-CZ" sz="1800" b="1" dirty="0">
                        <a:solidFill>
                          <a:schemeClr val="tx1"/>
                        </a:solidFill>
                      </a:endParaRPr>
                    </a:p>
                  </a:txBody>
                  <a:tcPr anchor="ctr">
                    <a:lnL w="28575" cap="flat" cmpd="sng" algn="ctr">
                      <a:solidFill>
                        <a:srgbClr val="2081DA"/>
                      </a:solidFill>
                      <a:prstDash val="solid"/>
                      <a:round/>
                      <a:headEnd type="none" w="med" len="med"/>
                      <a:tailEnd type="none" w="med" len="med"/>
                    </a:lnL>
                    <a:lnR w="28575" cap="flat" cmpd="sng" algn="ctr">
                      <a:solidFill>
                        <a:srgbClr val="2081DA"/>
                      </a:solidFill>
                      <a:prstDash val="solid"/>
                      <a:round/>
                      <a:headEnd type="none" w="med" len="med"/>
                      <a:tailEnd type="none" w="med" len="med"/>
                    </a:lnR>
                    <a:lnT w="28575" cap="flat" cmpd="sng" algn="ctr">
                      <a:solidFill>
                        <a:srgbClr val="2081DA"/>
                      </a:solidFill>
                      <a:prstDash val="solid"/>
                      <a:round/>
                      <a:headEnd type="none" w="med" len="med"/>
                      <a:tailEnd type="none" w="med" len="med"/>
                    </a:lnT>
                    <a:lnB w="28575"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It was used 5 variables from 3 dimensions (social capital, cultural capital and economic capital). </a:t>
                      </a:r>
                      <a:r>
                        <a:rPr kumimoji="0" lang="en-GB" sz="1400" b="1"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Social capital </a:t>
                      </a: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was measured as the number of contacts with prestigious professions. Two types of cultural capital were distinguished: </a:t>
                      </a:r>
                      <a:r>
                        <a:rPr kumimoji="0" lang="en-GB" sz="1400" b="1" i="0" u="none" strike="noStrike" kern="1200" cap="none" spc="0" normalizeH="0" baseline="0" noProof="0" dirty="0">
                          <a:ln>
                            <a:noFill/>
                          </a:ln>
                          <a:solidFill>
                            <a:schemeClr val="accent6"/>
                          </a:solidFill>
                          <a:effectLst/>
                          <a:uLnTx/>
                          <a:uFillTx/>
                          <a:latin typeface="+mn-lt"/>
                          <a:ea typeface="+mn-ea"/>
                          <a:cs typeface="+mn-cs"/>
                        </a:rPr>
                        <a:t>traditional cultural </a:t>
                      </a: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(cultural events etc.) and </a:t>
                      </a:r>
                      <a:r>
                        <a:rPr kumimoji="0" lang="en-GB" sz="1400" b="1" i="0" u="none" strike="noStrike" kern="1200" cap="none" spc="0" normalizeH="0" baseline="0" noProof="0" dirty="0">
                          <a:ln>
                            <a:noFill/>
                          </a:ln>
                          <a:solidFill>
                            <a:schemeClr val="accent6"/>
                          </a:solidFill>
                          <a:effectLst/>
                          <a:uLnTx/>
                          <a:uFillTx/>
                          <a:latin typeface="+mn-lt"/>
                          <a:ea typeface="+mn-ea"/>
                          <a:cs typeface="+mn-cs"/>
                        </a:rPr>
                        <a:t>digital capital </a:t>
                      </a: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(presence on social media, on the internet etc.).</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Economic capital was measured in two ways: </a:t>
                      </a:r>
                      <a:r>
                        <a:rPr kumimoji="0" lang="en-GB" sz="1400" b="1" i="0" u="none" strike="noStrike" kern="1200" cap="none" spc="0" normalizeH="0" baseline="0" noProof="0" dirty="0">
                          <a:ln>
                            <a:noFill/>
                          </a:ln>
                          <a:solidFill>
                            <a:schemeClr val="accent6"/>
                          </a:solidFill>
                          <a:effectLst/>
                          <a:uLnTx/>
                          <a:uFillTx/>
                          <a:latin typeface="+mn-lt"/>
                          <a:ea typeface="+mn-ea"/>
                          <a:cs typeface="+mn-cs"/>
                        </a:rPr>
                        <a:t>net income</a:t>
                      </a:r>
                      <a:r>
                        <a:rPr kumimoji="0" lang="en-GB" sz="1400" b="0" i="0" u="none" strike="noStrike" kern="1200" cap="none" spc="0" normalizeH="0" baseline="0" noProof="0" dirty="0">
                          <a:ln>
                            <a:noFill/>
                          </a:ln>
                          <a:solidFill>
                            <a:schemeClr val="accent6"/>
                          </a:solidFill>
                          <a:effectLst/>
                          <a:uLnTx/>
                          <a:uFillTx/>
                          <a:latin typeface="+mn-lt"/>
                          <a:ea typeface="+mn-ea"/>
                          <a:cs typeface="+mn-cs"/>
                        </a:rPr>
                        <a:t> </a:t>
                      </a: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and total </a:t>
                      </a:r>
                      <a:r>
                        <a:rPr kumimoji="0" lang="en-GB" sz="1400" b="1" i="0" u="none" strike="noStrike" kern="1200" cap="none" spc="0" normalizeH="0" baseline="0" noProof="0" dirty="0">
                          <a:ln>
                            <a:noFill/>
                          </a:ln>
                          <a:solidFill>
                            <a:schemeClr val="accent6"/>
                          </a:solidFill>
                          <a:effectLst/>
                          <a:uLnTx/>
                          <a:uFillTx/>
                          <a:latin typeface="+mn-lt"/>
                          <a:ea typeface="+mn-ea"/>
                          <a:cs typeface="+mn-cs"/>
                        </a:rPr>
                        <a:t>estimated wealth</a:t>
                      </a: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The indicators of social and cultural capital were identified by factor analysis (and factor scores used subsequently). </a:t>
                      </a:r>
                      <a:r>
                        <a:rPr kumimoji="0" lang="en-GB" sz="1400" b="1" i="0" u="none" strike="noStrike" kern="1200" cap="none" spc="0" normalizeH="0" baseline="0" noProof="0" dirty="0">
                          <a:ln>
                            <a:noFill/>
                          </a:ln>
                          <a:solidFill>
                            <a:schemeClr val="accent6"/>
                          </a:solidFill>
                          <a:effectLst/>
                          <a:uLnTx/>
                          <a:uFillTx/>
                          <a:latin typeface="+mn-lt"/>
                          <a:ea typeface="+mn-ea"/>
                          <a:cs typeface="+mn-cs"/>
                        </a:rPr>
                        <a:t>All 5 resulting variables were divided in three levels indicating low, moderate and high levels of each type of capital.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 </a:t>
                      </a:r>
                    </a:p>
                  </a:txBody>
                  <a:tcPr>
                    <a:lnL w="28575" cap="flat" cmpd="sng" algn="ctr">
                      <a:solidFill>
                        <a:srgbClr val="2081DA"/>
                      </a:solidFill>
                      <a:prstDash val="solid"/>
                      <a:round/>
                      <a:headEnd type="none" w="med" len="med"/>
                      <a:tailEnd type="none" w="med" len="med"/>
                    </a:lnL>
                    <a:lnR w="28575" cap="flat" cmpd="sng" algn="ctr">
                      <a:solidFill>
                        <a:srgbClr val="2081DA"/>
                      </a:solidFill>
                      <a:prstDash val="solid"/>
                      <a:round/>
                      <a:headEnd type="none" w="med" len="med"/>
                      <a:tailEnd type="none" w="med" len="med"/>
                    </a:lnR>
                    <a:lnT w="28575" cap="flat" cmpd="sng" algn="ctr">
                      <a:solidFill>
                        <a:srgbClr val="2081DA"/>
                      </a:solidFill>
                      <a:prstDash val="solid"/>
                      <a:round/>
                      <a:headEnd type="none" w="med" len="med"/>
                      <a:tailEnd type="none" w="med" len="med"/>
                    </a:lnT>
                    <a:lnB w="28575"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2673083"/>
                  </a:ext>
                </a:extLst>
              </a:tr>
              <a:tr h="0">
                <a:tc>
                  <a:txBody>
                    <a:bodyPr/>
                    <a:lstStyle/>
                    <a:p>
                      <a:pPr algn="ctr"/>
                      <a:r>
                        <a:rPr lang="en-US" sz="1800" b="1" dirty="0">
                          <a:solidFill>
                            <a:schemeClr val="tx1"/>
                          </a:solidFill>
                        </a:rPr>
                        <a:t>MODEL SELECTION</a:t>
                      </a:r>
                      <a:endParaRPr lang="cs-CZ" sz="1800" b="1" dirty="0">
                        <a:solidFill>
                          <a:schemeClr val="tx1"/>
                        </a:solidFill>
                      </a:endParaRPr>
                    </a:p>
                  </a:txBody>
                  <a:tcPr anchor="ctr">
                    <a:lnL w="28575" cap="flat" cmpd="sng" algn="ctr">
                      <a:solidFill>
                        <a:srgbClr val="2081DA"/>
                      </a:solidFill>
                      <a:prstDash val="solid"/>
                      <a:round/>
                      <a:headEnd type="none" w="med" len="med"/>
                      <a:tailEnd type="none" w="med" len="med"/>
                    </a:lnL>
                    <a:lnR w="28575" cap="flat" cmpd="sng" algn="ctr">
                      <a:solidFill>
                        <a:srgbClr val="2081DA"/>
                      </a:solidFill>
                      <a:prstDash val="solid"/>
                      <a:round/>
                      <a:headEnd type="none" w="med" len="med"/>
                      <a:tailEnd type="none" w="med" len="med"/>
                    </a:lnR>
                    <a:lnT w="28575" cap="flat" cmpd="sng" algn="ctr">
                      <a:solidFill>
                        <a:srgbClr val="2081DA"/>
                      </a:solidFill>
                      <a:prstDash val="solid"/>
                      <a:round/>
                      <a:headEnd type="none" w="med" len="med"/>
                      <a:tailEnd type="none" w="med" len="med"/>
                    </a:lnT>
                    <a:lnB w="28575"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For estimation of LCA model R package poLCA was used (</a:t>
                      </a: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hlinkClick r:id="rId3"/>
                        </a:rPr>
                        <a:t>https://cran.r-project.org/web/packages/poLCA/poLCA.pdf</a:t>
                      </a: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 For model selection it was used information criteria AIC and BIC which favour models with six and seven classes. Due to interpretation reasons model with 7 classes was chosen. The entropy for the chosen model was 0.79 which suggest sufficient distinction between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endParaRPr>
                    </a:p>
                  </a:txBody>
                  <a:tcPr>
                    <a:lnL w="28575" cap="flat" cmpd="sng" algn="ctr">
                      <a:solidFill>
                        <a:srgbClr val="2081DA"/>
                      </a:solidFill>
                      <a:prstDash val="solid"/>
                      <a:round/>
                      <a:headEnd type="none" w="med" len="med"/>
                      <a:tailEnd type="none" w="med" len="med"/>
                    </a:lnL>
                    <a:lnR w="28575" cap="flat" cmpd="sng" algn="ctr">
                      <a:solidFill>
                        <a:srgbClr val="2081DA"/>
                      </a:solidFill>
                      <a:prstDash val="solid"/>
                      <a:round/>
                      <a:headEnd type="none" w="med" len="med"/>
                      <a:tailEnd type="none" w="med" len="med"/>
                    </a:lnR>
                    <a:lnT w="28575" cap="flat" cmpd="sng" algn="ctr">
                      <a:solidFill>
                        <a:srgbClr val="2081DA"/>
                      </a:solidFill>
                      <a:prstDash val="solid"/>
                      <a:round/>
                      <a:headEnd type="none" w="med" len="med"/>
                      <a:tailEnd type="none" w="med" len="med"/>
                    </a:lnT>
                    <a:lnB w="28575"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0545669"/>
                  </a:ext>
                </a:extLst>
              </a:tr>
            </a:tbl>
          </a:graphicData>
        </a:graphic>
      </p:graphicFrame>
    </p:spTree>
    <p:extLst>
      <p:ext uri="{BB962C8B-B14F-4D97-AF65-F5344CB8AC3E}">
        <p14:creationId xmlns:p14="http://schemas.microsoft.com/office/powerpoint/2010/main" val="1427497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pPr algn="ctr"/>
            <a:r>
              <a:rPr lang="en-GB" dirty="0"/>
              <a:t>Main findings</a:t>
            </a:r>
          </a:p>
        </p:txBody>
      </p:sp>
    </p:spTree>
    <p:extLst>
      <p:ext uri="{BB962C8B-B14F-4D97-AF65-F5344CB8AC3E}">
        <p14:creationId xmlns:p14="http://schemas.microsoft.com/office/powerpoint/2010/main" val="472727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815340" y="482696"/>
            <a:ext cx="10561320" cy="763504"/>
          </a:xfrm>
        </p:spPr>
        <p:txBody>
          <a:bodyPr>
            <a:noAutofit/>
          </a:bodyPr>
          <a:lstStyle/>
          <a:p>
            <a:r>
              <a:rPr lang="en-AU" sz="3000" dirty="0"/>
              <a:t>Seven classes form the class structure in the Czech Republic (share in population in % and total population)</a:t>
            </a:r>
          </a:p>
        </p:txBody>
      </p:sp>
      <p:sp>
        <p:nvSpPr>
          <p:cNvPr id="3" name="Zástupný symbol pro číslo snímku 2"/>
          <p:cNvSpPr>
            <a:spLocks noGrp="1"/>
          </p:cNvSpPr>
          <p:nvPr>
            <p:ph type="sldNum" sz="quarter" idx="4"/>
          </p:nvPr>
        </p:nvSpPr>
        <p:spPr>
          <a:xfrm>
            <a:off x="11376675" y="6390538"/>
            <a:ext cx="81532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en-GB"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8" name="Tabulka 7">
            <a:extLst>
              <a:ext uri="{FF2B5EF4-FFF2-40B4-BE49-F238E27FC236}">
                <a16:creationId xmlns:a16="http://schemas.microsoft.com/office/drawing/2014/main" id="{1AA426CF-CC4B-4E16-A815-F4753E6A444C}"/>
              </a:ext>
            </a:extLst>
          </p:cNvPr>
          <p:cNvGraphicFramePr>
            <a:graphicFrameLocks noGrp="1"/>
          </p:cNvGraphicFramePr>
          <p:nvPr>
            <p:extLst>
              <p:ext uri="{D42A27DB-BD31-4B8C-83A1-F6EECF244321}">
                <p14:modId xmlns:p14="http://schemas.microsoft.com/office/powerpoint/2010/main" val="234711339"/>
              </p:ext>
            </p:extLst>
          </p:nvPr>
        </p:nvGraphicFramePr>
        <p:xfrm>
          <a:off x="1076611" y="1629184"/>
          <a:ext cx="7936690" cy="4909458"/>
        </p:xfrm>
        <a:graphic>
          <a:graphicData uri="http://schemas.openxmlformats.org/drawingml/2006/table">
            <a:tbl>
              <a:tblPr firstRow="1" bandRow="1">
                <a:tableStyleId>{5C22544A-7EE6-4342-B048-85BDC9FD1C3A}</a:tableStyleId>
              </a:tblPr>
              <a:tblGrid>
                <a:gridCol w="2238089">
                  <a:extLst>
                    <a:ext uri="{9D8B030D-6E8A-4147-A177-3AD203B41FA5}">
                      <a16:colId xmlns:a16="http://schemas.microsoft.com/office/drawing/2014/main" val="20000"/>
                    </a:ext>
                  </a:extLst>
                </a:gridCol>
                <a:gridCol w="3409950">
                  <a:extLst>
                    <a:ext uri="{9D8B030D-6E8A-4147-A177-3AD203B41FA5}">
                      <a16:colId xmlns:a16="http://schemas.microsoft.com/office/drawing/2014/main" val="927421911"/>
                    </a:ext>
                  </a:extLst>
                </a:gridCol>
                <a:gridCol w="800100">
                  <a:extLst>
                    <a:ext uri="{9D8B030D-6E8A-4147-A177-3AD203B41FA5}">
                      <a16:colId xmlns:a16="http://schemas.microsoft.com/office/drawing/2014/main" val="20001"/>
                    </a:ext>
                  </a:extLst>
                </a:gridCol>
                <a:gridCol w="1488551">
                  <a:extLst>
                    <a:ext uri="{9D8B030D-6E8A-4147-A177-3AD203B41FA5}">
                      <a16:colId xmlns:a16="http://schemas.microsoft.com/office/drawing/2014/main" val="21290387"/>
                    </a:ext>
                  </a:extLst>
                </a:gridCol>
              </a:tblGrid>
              <a:tr h="68108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1" noProof="0" dirty="0">
                          <a:solidFill>
                            <a:schemeClr val="tx1"/>
                          </a:solidFill>
                        </a:rPr>
                        <a:t>Young digital elite</a:t>
                      </a:r>
                    </a:p>
                  </a:txBody>
                  <a:tcPr anchor="ctr">
                    <a:lnL w="1905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noProof="0" dirty="0">
                          <a:solidFill>
                            <a:schemeClr val="tx1"/>
                          </a:solidFill>
                        </a:rPr>
                        <a:t>Emerging elite. High on social capital, income and digital capital.</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noProof="0" dirty="0">
                          <a:solidFill>
                            <a:schemeClr val="tx1"/>
                          </a:solidFill>
                        </a:rPr>
                        <a:t>5 %</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600" b="1" i="0" u="none" strike="noStrike" noProof="0" dirty="0">
                          <a:solidFill>
                            <a:schemeClr val="tx1"/>
                          </a:solidFill>
                          <a:effectLst/>
                          <a:latin typeface="Arial CE" panose="020B0604020202020204" pitchFamily="34" charset="0"/>
                        </a:rPr>
                        <a:t>433 058 inh.</a:t>
                      </a:r>
                    </a:p>
                  </a:txBody>
                  <a:tcPr marL="9525" marR="9525" marT="9525" marB="0" anchor="ctr">
                    <a:lnL w="19050" cap="flat" cmpd="sng" algn="ctr">
                      <a:solidFill>
                        <a:schemeClr val="accent2">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8108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1" noProof="0" dirty="0">
                          <a:solidFill>
                            <a:schemeClr val="tx1"/>
                          </a:solidFill>
                        </a:rPr>
                        <a:t>Wealthy professionals</a:t>
                      </a:r>
                    </a:p>
                  </a:txBody>
                  <a:tcPr anchor="ctr">
                    <a:lnL w="1905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noProof="0" dirty="0">
                          <a:solidFill>
                            <a:schemeClr val="tx1"/>
                          </a:solidFill>
                        </a:rPr>
                        <a:t>High wealth, income and traditional cultural capital.</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r>
                        <a:rPr lang="en-GB" sz="1600" b="1" noProof="0" dirty="0">
                          <a:solidFill>
                            <a:schemeClr val="tx1"/>
                          </a:solidFill>
                        </a:rPr>
                        <a:t>21 %</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600" b="1" i="0" u="none" strike="noStrike" noProof="0" dirty="0">
                          <a:solidFill>
                            <a:schemeClr val="tx1"/>
                          </a:solidFill>
                          <a:effectLst/>
                          <a:latin typeface="Arial CE" panose="020B0604020202020204" pitchFamily="34" charset="0"/>
                        </a:rPr>
                        <a:t>1 818 845 inh.</a:t>
                      </a:r>
                    </a:p>
                  </a:txBody>
                  <a:tcPr marL="9525" marR="9525" marT="9525" marB="0" anchor="ctr">
                    <a:lnL w="19050" cap="flat" cmpd="sng" algn="ctr">
                      <a:solidFill>
                        <a:schemeClr val="accent2">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8108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1" noProof="0" dirty="0">
                          <a:solidFill>
                            <a:schemeClr val="tx1"/>
                          </a:solidFill>
                        </a:rPr>
                        <a:t>Traditional middle class</a:t>
                      </a:r>
                    </a:p>
                  </a:txBody>
                  <a:tcPr anchor="ctr">
                    <a:lnL w="1905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noProof="0" dirty="0">
                          <a:solidFill>
                            <a:schemeClr val="tx1"/>
                          </a:solidFill>
                        </a:rPr>
                        <a:t>Reasonably high in all forms of capital. Average wealth. </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r>
                        <a:rPr lang="en-GB" sz="1600" b="1" noProof="0" dirty="0">
                          <a:solidFill>
                            <a:schemeClr val="tx1"/>
                          </a:solidFill>
                        </a:rPr>
                        <a:t>17 %</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600" b="1" i="0" u="none" strike="noStrike" noProof="0" dirty="0">
                          <a:solidFill>
                            <a:schemeClr val="tx1"/>
                          </a:solidFill>
                          <a:effectLst/>
                          <a:latin typeface="Arial CE" panose="020B0604020202020204" pitchFamily="34" charset="0"/>
                        </a:rPr>
                        <a:t>1 472 398 inh.</a:t>
                      </a:r>
                    </a:p>
                  </a:txBody>
                  <a:tcPr marL="9525" marR="9525" marT="9525" marB="0" anchor="ctr">
                    <a:lnL w="19050" cap="flat" cmpd="sng" algn="ctr">
                      <a:solidFill>
                        <a:schemeClr val="accent2">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8108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1" noProof="0" dirty="0">
                          <a:solidFill>
                            <a:schemeClr val="tx1"/>
                          </a:solidFill>
                        </a:rPr>
                        <a:t>Skilled workers</a:t>
                      </a:r>
                    </a:p>
                  </a:txBody>
                  <a:tcPr anchor="ctr">
                    <a:lnL w="1905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noProof="0" dirty="0">
                          <a:solidFill>
                            <a:schemeClr val="tx1"/>
                          </a:solidFill>
                        </a:rPr>
                        <a:t>High social capital and wealth. Low income.</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lgn="ctr"/>
                      <a:r>
                        <a:rPr lang="en-GB" sz="1600" b="1" noProof="0" dirty="0">
                          <a:solidFill>
                            <a:schemeClr val="tx1"/>
                          </a:solidFill>
                        </a:rPr>
                        <a:t>8 %</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600" b="1" i="0" u="none" strike="noStrike" noProof="0" dirty="0">
                          <a:solidFill>
                            <a:schemeClr val="tx1"/>
                          </a:solidFill>
                          <a:effectLst/>
                          <a:latin typeface="Arial CE" panose="020B0604020202020204" pitchFamily="34" charset="0"/>
                        </a:rPr>
                        <a:t>692 893 inh.</a:t>
                      </a:r>
                    </a:p>
                  </a:txBody>
                  <a:tcPr marL="9525" marR="9525" marT="9525" marB="0" anchor="ctr">
                    <a:lnL w="19050" cap="flat" cmpd="sng" algn="ctr">
                      <a:solidFill>
                        <a:schemeClr val="accent2">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344341327"/>
                  </a:ext>
                </a:extLst>
              </a:tr>
              <a:tr h="68108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1" noProof="0" dirty="0">
                          <a:solidFill>
                            <a:schemeClr val="tx1"/>
                          </a:solidFill>
                        </a:rPr>
                        <a:t>Urban poor</a:t>
                      </a:r>
                    </a:p>
                  </a:txBody>
                  <a:tcPr anchor="ctr">
                    <a:lnL w="1905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noProof="0" dirty="0">
                          <a:solidFill>
                            <a:schemeClr val="tx1"/>
                          </a:solidFill>
                        </a:rPr>
                        <a:t>Average digital capital and income. Lower wealth and social capital.</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lgn="ctr"/>
                      <a:r>
                        <a:rPr lang="en-GB" sz="1600" b="1" noProof="0" dirty="0">
                          <a:solidFill>
                            <a:schemeClr val="tx1"/>
                          </a:solidFill>
                        </a:rPr>
                        <a:t>13 %</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600" b="1" i="0" u="none" strike="noStrike" noProof="0" dirty="0">
                          <a:solidFill>
                            <a:schemeClr val="tx1"/>
                          </a:solidFill>
                          <a:effectLst/>
                          <a:latin typeface="Arial CE" panose="020B0604020202020204" pitchFamily="34" charset="0"/>
                        </a:rPr>
                        <a:t>1 125 951 inh.</a:t>
                      </a:r>
                    </a:p>
                  </a:txBody>
                  <a:tcPr marL="9525" marR="9525" marT="9525" marB="0" anchor="ctr">
                    <a:lnL w="19050" cap="flat" cmpd="sng" algn="ctr">
                      <a:solidFill>
                        <a:schemeClr val="accent2">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r h="68108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1" noProof="0" dirty="0">
                          <a:solidFill>
                            <a:schemeClr val="tx1"/>
                          </a:solidFill>
                        </a:rPr>
                        <a:t>Working class</a:t>
                      </a:r>
                    </a:p>
                  </a:txBody>
                  <a:tcPr anchor="ctr">
                    <a:lnL w="1905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noProof="0" dirty="0">
                          <a:solidFill>
                            <a:schemeClr val="tx1"/>
                          </a:solidFill>
                        </a:rPr>
                        <a:t>Very low income. Average social capital.  Other forms of capital below average. </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lgn="ctr"/>
                      <a:r>
                        <a:rPr lang="en-GB" sz="1600" b="1" noProof="0" dirty="0">
                          <a:solidFill>
                            <a:schemeClr val="tx1"/>
                          </a:solidFill>
                        </a:rPr>
                        <a:t>20 %</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GB" sz="1600" b="1" i="0" u="none" strike="noStrike" noProof="0" dirty="0">
                          <a:solidFill>
                            <a:schemeClr val="tx1"/>
                          </a:solidFill>
                          <a:effectLst/>
                          <a:latin typeface="Arial CE" panose="020B0604020202020204" pitchFamily="34" charset="0"/>
                        </a:rPr>
                        <a:t>1 732 233 inh.</a:t>
                      </a:r>
                    </a:p>
                  </a:txBody>
                  <a:tcPr marL="9525" marR="9525" marT="9525" marB="0" anchor="ctr">
                    <a:lnL w="19050" cap="flat" cmpd="sng" algn="ctr">
                      <a:solidFill>
                        <a:schemeClr val="accent2">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463731404"/>
                  </a:ext>
                </a:extLst>
              </a:tr>
              <a:tr h="68108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1" noProof="0" dirty="0">
                          <a:solidFill>
                            <a:schemeClr val="tx1"/>
                          </a:solidFill>
                        </a:rPr>
                        <a:t>Low class</a:t>
                      </a:r>
                    </a:p>
                  </a:txBody>
                  <a:tcPr anchor="ctr">
                    <a:lnL w="1905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noProof="0" dirty="0">
                          <a:solidFill>
                            <a:schemeClr val="tx1"/>
                          </a:solidFill>
                        </a:rPr>
                        <a:t>Only digital capital above average. Other forms of capital very low. </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lvl="0" algn="ctr"/>
                      <a:r>
                        <a:rPr lang="en-GB" sz="1600" b="1" noProof="0" dirty="0">
                          <a:solidFill>
                            <a:schemeClr val="tx1"/>
                          </a:solidFill>
                        </a:rPr>
                        <a:t>16 %</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GB" sz="1600" b="1" i="0" u="none" strike="noStrike" noProof="0" dirty="0">
                          <a:solidFill>
                            <a:schemeClr val="tx1"/>
                          </a:solidFill>
                          <a:effectLst/>
                          <a:latin typeface="Arial CE" panose="020B0604020202020204" pitchFamily="34" charset="0"/>
                        </a:rPr>
                        <a:t>1 385 786 inh.</a:t>
                      </a:r>
                    </a:p>
                  </a:txBody>
                  <a:tcPr marL="9525" marR="9525" marT="9525" marB="0" anchor="ctr">
                    <a:lnL w="19050" cap="flat" cmpd="sng" algn="ctr">
                      <a:solidFill>
                        <a:schemeClr val="accent2">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586437879"/>
                  </a:ext>
                </a:extLst>
              </a:tr>
            </a:tbl>
          </a:graphicData>
        </a:graphic>
      </p:graphicFrame>
      <p:sp>
        <p:nvSpPr>
          <p:cNvPr id="2" name="Šipka: nahoru 1">
            <a:extLst>
              <a:ext uri="{FF2B5EF4-FFF2-40B4-BE49-F238E27FC236}">
                <a16:creationId xmlns:a16="http://schemas.microsoft.com/office/drawing/2014/main" id="{F7F41CCF-8A67-4B93-9078-059CBB655EA3}"/>
              </a:ext>
            </a:extLst>
          </p:cNvPr>
          <p:cNvSpPr/>
          <p:nvPr/>
        </p:nvSpPr>
        <p:spPr>
          <a:xfrm>
            <a:off x="9228743" y="2793438"/>
            <a:ext cx="761588" cy="2235762"/>
          </a:xfrm>
          <a:prstGeom prs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ovéPole 3">
            <a:extLst>
              <a:ext uri="{FF2B5EF4-FFF2-40B4-BE49-F238E27FC236}">
                <a16:creationId xmlns:a16="http://schemas.microsoft.com/office/drawing/2014/main" id="{98CE243C-14B3-4A57-BA09-E32F5F060B73}"/>
              </a:ext>
            </a:extLst>
          </p:cNvPr>
          <p:cNvSpPr txBox="1"/>
          <p:nvPr/>
        </p:nvSpPr>
        <p:spPr>
          <a:xfrm>
            <a:off x="9657568" y="3535920"/>
            <a:ext cx="253443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a:solidFill>
                  <a:prstClr val="black"/>
                </a:solidFill>
                <a:latin typeface="Calibri"/>
              </a:rPr>
              <a:t>BY TOTAL SCORE </a:t>
            </a:r>
            <a:r>
              <a:rPr kumimoji="0" lang="en-AU" sz="1400" b="1" i="0" u="none" strike="noStrike" kern="1200" cap="none" spc="0" normalizeH="0" baseline="0" noProof="0">
                <a:ln>
                  <a:noFill/>
                </a:ln>
                <a:solidFill>
                  <a:prstClr val="black"/>
                </a:solidFill>
                <a:effectLst/>
                <a:uLnTx/>
                <a:uFillTx/>
                <a:latin typeface="Calibri"/>
                <a:ea typeface="+mn-ea"/>
                <a:cs typeface="+mn-cs"/>
              </a:rPr>
              <a:t>- SUM OF ALL CAPITALS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black"/>
                </a:solidFill>
                <a:effectLst/>
                <a:uLnTx/>
                <a:uFillTx/>
                <a:latin typeface="Calibri"/>
                <a:ea typeface="+mn-ea"/>
                <a:cs typeface="+mn-cs"/>
              </a:rPr>
              <a:t>(SOCIAL, CULTURAL, ECONOMIC)</a:t>
            </a:r>
            <a:endParaRPr kumimoji="0" lang="en-AU"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ovéPole 8">
            <a:extLst>
              <a:ext uri="{FF2B5EF4-FFF2-40B4-BE49-F238E27FC236}">
                <a16:creationId xmlns:a16="http://schemas.microsoft.com/office/drawing/2014/main" id="{8146BF93-B822-49B7-BBD7-CAB4C1620337}"/>
              </a:ext>
            </a:extLst>
          </p:cNvPr>
          <p:cNvSpPr txBox="1"/>
          <p:nvPr/>
        </p:nvSpPr>
        <p:spPr>
          <a:xfrm rot="16200000">
            <a:off x="325527" y="2263374"/>
            <a:ext cx="7635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Calibri"/>
                <a:ea typeface="+mn-ea"/>
                <a:cs typeface="+mn-cs"/>
              </a:rPr>
              <a:t>ELITE</a:t>
            </a:r>
          </a:p>
        </p:txBody>
      </p:sp>
      <p:sp>
        <p:nvSpPr>
          <p:cNvPr id="10" name="TextovéPole 9">
            <a:extLst>
              <a:ext uri="{FF2B5EF4-FFF2-40B4-BE49-F238E27FC236}">
                <a16:creationId xmlns:a16="http://schemas.microsoft.com/office/drawing/2014/main" id="{3B884AD8-44B9-41C4-98E3-9A227E52BF6D}"/>
              </a:ext>
            </a:extLst>
          </p:cNvPr>
          <p:cNvSpPr txBox="1"/>
          <p:nvPr/>
        </p:nvSpPr>
        <p:spPr>
          <a:xfrm rot="16200000">
            <a:off x="92204" y="3039183"/>
            <a:ext cx="123015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Calibri"/>
                <a:ea typeface="+mn-ea"/>
                <a:cs typeface="+mn-cs"/>
              </a:rPr>
              <a:t>UPPER MIDDLE CLASS</a:t>
            </a:r>
          </a:p>
        </p:txBody>
      </p:sp>
      <p:sp>
        <p:nvSpPr>
          <p:cNvPr id="11" name="TextovéPole 10">
            <a:extLst>
              <a:ext uri="{FF2B5EF4-FFF2-40B4-BE49-F238E27FC236}">
                <a16:creationId xmlns:a16="http://schemas.microsoft.com/office/drawing/2014/main" id="{FEBA74EF-5FDE-49B8-9944-D3B3465BC9D5}"/>
              </a:ext>
            </a:extLst>
          </p:cNvPr>
          <p:cNvSpPr txBox="1"/>
          <p:nvPr/>
        </p:nvSpPr>
        <p:spPr>
          <a:xfrm rot="16200000">
            <a:off x="280419" y="5850170"/>
            <a:ext cx="8537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Calibri"/>
                <a:ea typeface="+mn-ea"/>
                <a:cs typeface="+mn-cs"/>
              </a:rPr>
              <a:t>LOW CLASS</a:t>
            </a:r>
          </a:p>
        </p:txBody>
      </p:sp>
      <p:sp>
        <p:nvSpPr>
          <p:cNvPr id="12" name="TextovéPole 11">
            <a:extLst>
              <a:ext uri="{FF2B5EF4-FFF2-40B4-BE49-F238E27FC236}">
                <a16:creationId xmlns:a16="http://schemas.microsoft.com/office/drawing/2014/main" id="{0FD71AD7-5A7D-4592-9B0E-DC5C4248A22F}"/>
              </a:ext>
            </a:extLst>
          </p:cNvPr>
          <p:cNvSpPr txBox="1"/>
          <p:nvPr/>
        </p:nvSpPr>
        <p:spPr>
          <a:xfrm rot="16200000">
            <a:off x="-91550" y="4417845"/>
            <a:ext cx="15976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Calibri"/>
                <a:ea typeface="+mn-ea"/>
                <a:cs typeface="+mn-cs"/>
              </a:rPr>
              <a:t>LOWER MIDDLE CLASS</a:t>
            </a:r>
          </a:p>
        </p:txBody>
      </p:sp>
    </p:spTree>
    <p:extLst>
      <p:ext uri="{BB962C8B-B14F-4D97-AF65-F5344CB8AC3E}">
        <p14:creationId xmlns:p14="http://schemas.microsoft.com/office/powerpoint/2010/main" val="10343168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idx="1"/>
          </p:nvPr>
        </p:nvSpPr>
        <p:spPr>
          <a:xfrm>
            <a:off x="13816" y="298938"/>
            <a:ext cx="12192000" cy="654885"/>
          </a:xfrm>
          <a:noFill/>
        </p:spPr>
        <p:txBody>
          <a:bodyPr lIns="900000" tIns="0" rIns="900000" bIns="0" anchor="t">
            <a:noAutofit/>
          </a:bodyPr>
          <a:lstStyle/>
          <a:p>
            <a:pPr marL="0" indent="0" algn="just">
              <a:buNone/>
            </a:pPr>
            <a:r>
              <a:rPr lang="en-GB" sz="2000" dirty="0">
                <a:solidFill>
                  <a:srgbClr val="009FE3"/>
                </a:solidFill>
              </a:rPr>
              <a:t>Young digital elite and wealthy professionals score high on most forms of capital. These segments have very high levels of income. </a:t>
            </a:r>
            <a:r>
              <a:rPr lang="en-GB" sz="2000" b="1" dirty="0">
                <a:solidFill>
                  <a:srgbClr val="009FE3"/>
                </a:solidFill>
              </a:rPr>
              <a:t>Young digital elite has lower wealth and higher digital capital</a:t>
            </a:r>
            <a:r>
              <a:rPr lang="en-GB" sz="2000" dirty="0">
                <a:solidFill>
                  <a:srgbClr val="009FE3"/>
                </a:solidFill>
              </a:rPr>
              <a:t>. </a:t>
            </a:r>
            <a:r>
              <a:rPr lang="en-GB" sz="2000" b="1" dirty="0">
                <a:solidFill>
                  <a:srgbClr val="009FE3"/>
                </a:solidFill>
              </a:rPr>
              <a:t>Wealthy professionals have high wealth and high cultural capital. Traditional middle class has balanced all forms of capital</a:t>
            </a:r>
            <a:r>
              <a:rPr lang="en-GB" sz="2000" dirty="0">
                <a:solidFill>
                  <a:srgbClr val="009FE3"/>
                </a:solidFill>
              </a:rPr>
              <a:t>. While skilled workers have low incomes and low levels of cultural capital, wide range of social contacts and wealth (housing) moves them to the middle class. </a:t>
            </a:r>
            <a:r>
              <a:rPr lang="en-GB" sz="2000" b="1" dirty="0">
                <a:solidFill>
                  <a:srgbClr val="009FE3"/>
                </a:solidFill>
              </a:rPr>
              <a:t>Urban poor and working class segments are on the verge of middle and low class.    </a:t>
            </a:r>
            <a:endParaRPr lang="en-GB" sz="2400" b="1" dirty="0">
              <a:solidFill>
                <a:srgbClr val="009FE3"/>
              </a:solidFill>
            </a:endParaRPr>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en-GB"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1607468205"/>
              </p:ext>
            </p:extLst>
          </p:nvPr>
        </p:nvGraphicFramePr>
        <p:xfrm>
          <a:off x="833279" y="2288327"/>
          <a:ext cx="10223862" cy="39885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ulka 8">
            <a:extLst>
              <a:ext uri="{FF2B5EF4-FFF2-40B4-BE49-F238E27FC236}">
                <a16:creationId xmlns:a16="http://schemas.microsoft.com/office/drawing/2014/main" id="{F2B96A1F-F4A3-4DB4-B23A-8782BCE4C9AC}"/>
              </a:ext>
            </a:extLst>
          </p:cNvPr>
          <p:cNvGraphicFramePr>
            <a:graphicFrameLocks noGrp="1"/>
          </p:cNvGraphicFramePr>
          <p:nvPr>
            <p:extLst>
              <p:ext uri="{D42A27DB-BD31-4B8C-83A1-F6EECF244321}">
                <p14:modId xmlns:p14="http://schemas.microsoft.com/office/powerpoint/2010/main" val="2052196744"/>
              </p:ext>
            </p:extLst>
          </p:nvPr>
        </p:nvGraphicFramePr>
        <p:xfrm>
          <a:off x="1864290" y="2288327"/>
          <a:ext cx="9192848" cy="582010"/>
        </p:xfrm>
        <a:graphic>
          <a:graphicData uri="http://schemas.openxmlformats.org/drawingml/2006/table">
            <a:tbl>
              <a:tblPr firstRow="1" bandRow="1">
                <a:tableStyleId>{5C22544A-7EE6-4342-B048-85BDC9FD1C3A}</a:tableStyleId>
              </a:tblPr>
              <a:tblGrid>
                <a:gridCol w="1313264">
                  <a:extLst>
                    <a:ext uri="{9D8B030D-6E8A-4147-A177-3AD203B41FA5}">
                      <a16:colId xmlns:a16="http://schemas.microsoft.com/office/drawing/2014/main" val="4226019324"/>
                    </a:ext>
                  </a:extLst>
                </a:gridCol>
                <a:gridCol w="1313264">
                  <a:extLst>
                    <a:ext uri="{9D8B030D-6E8A-4147-A177-3AD203B41FA5}">
                      <a16:colId xmlns:a16="http://schemas.microsoft.com/office/drawing/2014/main" val="2752221810"/>
                    </a:ext>
                  </a:extLst>
                </a:gridCol>
                <a:gridCol w="1313264">
                  <a:extLst>
                    <a:ext uri="{9D8B030D-6E8A-4147-A177-3AD203B41FA5}">
                      <a16:colId xmlns:a16="http://schemas.microsoft.com/office/drawing/2014/main" val="3793437281"/>
                    </a:ext>
                  </a:extLst>
                </a:gridCol>
                <a:gridCol w="1313264">
                  <a:extLst>
                    <a:ext uri="{9D8B030D-6E8A-4147-A177-3AD203B41FA5}">
                      <a16:colId xmlns:a16="http://schemas.microsoft.com/office/drawing/2014/main" val="968042099"/>
                    </a:ext>
                  </a:extLst>
                </a:gridCol>
                <a:gridCol w="1313264">
                  <a:extLst>
                    <a:ext uri="{9D8B030D-6E8A-4147-A177-3AD203B41FA5}">
                      <a16:colId xmlns:a16="http://schemas.microsoft.com/office/drawing/2014/main" val="3094611140"/>
                    </a:ext>
                  </a:extLst>
                </a:gridCol>
                <a:gridCol w="1313264">
                  <a:extLst>
                    <a:ext uri="{9D8B030D-6E8A-4147-A177-3AD203B41FA5}">
                      <a16:colId xmlns:a16="http://schemas.microsoft.com/office/drawing/2014/main" val="362913234"/>
                    </a:ext>
                  </a:extLst>
                </a:gridCol>
                <a:gridCol w="1313264">
                  <a:extLst>
                    <a:ext uri="{9D8B030D-6E8A-4147-A177-3AD203B41FA5}">
                      <a16:colId xmlns:a16="http://schemas.microsoft.com/office/drawing/2014/main" val="1469858173"/>
                    </a:ext>
                  </a:extLst>
                </a:gridCol>
              </a:tblGrid>
              <a:tr h="582010">
                <a:tc>
                  <a:txBody>
                    <a:bodyPr/>
                    <a:lstStyle/>
                    <a:p>
                      <a:pPr algn="ctr" fontAlgn="b"/>
                      <a:r>
                        <a:rPr lang="en-GB" sz="1600" b="1" i="0" u="none" strike="noStrike" noProof="0" dirty="0">
                          <a:solidFill>
                            <a:schemeClr val="accent2">
                              <a:lumMod val="75000"/>
                            </a:schemeClr>
                          </a:solidFill>
                          <a:effectLst/>
                          <a:latin typeface="+mn-lt"/>
                        </a:rPr>
                        <a:t>Young digital elite</a:t>
                      </a:r>
                    </a:p>
                  </a:txBody>
                  <a:tcPr marL="6350" marR="6350" marT="6350" marB="0" anchor="ctr">
                    <a:solidFill>
                      <a:schemeClr val="bg1"/>
                    </a:solidFill>
                  </a:tcPr>
                </a:tc>
                <a:tc>
                  <a:txBody>
                    <a:bodyPr/>
                    <a:lstStyle/>
                    <a:p>
                      <a:pPr algn="ctr" fontAlgn="b"/>
                      <a:r>
                        <a:rPr lang="en-GB" sz="1600" b="1" i="0" u="none" strike="noStrike" noProof="0" dirty="0">
                          <a:solidFill>
                            <a:schemeClr val="accent2">
                              <a:lumMod val="75000"/>
                            </a:schemeClr>
                          </a:solidFill>
                          <a:effectLst/>
                          <a:latin typeface="+mn-lt"/>
                        </a:rPr>
                        <a:t>Wealthy professionals</a:t>
                      </a:r>
                    </a:p>
                  </a:txBody>
                  <a:tcPr marL="6350" marR="6350" marT="6350" marB="0" anchor="ctr">
                    <a:solidFill>
                      <a:schemeClr val="bg1"/>
                    </a:solidFill>
                  </a:tcPr>
                </a:tc>
                <a:tc>
                  <a:txBody>
                    <a:bodyPr/>
                    <a:lstStyle/>
                    <a:p>
                      <a:pPr algn="ctr" fontAlgn="b"/>
                      <a:r>
                        <a:rPr lang="en-GB" sz="1600" b="1" i="0" u="none" strike="noStrike" noProof="0" dirty="0">
                          <a:solidFill>
                            <a:schemeClr val="accent2">
                              <a:lumMod val="75000"/>
                            </a:schemeClr>
                          </a:solidFill>
                          <a:effectLst/>
                          <a:latin typeface="+mn-lt"/>
                        </a:rPr>
                        <a:t>Traditional middle class</a:t>
                      </a:r>
                    </a:p>
                  </a:txBody>
                  <a:tcPr marL="6350" marR="6350" marT="6350" marB="0" anchor="ctr">
                    <a:solidFill>
                      <a:schemeClr val="bg1"/>
                    </a:solidFill>
                  </a:tcPr>
                </a:tc>
                <a:tc>
                  <a:txBody>
                    <a:bodyPr/>
                    <a:lstStyle/>
                    <a:p>
                      <a:pPr algn="ctr" fontAlgn="b"/>
                      <a:r>
                        <a:rPr lang="en-GB" sz="1600" b="1" i="0" u="none" strike="noStrike" noProof="0" dirty="0">
                          <a:solidFill>
                            <a:schemeClr val="accent2">
                              <a:lumMod val="75000"/>
                            </a:schemeClr>
                          </a:solidFill>
                          <a:effectLst/>
                          <a:latin typeface="+mn-lt"/>
                        </a:rPr>
                        <a:t>Skilled </a:t>
                      </a:r>
                    </a:p>
                    <a:p>
                      <a:pPr algn="ctr" fontAlgn="b"/>
                      <a:r>
                        <a:rPr lang="en-GB" sz="1600" b="1" i="0" u="none" strike="noStrike" noProof="0" dirty="0">
                          <a:solidFill>
                            <a:schemeClr val="accent2">
                              <a:lumMod val="75000"/>
                            </a:schemeClr>
                          </a:solidFill>
                          <a:effectLst/>
                          <a:latin typeface="+mn-lt"/>
                        </a:rPr>
                        <a:t>workers</a:t>
                      </a:r>
                    </a:p>
                  </a:txBody>
                  <a:tcPr marL="6350" marR="6350" marT="6350" marB="0" anchor="ctr">
                    <a:solidFill>
                      <a:schemeClr val="bg1"/>
                    </a:solidFill>
                  </a:tcPr>
                </a:tc>
                <a:tc>
                  <a:txBody>
                    <a:bodyPr/>
                    <a:lstStyle/>
                    <a:p>
                      <a:pPr algn="ctr" fontAlgn="b"/>
                      <a:r>
                        <a:rPr lang="en-GB" sz="1600" b="1" i="0" u="none" strike="noStrike" noProof="0" dirty="0">
                          <a:solidFill>
                            <a:schemeClr val="accent2">
                              <a:lumMod val="75000"/>
                            </a:schemeClr>
                          </a:solidFill>
                          <a:effectLst/>
                          <a:latin typeface="+mn-lt"/>
                        </a:rPr>
                        <a:t>Urban poor</a:t>
                      </a:r>
                    </a:p>
                  </a:txBody>
                  <a:tcPr marL="6350" marR="6350" marT="6350" marB="0" anchor="ctr">
                    <a:solidFill>
                      <a:schemeClr val="bg1"/>
                    </a:solidFill>
                  </a:tcPr>
                </a:tc>
                <a:tc>
                  <a:txBody>
                    <a:bodyPr/>
                    <a:lstStyle/>
                    <a:p>
                      <a:pPr algn="ctr" fontAlgn="b"/>
                      <a:r>
                        <a:rPr lang="en-GB" sz="1600" b="1" i="0" u="none" strike="noStrike" noProof="0" dirty="0">
                          <a:solidFill>
                            <a:schemeClr val="accent2">
                              <a:lumMod val="75000"/>
                            </a:schemeClr>
                          </a:solidFill>
                          <a:effectLst/>
                          <a:latin typeface="+mn-lt"/>
                        </a:rPr>
                        <a:t>Working class</a:t>
                      </a:r>
                    </a:p>
                  </a:txBody>
                  <a:tcPr marL="6350" marR="6350" marT="6350" marB="0" anchor="ctr">
                    <a:solidFill>
                      <a:schemeClr val="bg1"/>
                    </a:solidFill>
                  </a:tcPr>
                </a:tc>
                <a:tc>
                  <a:txBody>
                    <a:bodyPr/>
                    <a:lstStyle/>
                    <a:p>
                      <a:pPr algn="ctr" fontAlgn="b"/>
                      <a:r>
                        <a:rPr lang="en-GB" sz="1600" b="1" i="0" u="none" strike="noStrike" noProof="0" dirty="0">
                          <a:solidFill>
                            <a:schemeClr val="accent2">
                              <a:lumMod val="75000"/>
                            </a:schemeClr>
                          </a:solidFill>
                          <a:effectLst/>
                          <a:latin typeface="+mn-lt"/>
                        </a:rPr>
                        <a:t>Low class</a:t>
                      </a:r>
                    </a:p>
                  </a:txBody>
                  <a:tcPr marL="6350" marR="6350" marT="6350" marB="0" anchor="ctr">
                    <a:solidFill>
                      <a:schemeClr val="bg1"/>
                    </a:solidFill>
                  </a:tcPr>
                </a:tc>
                <a:extLst>
                  <a:ext uri="{0D108BD9-81ED-4DB2-BD59-A6C34878D82A}">
                    <a16:rowId xmlns:a16="http://schemas.microsoft.com/office/drawing/2014/main" val="4256498814"/>
                  </a:ext>
                </a:extLst>
              </a:tr>
            </a:tbl>
          </a:graphicData>
        </a:graphic>
      </p:graphicFrame>
      <p:sp>
        <p:nvSpPr>
          <p:cNvPr id="10" name="Obdélník 9">
            <a:extLst>
              <a:ext uri="{FF2B5EF4-FFF2-40B4-BE49-F238E27FC236}">
                <a16:creationId xmlns:a16="http://schemas.microsoft.com/office/drawing/2014/main" id="{E53C1010-ED70-490F-8F17-C698AF55AA84}"/>
              </a:ext>
            </a:extLst>
          </p:cNvPr>
          <p:cNvSpPr/>
          <p:nvPr/>
        </p:nvSpPr>
        <p:spPr>
          <a:xfrm>
            <a:off x="1943100" y="6252038"/>
            <a:ext cx="8296275" cy="307024"/>
          </a:xfrm>
          <a:prstGeom prst="rect">
            <a:avLst/>
          </a:prstGeom>
        </p:spPr>
        <p:txBody>
          <a:bodyPr wrap="square" lIns="0" tIns="0" rIns="0" bIns="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595959"/>
                </a:solidFill>
                <a:effectLst/>
                <a:uLnTx/>
                <a:uFillTx/>
                <a:latin typeface="Calibri"/>
                <a:ea typeface="+mn-ea"/>
                <a:cs typeface="Arial" charset="0"/>
              </a:rPr>
              <a:t>NOTE: The shares show the % of those, in the given class, who above average</a:t>
            </a:r>
            <a:r>
              <a:rPr kumimoji="0" lang="cs-CZ" sz="1400" b="0" i="1" u="none" strike="noStrike" kern="1200" cap="none" spc="0" normalizeH="0" baseline="0" noProof="0" dirty="0">
                <a:ln>
                  <a:noFill/>
                </a:ln>
                <a:solidFill>
                  <a:srgbClr val="595959"/>
                </a:solidFill>
                <a:effectLst/>
                <a:uLnTx/>
                <a:uFillTx/>
                <a:latin typeface="Calibri"/>
                <a:ea typeface="+mn-ea"/>
                <a:cs typeface="Arial" charset="0"/>
              </a:rPr>
              <a:t> level</a:t>
            </a:r>
            <a:r>
              <a:rPr kumimoji="0" lang="en-GB" sz="1400" b="0" i="1" u="none" strike="noStrike" kern="1200" cap="none" spc="0" normalizeH="0" baseline="0" noProof="0" dirty="0">
                <a:ln>
                  <a:noFill/>
                </a:ln>
                <a:solidFill>
                  <a:srgbClr val="595959"/>
                </a:solidFill>
                <a:effectLst/>
                <a:uLnTx/>
                <a:uFillTx/>
                <a:latin typeface="Calibri"/>
                <a:ea typeface="+mn-ea"/>
                <a:cs typeface="Arial" charset="0"/>
              </a:rPr>
              <a:t> in the given form of the capital. For example, in the Young digital elite segment 83 % have high economic capital in the form of income.   </a:t>
            </a:r>
          </a:p>
        </p:txBody>
      </p:sp>
    </p:spTree>
    <p:extLst>
      <p:ext uri="{BB962C8B-B14F-4D97-AF65-F5344CB8AC3E}">
        <p14:creationId xmlns:p14="http://schemas.microsoft.com/office/powerpoint/2010/main" val="381880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pPr algn="ctr"/>
            <a:r>
              <a:rPr lang="en-GB" dirty="0"/>
              <a:t>Methodology of segmentation</a:t>
            </a:r>
          </a:p>
        </p:txBody>
      </p:sp>
    </p:spTree>
    <p:extLst>
      <p:ext uri="{BB962C8B-B14F-4D97-AF65-F5344CB8AC3E}">
        <p14:creationId xmlns:p14="http://schemas.microsoft.com/office/powerpoint/2010/main" val="10819443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idx="1"/>
          </p:nvPr>
        </p:nvSpPr>
        <p:spPr>
          <a:xfrm>
            <a:off x="0" y="527873"/>
            <a:ext cx="12192000" cy="654885"/>
          </a:xfrm>
          <a:noFill/>
        </p:spPr>
        <p:txBody>
          <a:bodyPr lIns="900000" tIns="0" rIns="900000" bIns="0" anchor="t">
            <a:noAutofit/>
          </a:bodyPr>
          <a:lstStyle/>
          <a:p>
            <a:pPr marL="0" indent="0" algn="just">
              <a:buNone/>
            </a:pPr>
            <a:r>
              <a:rPr lang="en-GB" sz="2000" dirty="0">
                <a:solidFill>
                  <a:srgbClr val="009FE3"/>
                </a:solidFill>
              </a:rPr>
              <a:t>Both overall size of capital and structure with respect to different forms of capitals are essential for distinction between classes.  </a:t>
            </a:r>
            <a:r>
              <a:rPr lang="en-GB" sz="2000" b="1" dirty="0">
                <a:solidFill>
                  <a:srgbClr val="009FE3"/>
                </a:solidFill>
              </a:rPr>
              <a:t>Young digital elite and wealthy professionals form the high (elite) classes in the Czech Republic. Traditional middle class refers to middle class segment. The urban poor and working class are on the verge between middle class and lower class – depending on the particular form of capital.</a:t>
            </a:r>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en-GB"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10" name="Graf 9"/>
          <p:cNvGraphicFramePr/>
          <p:nvPr>
            <p:extLst>
              <p:ext uri="{D42A27DB-BD31-4B8C-83A1-F6EECF244321}">
                <p14:modId xmlns:p14="http://schemas.microsoft.com/office/powerpoint/2010/main" val="1711832409"/>
              </p:ext>
            </p:extLst>
          </p:nvPr>
        </p:nvGraphicFramePr>
        <p:xfrm>
          <a:off x="3407079" y="2154056"/>
          <a:ext cx="7969595" cy="3946677"/>
        </p:xfrm>
        <a:graphic>
          <a:graphicData uri="http://schemas.openxmlformats.org/drawingml/2006/chart">
            <c:chart xmlns:c="http://schemas.openxmlformats.org/drawingml/2006/chart" xmlns:r="http://schemas.openxmlformats.org/officeDocument/2006/relationships" r:id="rId2"/>
          </a:graphicData>
        </a:graphic>
      </p:graphicFrame>
      <p:sp>
        <p:nvSpPr>
          <p:cNvPr id="11" name="Zástupný symbol pro obsah 2">
            <a:extLst>
              <a:ext uri="{FF2B5EF4-FFF2-40B4-BE49-F238E27FC236}">
                <a16:creationId xmlns:a16="http://schemas.microsoft.com/office/drawing/2014/main" id="{E1273B67-83D3-4B6A-A5AE-3AADBF000911}"/>
              </a:ext>
            </a:extLst>
          </p:cNvPr>
          <p:cNvSpPr txBox="1">
            <a:spLocks/>
          </p:cNvSpPr>
          <p:nvPr/>
        </p:nvSpPr>
        <p:spPr>
          <a:xfrm>
            <a:off x="850832" y="2445392"/>
            <a:ext cx="2556247" cy="297033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The </a:t>
            </a:r>
            <a:r>
              <a:rPr kumimoji="0" lang="en-GB" sz="1600" b="1" i="0" u="none" strike="noStrike" kern="1200" cap="none" spc="0" normalizeH="0" baseline="0" noProof="0" dirty="0">
                <a:ln>
                  <a:noFill/>
                </a:ln>
                <a:solidFill>
                  <a:prstClr val="black"/>
                </a:solidFill>
                <a:effectLst/>
                <a:uLnTx/>
                <a:uFillTx/>
                <a:latin typeface="Calibri"/>
                <a:ea typeface="+mn-ea"/>
                <a:cs typeface="+mn-cs"/>
              </a:rPr>
              <a:t>size of bars show the overall capital of each of the seven classes</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For example, Young digital elite has high incomes and high digital capital, however, compared to wealthy professionals they have lower assets – wealth and lower traditional cultural capital.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délník 8">
            <a:extLst>
              <a:ext uri="{FF2B5EF4-FFF2-40B4-BE49-F238E27FC236}">
                <a16:creationId xmlns:a16="http://schemas.microsoft.com/office/drawing/2014/main" id="{3771CEE1-3B38-4CBF-8A81-0EA3E30260B4}"/>
              </a:ext>
            </a:extLst>
          </p:cNvPr>
          <p:cNvSpPr/>
          <p:nvPr/>
        </p:nvSpPr>
        <p:spPr>
          <a:xfrm>
            <a:off x="1943100" y="6252038"/>
            <a:ext cx="8296275" cy="307024"/>
          </a:xfrm>
          <a:prstGeom prst="rect">
            <a:avLst/>
          </a:prstGeom>
        </p:spPr>
        <p:txBody>
          <a:bodyPr wrap="square" lIns="0" tIns="0" rIns="0" bIns="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595959"/>
                </a:solidFill>
                <a:effectLst/>
                <a:uLnTx/>
                <a:uFillTx/>
                <a:latin typeface="Calibri"/>
                <a:ea typeface="+mn-ea"/>
                <a:cs typeface="Arial" charset="0"/>
              </a:rPr>
              <a:t>NOTE: The shares show the % of those, in the given class, who above average</a:t>
            </a:r>
            <a:r>
              <a:rPr kumimoji="0" lang="cs-CZ" sz="1400" b="0" i="1" u="none" strike="noStrike" kern="1200" cap="none" spc="0" normalizeH="0" baseline="0" noProof="0" dirty="0">
                <a:ln>
                  <a:noFill/>
                </a:ln>
                <a:solidFill>
                  <a:srgbClr val="595959"/>
                </a:solidFill>
                <a:effectLst/>
                <a:uLnTx/>
                <a:uFillTx/>
                <a:latin typeface="Calibri"/>
                <a:ea typeface="+mn-ea"/>
                <a:cs typeface="Arial" charset="0"/>
              </a:rPr>
              <a:t> level</a:t>
            </a:r>
            <a:r>
              <a:rPr kumimoji="0" lang="en-GB" sz="1400" b="0" i="1" u="none" strike="noStrike" kern="1200" cap="none" spc="0" normalizeH="0" baseline="0" noProof="0" dirty="0">
                <a:ln>
                  <a:noFill/>
                </a:ln>
                <a:solidFill>
                  <a:srgbClr val="595959"/>
                </a:solidFill>
                <a:effectLst/>
                <a:uLnTx/>
                <a:uFillTx/>
                <a:latin typeface="Calibri"/>
                <a:ea typeface="+mn-ea"/>
                <a:cs typeface="Arial" charset="0"/>
              </a:rPr>
              <a:t> in the given form of the capital. For example, in the Young digital elite segment 83 % have high economic capital in the form of income.   </a:t>
            </a:r>
          </a:p>
        </p:txBody>
      </p:sp>
    </p:spTree>
    <p:extLst>
      <p:ext uri="{BB962C8B-B14F-4D97-AF65-F5344CB8AC3E}">
        <p14:creationId xmlns:p14="http://schemas.microsoft.com/office/powerpoint/2010/main" val="174477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815340" y="368610"/>
            <a:ext cx="10561320" cy="763504"/>
          </a:xfrm>
        </p:spPr>
        <p:txBody>
          <a:bodyPr>
            <a:normAutofit/>
          </a:bodyPr>
          <a:lstStyle/>
          <a:p>
            <a:r>
              <a:rPr lang="en-GB" sz="3000" dirty="0"/>
              <a:t>Positioning based on forms of capital</a:t>
            </a:r>
          </a:p>
        </p:txBody>
      </p:sp>
      <p:sp>
        <p:nvSpPr>
          <p:cNvPr id="3"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defPPr>
              <a:defRPr lang="cs-CZ"/>
            </a:defPPr>
            <a:lvl1pPr marL="0" algn="ctr" defTabSz="914400" rtl="0" eaLnBrk="1" latinLnBrk="0" hangingPunct="1">
              <a:defRPr sz="1400" b="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cxnSp>
        <p:nvCxnSpPr>
          <p:cNvPr id="6" name="Přímá spojnice se šipkou 5">
            <a:extLst>
              <a:ext uri="{FF2B5EF4-FFF2-40B4-BE49-F238E27FC236}">
                <a16:creationId xmlns:a16="http://schemas.microsoft.com/office/drawing/2014/main" id="{77B59308-263E-42BD-8675-0AE4EB7F30A5}"/>
              </a:ext>
            </a:extLst>
          </p:cNvPr>
          <p:cNvCxnSpPr>
            <a:cxnSpLocks/>
          </p:cNvCxnSpPr>
          <p:nvPr/>
        </p:nvCxnSpPr>
        <p:spPr>
          <a:xfrm>
            <a:off x="1122895" y="4184106"/>
            <a:ext cx="7866345" cy="0"/>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Přímá spojnice se šipkou 10">
            <a:extLst>
              <a:ext uri="{FF2B5EF4-FFF2-40B4-BE49-F238E27FC236}">
                <a16:creationId xmlns:a16="http://schemas.microsoft.com/office/drawing/2014/main" id="{153CD6D5-C3C5-4D12-A23D-A1DEE3D247F4}"/>
              </a:ext>
            </a:extLst>
          </p:cNvPr>
          <p:cNvCxnSpPr>
            <a:cxnSpLocks/>
          </p:cNvCxnSpPr>
          <p:nvPr/>
        </p:nvCxnSpPr>
        <p:spPr>
          <a:xfrm flipV="1">
            <a:off x="4893229" y="1791634"/>
            <a:ext cx="0" cy="4659682"/>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ovéPole 16">
            <a:extLst>
              <a:ext uri="{FF2B5EF4-FFF2-40B4-BE49-F238E27FC236}">
                <a16:creationId xmlns:a16="http://schemas.microsoft.com/office/drawing/2014/main" id="{790FBAF1-C83A-4DFB-86A6-19610BCBA00F}"/>
              </a:ext>
            </a:extLst>
          </p:cNvPr>
          <p:cNvSpPr txBox="1"/>
          <p:nvPr/>
        </p:nvSpPr>
        <p:spPr>
          <a:xfrm>
            <a:off x="9177130" y="3936809"/>
            <a:ext cx="22338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74C3C"/>
                </a:solidFill>
                <a:effectLst/>
                <a:uLnTx/>
                <a:uFillTx/>
                <a:latin typeface="Calibri"/>
                <a:ea typeface="+mn-ea"/>
                <a:cs typeface="+mn-cs"/>
              </a:rPr>
              <a:t>High economic capital</a:t>
            </a:r>
          </a:p>
        </p:txBody>
      </p:sp>
      <p:sp>
        <p:nvSpPr>
          <p:cNvPr id="18" name="TextovéPole 17">
            <a:extLst>
              <a:ext uri="{FF2B5EF4-FFF2-40B4-BE49-F238E27FC236}">
                <a16:creationId xmlns:a16="http://schemas.microsoft.com/office/drawing/2014/main" id="{990D58B5-C4F9-43BF-950A-EC1EC03532A8}"/>
              </a:ext>
            </a:extLst>
          </p:cNvPr>
          <p:cNvSpPr txBox="1"/>
          <p:nvPr/>
        </p:nvSpPr>
        <p:spPr>
          <a:xfrm>
            <a:off x="3939163" y="1282839"/>
            <a:ext cx="22338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74C3C"/>
                </a:solidFill>
                <a:effectLst/>
                <a:uLnTx/>
                <a:uFillTx/>
                <a:latin typeface="Calibri"/>
                <a:ea typeface="+mn-ea"/>
                <a:cs typeface="+mn-cs"/>
              </a:rPr>
              <a:t>High cultural capital</a:t>
            </a:r>
          </a:p>
        </p:txBody>
      </p:sp>
      <p:pic>
        <p:nvPicPr>
          <p:cNvPr id="19" name="Grafický objekt 18">
            <a:extLst>
              <a:ext uri="{FF2B5EF4-FFF2-40B4-BE49-F238E27FC236}">
                <a16:creationId xmlns:a16="http://schemas.microsoft.com/office/drawing/2014/main" id="{B10F103A-F4A5-45F0-B258-41EF6BC9FD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9988" y="1978830"/>
            <a:ext cx="873690" cy="873690"/>
          </a:xfrm>
          <a:prstGeom prst="rect">
            <a:avLst/>
          </a:prstGeom>
        </p:spPr>
      </p:pic>
      <p:pic>
        <p:nvPicPr>
          <p:cNvPr id="20" name="Grafický objekt 19">
            <a:extLst>
              <a:ext uri="{FF2B5EF4-FFF2-40B4-BE49-F238E27FC236}">
                <a16:creationId xmlns:a16="http://schemas.microsoft.com/office/drawing/2014/main" id="{97B24A23-6FA6-4388-98D2-C336AB7C65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6184" y="2970861"/>
            <a:ext cx="763499" cy="763499"/>
          </a:xfrm>
          <a:prstGeom prst="rect">
            <a:avLst/>
          </a:prstGeom>
        </p:spPr>
      </p:pic>
      <p:sp>
        <p:nvSpPr>
          <p:cNvPr id="21" name="TextovéPole 20">
            <a:extLst>
              <a:ext uri="{FF2B5EF4-FFF2-40B4-BE49-F238E27FC236}">
                <a16:creationId xmlns:a16="http://schemas.microsoft.com/office/drawing/2014/main" id="{D117B5EB-F243-4C8B-8CD1-62133AA66530}"/>
              </a:ext>
            </a:extLst>
          </p:cNvPr>
          <p:cNvSpPr txBox="1"/>
          <p:nvPr/>
        </p:nvSpPr>
        <p:spPr>
          <a:xfrm>
            <a:off x="6891303" y="1643575"/>
            <a:ext cx="22338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lumMod val="50000"/>
                    <a:lumOff val="50000"/>
                  </a:prstClr>
                </a:solidFill>
                <a:effectLst/>
                <a:uLnTx/>
                <a:uFillTx/>
                <a:latin typeface="Calibri"/>
                <a:ea typeface="+mn-ea"/>
                <a:cs typeface="+mn-cs"/>
              </a:rPr>
              <a:t>Young digital elite</a:t>
            </a:r>
          </a:p>
        </p:txBody>
      </p:sp>
      <p:sp>
        <p:nvSpPr>
          <p:cNvPr id="22" name="TextovéPole 21">
            <a:extLst>
              <a:ext uri="{FF2B5EF4-FFF2-40B4-BE49-F238E27FC236}">
                <a16:creationId xmlns:a16="http://schemas.microsoft.com/office/drawing/2014/main" id="{432FD093-65FE-4575-A56C-8067B00AC6C3}"/>
              </a:ext>
            </a:extLst>
          </p:cNvPr>
          <p:cNvSpPr txBox="1"/>
          <p:nvPr/>
        </p:nvSpPr>
        <p:spPr>
          <a:xfrm>
            <a:off x="6121764" y="3757263"/>
            <a:ext cx="22338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lumMod val="50000"/>
                    <a:lumOff val="50000"/>
                  </a:prstClr>
                </a:solidFill>
                <a:effectLst/>
                <a:uLnTx/>
                <a:uFillTx/>
                <a:latin typeface="Calibri"/>
                <a:ea typeface="+mn-ea"/>
                <a:cs typeface="+mn-cs"/>
              </a:rPr>
              <a:t>Wealthy professionals</a:t>
            </a:r>
          </a:p>
        </p:txBody>
      </p:sp>
      <p:pic>
        <p:nvPicPr>
          <p:cNvPr id="12" name="Grafický objekt 11">
            <a:extLst>
              <a:ext uri="{FF2B5EF4-FFF2-40B4-BE49-F238E27FC236}">
                <a16:creationId xmlns:a16="http://schemas.microsoft.com/office/drawing/2014/main" id="{C9EA0627-4118-4D16-85B4-B8C725FD130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9695" y="4553141"/>
            <a:ext cx="764570" cy="764570"/>
          </a:xfrm>
          <a:prstGeom prst="rect">
            <a:avLst/>
          </a:prstGeom>
        </p:spPr>
      </p:pic>
      <p:sp>
        <p:nvSpPr>
          <p:cNvPr id="13" name="TextovéPole 12">
            <a:extLst>
              <a:ext uri="{FF2B5EF4-FFF2-40B4-BE49-F238E27FC236}">
                <a16:creationId xmlns:a16="http://schemas.microsoft.com/office/drawing/2014/main" id="{804AD69A-C442-4B00-BF22-1CFDD93D4CD6}"/>
              </a:ext>
            </a:extLst>
          </p:cNvPr>
          <p:cNvSpPr txBox="1"/>
          <p:nvPr/>
        </p:nvSpPr>
        <p:spPr>
          <a:xfrm>
            <a:off x="210144" y="5317711"/>
            <a:ext cx="22338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lumMod val="50000"/>
                    <a:lumOff val="50000"/>
                  </a:prstClr>
                </a:solidFill>
                <a:effectLst/>
                <a:uLnTx/>
                <a:uFillTx/>
                <a:latin typeface="Calibri"/>
                <a:ea typeface="+mn-ea"/>
                <a:cs typeface="+mn-cs"/>
              </a:rPr>
              <a:t>Low class</a:t>
            </a:r>
          </a:p>
        </p:txBody>
      </p:sp>
      <p:pic>
        <p:nvPicPr>
          <p:cNvPr id="14" name="Grafický objekt 13">
            <a:extLst>
              <a:ext uri="{FF2B5EF4-FFF2-40B4-BE49-F238E27FC236}">
                <a16:creationId xmlns:a16="http://schemas.microsoft.com/office/drawing/2014/main" id="{D245D1C8-9F35-4556-96C8-470FBD7852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90731" y="4256762"/>
            <a:ext cx="725290" cy="725290"/>
          </a:xfrm>
          <a:prstGeom prst="rect">
            <a:avLst/>
          </a:prstGeom>
        </p:spPr>
      </p:pic>
      <p:sp>
        <p:nvSpPr>
          <p:cNvPr id="15" name="TextovéPole 14">
            <a:extLst>
              <a:ext uri="{FF2B5EF4-FFF2-40B4-BE49-F238E27FC236}">
                <a16:creationId xmlns:a16="http://schemas.microsoft.com/office/drawing/2014/main" id="{D78B16F0-4331-4FE4-9AE3-E79B3E7FB01E}"/>
              </a:ext>
            </a:extLst>
          </p:cNvPr>
          <p:cNvSpPr txBox="1"/>
          <p:nvPr/>
        </p:nvSpPr>
        <p:spPr>
          <a:xfrm>
            <a:off x="2277211" y="4424842"/>
            <a:ext cx="22338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lumMod val="50000"/>
                    <a:lumOff val="50000"/>
                  </a:prstClr>
                </a:solidFill>
                <a:effectLst/>
                <a:uLnTx/>
                <a:uFillTx/>
                <a:latin typeface="Calibri"/>
                <a:ea typeface="+mn-ea"/>
                <a:cs typeface="+mn-cs"/>
              </a:rPr>
              <a:t>Working class</a:t>
            </a:r>
          </a:p>
        </p:txBody>
      </p:sp>
      <p:pic>
        <p:nvPicPr>
          <p:cNvPr id="16" name="Grafický objekt 15">
            <a:extLst>
              <a:ext uri="{FF2B5EF4-FFF2-40B4-BE49-F238E27FC236}">
                <a16:creationId xmlns:a16="http://schemas.microsoft.com/office/drawing/2014/main" id="{E22C4D09-DF5B-46E0-A5DA-B899A410061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25871" y="3759760"/>
            <a:ext cx="757540" cy="757540"/>
          </a:xfrm>
          <a:prstGeom prst="rect">
            <a:avLst/>
          </a:prstGeom>
        </p:spPr>
      </p:pic>
      <p:sp>
        <p:nvSpPr>
          <p:cNvPr id="23" name="TextovéPole 22">
            <a:extLst>
              <a:ext uri="{FF2B5EF4-FFF2-40B4-BE49-F238E27FC236}">
                <a16:creationId xmlns:a16="http://schemas.microsoft.com/office/drawing/2014/main" id="{CB649A51-0327-46CA-892A-0DA8478FBA8A}"/>
              </a:ext>
            </a:extLst>
          </p:cNvPr>
          <p:cNvSpPr txBox="1"/>
          <p:nvPr/>
        </p:nvSpPr>
        <p:spPr>
          <a:xfrm>
            <a:off x="2991606" y="3479208"/>
            <a:ext cx="22338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lumMod val="50000"/>
                    <a:lumOff val="50000"/>
                  </a:prstClr>
                </a:solidFill>
                <a:effectLst/>
                <a:uLnTx/>
                <a:uFillTx/>
                <a:latin typeface="Calibri"/>
                <a:ea typeface="+mn-ea"/>
                <a:cs typeface="+mn-cs"/>
              </a:rPr>
              <a:t>Urban poor</a:t>
            </a:r>
          </a:p>
        </p:txBody>
      </p:sp>
      <p:pic>
        <p:nvPicPr>
          <p:cNvPr id="24" name="Grafický objekt 23">
            <a:extLst>
              <a:ext uri="{FF2B5EF4-FFF2-40B4-BE49-F238E27FC236}">
                <a16:creationId xmlns:a16="http://schemas.microsoft.com/office/drawing/2014/main" id="{2FF018D2-D253-4465-A9A2-96A6B510825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00134" y="4772429"/>
            <a:ext cx="886712" cy="787233"/>
          </a:xfrm>
          <a:prstGeom prst="rect">
            <a:avLst/>
          </a:prstGeom>
        </p:spPr>
      </p:pic>
      <p:sp>
        <p:nvSpPr>
          <p:cNvPr id="25" name="TextovéPole 24">
            <a:extLst>
              <a:ext uri="{FF2B5EF4-FFF2-40B4-BE49-F238E27FC236}">
                <a16:creationId xmlns:a16="http://schemas.microsoft.com/office/drawing/2014/main" id="{210D03A4-1A15-4E14-90E6-2ADA450DE388}"/>
              </a:ext>
            </a:extLst>
          </p:cNvPr>
          <p:cNvSpPr txBox="1"/>
          <p:nvPr/>
        </p:nvSpPr>
        <p:spPr>
          <a:xfrm>
            <a:off x="5056067" y="4858268"/>
            <a:ext cx="22338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lumMod val="50000"/>
                    <a:lumOff val="50000"/>
                  </a:prstClr>
                </a:solidFill>
                <a:effectLst/>
                <a:uLnTx/>
                <a:uFillTx/>
                <a:latin typeface="Calibri"/>
                <a:ea typeface="+mn-ea"/>
                <a:cs typeface="+mn-cs"/>
              </a:rPr>
              <a:t>Skilled workers</a:t>
            </a:r>
          </a:p>
        </p:txBody>
      </p:sp>
      <p:pic>
        <p:nvPicPr>
          <p:cNvPr id="26" name="Grafický objekt 25">
            <a:extLst>
              <a:ext uri="{FF2B5EF4-FFF2-40B4-BE49-F238E27FC236}">
                <a16:creationId xmlns:a16="http://schemas.microsoft.com/office/drawing/2014/main" id="{50CC1261-455D-44BF-BD16-DC711C14A89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69035" y="1814666"/>
            <a:ext cx="787234" cy="787234"/>
          </a:xfrm>
          <a:prstGeom prst="rect">
            <a:avLst/>
          </a:prstGeom>
        </p:spPr>
      </p:pic>
      <p:sp>
        <p:nvSpPr>
          <p:cNvPr id="27" name="TextovéPole 26">
            <a:extLst>
              <a:ext uri="{FF2B5EF4-FFF2-40B4-BE49-F238E27FC236}">
                <a16:creationId xmlns:a16="http://schemas.microsoft.com/office/drawing/2014/main" id="{68F052DE-85E3-4CBA-BDE4-84584A0D8D6E}"/>
              </a:ext>
            </a:extLst>
          </p:cNvPr>
          <p:cNvSpPr txBox="1"/>
          <p:nvPr/>
        </p:nvSpPr>
        <p:spPr>
          <a:xfrm>
            <a:off x="4286810" y="2627773"/>
            <a:ext cx="26463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lumMod val="50000"/>
                    <a:lumOff val="50000"/>
                  </a:prstClr>
                </a:solidFill>
                <a:effectLst/>
                <a:uLnTx/>
                <a:uFillTx/>
                <a:latin typeface="Calibri"/>
                <a:ea typeface="+mn-ea"/>
                <a:cs typeface="+mn-cs"/>
              </a:rPr>
              <a:t>Traditional middle class</a:t>
            </a:r>
          </a:p>
        </p:txBody>
      </p:sp>
      <p:graphicFrame>
        <p:nvGraphicFramePr>
          <p:cNvPr id="2" name="Tabulka 1">
            <a:extLst>
              <a:ext uri="{FF2B5EF4-FFF2-40B4-BE49-F238E27FC236}">
                <a16:creationId xmlns:a16="http://schemas.microsoft.com/office/drawing/2014/main" id="{88AC6D8A-7658-4B73-9CF7-B9C8AEA708B6}"/>
              </a:ext>
            </a:extLst>
          </p:cNvPr>
          <p:cNvGraphicFramePr>
            <a:graphicFrameLocks noGrp="1"/>
          </p:cNvGraphicFramePr>
          <p:nvPr>
            <p:extLst>
              <p:ext uri="{D42A27DB-BD31-4B8C-83A1-F6EECF244321}">
                <p14:modId xmlns:p14="http://schemas.microsoft.com/office/powerpoint/2010/main" val="1107416230"/>
              </p:ext>
            </p:extLst>
          </p:nvPr>
        </p:nvGraphicFramePr>
        <p:xfrm>
          <a:off x="457917" y="1864629"/>
          <a:ext cx="2161458" cy="609600"/>
        </p:xfrm>
        <a:graphic>
          <a:graphicData uri="http://schemas.openxmlformats.org/drawingml/2006/table">
            <a:tbl>
              <a:tblPr>
                <a:tableStyleId>{5C22544A-7EE6-4342-B048-85BDC9FD1C3A}</a:tableStyleId>
              </a:tblPr>
              <a:tblGrid>
                <a:gridCol w="468257">
                  <a:extLst>
                    <a:ext uri="{9D8B030D-6E8A-4147-A177-3AD203B41FA5}">
                      <a16:colId xmlns:a16="http://schemas.microsoft.com/office/drawing/2014/main" val="3818866412"/>
                    </a:ext>
                  </a:extLst>
                </a:gridCol>
                <a:gridCol w="1693201">
                  <a:extLst>
                    <a:ext uri="{9D8B030D-6E8A-4147-A177-3AD203B41FA5}">
                      <a16:colId xmlns:a16="http://schemas.microsoft.com/office/drawing/2014/main" val="1133521779"/>
                    </a:ext>
                  </a:extLst>
                </a:gridCol>
              </a:tblGrid>
              <a:tr h="301531">
                <a:tc>
                  <a:txBody>
                    <a:bodyPr/>
                    <a:lstStyle/>
                    <a:p>
                      <a:endParaRPr lang="en-GB" sz="1400" noProof="0" dirty="0"/>
                    </a:p>
                  </a:txBody>
                  <a:tcPr>
                    <a:solidFill>
                      <a:schemeClr val="accent1"/>
                    </a:solidFill>
                  </a:tcPr>
                </a:tc>
                <a:tc>
                  <a:txBody>
                    <a:bodyPr/>
                    <a:lstStyle/>
                    <a:p>
                      <a:r>
                        <a:rPr lang="en-GB" sz="1400" noProof="0" dirty="0"/>
                        <a:t>High social capital</a:t>
                      </a:r>
                    </a:p>
                  </a:txBody>
                  <a:tcPr>
                    <a:noFill/>
                  </a:tcPr>
                </a:tc>
                <a:extLst>
                  <a:ext uri="{0D108BD9-81ED-4DB2-BD59-A6C34878D82A}">
                    <a16:rowId xmlns:a16="http://schemas.microsoft.com/office/drawing/2014/main" val="895130969"/>
                  </a:ext>
                </a:extLst>
              </a:tr>
              <a:tr h="301531">
                <a:tc>
                  <a:txBody>
                    <a:bodyPr/>
                    <a:lstStyle/>
                    <a:p>
                      <a:endParaRPr lang="en-GB" sz="1400" noProof="0" dirty="0"/>
                    </a:p>
                  </a:txBody>
                  <a:tcPr>
                    <a:solidFill>
                      <a:schemeClr val="accent1">
                        <a:lumMod val="60000"/>
                        <a:lumOff val="40000"/>
                      </a:schemeClr>
                    </a:solidFill>
                  </a:tcPr>
                </a:tc>
                <a:tc>
                  <a:txBody>
                    <a:bodyPr/>
                    <a:lstStyle/>
                    <a:p>
                      <a:r>
                        <a:rPr lang="en-GB" sz="1400" noProof="0" dirty="0"/>
                        <a:t>Low social capital</a:t>
                      </a:r>
                    </a:p>
                  </a:txBody>
                  <a:tcPr>
                    <a:noFill/>
                  </a:tcPr>
                </a:tc>
                <a:extLst>
                  <a:ext uri="{0D108BD9-81ED-4DB2-BD59-A6C34878D82A}">
                    <a16:rowId xmlns:a16="http://schemas.microsoft.com/office/drawing/2014/main" val="3068874450"/>
                  </a:ext>
                </a:extLst>
              </a:tr>
            </a:tbl>
          </a:graphicData>
        </a:graphic>
      </p:graphicFrame>
      <p:sp>
        <p:nvSpPr>
          <p:cNvPr id="28" name="Obdélník 27">
            <a:extLst>
              <a:ext uri="{FF2B5EF4-FFF2-40B4-BE49-F238E27FC236}">
                <a16:creationId xmlns:a16="http://schemas.microsoft.com/office/drawing/2014/main" id="{B1E219AE-301A-44CE-9ADA-94CC3310C74D}"/>
              </a:ext>
            </a:extLst>
          </p:cNvPr>
          <p:cNvSpPr/>
          <p:nvPr/>
        </p:nvSpPr>
        <p:spPr>
          <a:xfrm>
            <a:off x="9083220" y="417243"/>
            <a:ext cx="2946041" cy="35195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How to read:</a:t>
            </a:r>
          </a:p>
          <a:p>
            <a:pPr algn="ctr"/>
            <a:r>
              <a:rPr lang="en-AU" sz="1400" dirty="0">
                <a:solidFill>
                  <a:schemeClr val="tx1"/>
                </a:solidFill>
              </a:rPr>
              <a:t>The </a:t>
            </a:r>
            <a:r>
              <a:rPr lang="en-AU" sz="1400" b="1" dirty="0">
                <a:solidFill>
                  <a:schemeClr val="tx1"/>
                </a:solidFill>
              </a:rPr>
              <a:t>more right </a:t>
            </a:r>
            <a:r>
              <a:rPr lang="en-AU" sz="1400" dirty="0">
                <a:solidFill>
                  <a:schemeClr val="tx1"/>
                </a:solidFill>
              </a:rPr>
              <a:t>is the segment positioned, the </a:t>
            </a:r>
            <a:r>
              <a:rPr lang="en-AU" sz="1400" b="1" dirty="0">
                <a:solidFill>
                  <a:schemeClr val="tx1"/>
                </a:solidFill>
              </a:rPr>
              <a:t>higher economic capital has</a:t>
            </a:r>
            <a:r>
              <a:rPr lang="en-AU" sz="1400" dirty="0">
                <a:solidFill>
                  <a:schemeClr val="tx1"/>
                </a:solidFill>
              </a:rPr>
              <a:t>. The more </a:t>
            </a:r>
            <a:r>
              <a:rPr lang="en-AU" sz="1400" b="1" dirty="0">
                <a:solidFill>
                  <a:schemeClr val="tx1"/>
                </a:solidFill>
              </a:rPr>
              <a:t>left</a:t>
            </a:r>
            <a:r>
              <a:rPr lang="en-AU" sz="1400" dirty="0">
                <a:solidFill>
                  <a:schemeClr val="tx1"/>
                </a:solidFill>
              </a:rPr>
              <a:t> is the segment positioned, the </a:t>
            </a:r>
            <a:r>
              <a:rPr lang="en-AU" sz="1400" b="1" dirty="0">
                <a:solidFill>
                  <a:schemeClr val="tx1"/>
                </a:solidFill>
              </a:rPr>
              <a:t>lower economic capital </a:t>
            </a:r>
            <a:r>
              <a:rPr lang="en-AU" sz="1400" dirty="0">
                <a:solidFill>
                  <a:schemeClr val="tx1"/>
                </a:solidFill>
              </a:rPr>
              <a:t>has. </a:t>
            </a:r>
            <a:endParaRPr lang="cs-CZ" sz="1400" dirty="0">
              <a:solidFill>
                <a:schemeClr val="tx1"/>
              </a:solidFill>
            </a:endParaRPr>
          </a:p>
          <a:p>
            <a:pPr algn="ctr"/>
            <a:endParaRPr lang="en-AU" sz="1400" dirty="0">
              <a:solidFill>
                <a:schemeClr val="tx1"/>
              </a:solidFill>
            </a:endParaRPr>
          </a:p>
          <a:p>
            <a:pPr algn="ctr"/>
            <a:r>
              <a:rPr lang="en-AU" sz="1400" b="1" dirty="0">
                <a:solidFill>
                  <a:schemeClr val="tx1"/>
                </a:solidFill>
              </a:rPr>
              <a:t>The position on the top </a:t>
            </a:r>
            <a:r>
              <a:rPr lang="en-AU" sz="1400" dirty="0">
                <a:solidFill>
                  <a:schemeClr val="tx1"/>
                </a:solidFill>
              </a:rPr>
              <a:t>stands for </a:t>
            </a:r>
            <a:r>
              <a:rPr lang="en-AU" sz="1400" b="1" dirty="0">
                <a:solidFill>
                  <a:schemeClr val="tx1"/>
                </a:solidFill>
              </a:rPr>
              <a:t>high cultural capital</a:t>
            </a:r>
            <a:r>
              <a:rPr lang="en-AU" sz="1400" dirty="0">
                <a:solidFill>
                  <a:schemeClr val="tx1"/>
                </a:solidFill>
              </a:rPr>
              <a:t>, the </a:t>
            </a:r>
            <a:r>
              <a:rPr lang="en-AU" sz="1400" b="1" dirty="0">
                <a:solidFill>
                  <a:schemeClr val="tx1"/>
                </a:solidFill>
              </a:rPr>
              <a:t>position on the bottom </a:t>
            </a:r>
            <a:r>
              <a:rPr lang="en-AU" sz="1400" dirty="0">
                <a:solidFill>
                  <a:schemeClr val="tx1"/>
                </a:solidFill>
              </a:rPr>
              <a:t>represents </a:t>
            </a:r>
            <a:r>
              <a:rPr lang="en-AU" sz="1400" b="1" dirty="0">
                <a:solidFill>
                  <a:schemeClr val="tx1"/>
                </a:solidFill>
              </a:rPr>
              <a:t>low cultural capital</a:t>
            </a:r>
            <a:r>
              <a:rPr lang="en-AU" sz="1400" dirty="0">
                <a:solidFill>
                  <a:schemeClr val="tx1"/>
                </a:solidFill>
              </a:rPr>
              <a:t>. </a:t>
            </a:r>
            <a:endParaRPr lang="cs-CZ" sz="1400" dirty="0">
              <a:solidFill>
                <a:schemeClr val="tx1"/>
              </a:solidFill>
            </a:endParaRPr>
          </a:p>
          <a:p>
            <a:pPr algn="ctr"/>
            <a:endParaRPr lang="en-AU" sz="1400" dirty="0">
              <a:solidFill>
                <a:schemeClr val="tx1"/>
              </a:solidFill>
            </a:endParaRPr>
          </a:p>
          <a:p>
            <a:pPr algn="ctr"/>
            <a:r>
              <a:rPr lang="en-AU" sz="1400" dirty="0">
                <a:solidFill>
                  <a:schemeClr val="tx1"/>
                </a:solidFill>
              </a:rPr>
              <a:t>The colours shows social capital – </a:t>
            </a:r>
            <a:r>
              <a:rPr lang="en-AU" sz="1400" b="1" dirty="0">
                <a:solidFill>
                  <a:schemeClr val="tx1"/>
                </a:solidFill>
              </a:rPr>
              <a:t>dark green </a:t>
            </a:r>
            <a:r>
              <a:rPr lang="en-AU" sz="1400" dirty="0">
                <a:solidFill>
                  <a:schemeClr val="tx1"/>
                </a:solidFill>
              </a:rPr>
              <a:t>segments have </a:t>
            </a:r>
            <a:r>
              <a:rPr lang="en-AU" sz="1400" b="1" dirty="0">
                <a:solidFill>
                  <a:schemeClr val="tx1"/>
                </a:solidFill>
              </a:rPr>
              <a:t>high social capital score</a:t>
            </a:r>
            <a:r>
              <a:rPr lang="en-AU" sz="1400" dirty="0">
                <a:solidFill>
                  <a:schemeClr val="tx1"/>
                </a:solidFill>
              </a:rPr>
              <a:t>, </a:t>
            </a:r>
            <a:r>
              <a:rPr lang="en-AU" sz="1400" b="1" dirty="0">
                <a:solidFill>
                  <a:schemeClr val="tx1"/>
                </a:solidFill>
              </a:rPr>
              <a:t>light green </a:t>
            </a:r>
            <a:r>
              <a:rPr lang="en-AU" sz="1400" dirty="0">
                <a:solidFill>
                  <a:schemeClr val="tx1"/>
                </a:solidFill>
              </a:rPr>
              <a:t>ones stand for </a:t>
            </a:r>
            <a:r>
              <a:rPr lang="en-AU" sz="1400" b="1" dirty="0">
                <a:solidFill>
                  <a:schemeClr val="tx1"/>
                </a:solidFill>
              </a:rPr>
              <a:t>low social capital</a:t>
            </a:r>
            <a:r>
              <a:rPr lang="en-AU" sz="1400" dirty="0">
                <a:solidFill>
                  <a:schemeClr val="tx1"/>
                </a:solidFill>
              </a:rPr>
              <a:t>. </a:t>
            </a:r>
          </a:p>
        </p:txBody>
      </p:sp>
    </p:spTree>
    <p:extLst>
      <p:ext uri="{BB962C8B-B14F-4D97-AF65-F5344CB8AC3E}">
        <p14:creationId xmlns:p14="http://schemas.microsoft.com/office/powerpoint/2010/main" val="2706904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815340" y="368610"/>
            <a:ext cx="10561320" cy="763504"/>
          </a:xfrm>
        </p:spPr>
        <p:txBody>
          <a:bodyPr>
            <a:noAutofit/>
          </a:bodyPr>
          <a:lstStyle/>
          <a:p>
            <a:r>
              <a:rPr lang="en-GB" sz="3000" dirty="0"/>
              <a:t>Overlap between identified classes and Thibault Muzergues typology </a:t>
            </a:r>
          </a:p>
        </p:txBody>
      </p:sp>
      <p:sp>
        <p:nvSpPr>
          <p:cNvPr id="3"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defPPr>
              <a:defRPr lang="cs-CZ"/>
            </a:defPPr>
            <a:lvl1pPr marL="0" algn="ctr" defTabSz="914400" rtl="0" eaLnBrk="1" latinLnBrk="0" hangingPunct="1">
              <a:defRPr sz="1400" b="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en-GB"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8" name="Tabulka 7">
            <a:extLst>
              <a:ext uri="{FF2B5EF4-FFF2-40B4-BE49-F238E27FC236}">
                <a16:creationId xmlns:a16="http://schemas.microsoft.com/office/drawing/2014/main" id="{1AA426CF-CC4B-4E16-A815-F4753E6A444C}"/>
              </a:ext>
            </a:extLst>
          </p:cNvPr>
          <p:cNvGraphicFramePr>
            <a:graphicFrameLocks noGrp="1"/>
          </p:cNvGraphicFramePr>
          <p:nvPr>
            <p:extLst>
              <p:ext uri="{D42A27DB-BD31-4B8C-83A1-F6EECF244321}">
                <p14:modId xmlns:p14="http://schemas.microsoft.com/office/powerpoint/2010/main" val="3755738803"/>
              </p:ext>
            </p:extLst>
          </p:nvPr>
        </p:nvGraphicFramePr>
        <p:xfrm>
          <a:off x="1219402" y="1685419"/>
          <a:ext cx="10309898" cy="4297680"/>
        </p:xfrm>
        <a:graphic>
          <a:graphicData uri="http://schemas.openxmlformats.org/drawingml/2006/table">
            <a:tbl>
              <a:tblPr firstRow="1" bandRow="1">
                <a:tableStyleId>{5C22544A-7EE6-4342-B048-85BDC9FD1C3A}</a:tableStyleId>
              </a:tblPr>
              <a:tblGrid>
                <a:gridCol w="2584044">
                  <a:extLst>
                    <a:ext uri="{9D8B030D-6E8A-4147-A177-3AD203B41FA5}">
                      <a16:colId xmlns:a16="http://schemas.microsoft.com/office/drawing/2014/main" val="20000"/>
                    </a:ext>
                  </a:extLst>
                </a:gridCol>
                <a:gridCol w="2476500">
                  <a:extLst>
                    <a:ext uri="{9D8B030D-6E8A-4147-A177-3AD203B41FA5}">
                      <a16:colId xmlns:a16="http://schemas.microsoft.com/office/drawing/2014/main" val="2866526390"/>
                    </a:ext>
                  </a:extLst>
                </a:gridCol>
                <a:gridCol w="5249354">
                  <a:extLst>
                    <a:ext uri="{9D8B030D-6E8A-4147-A177-3AD203B41FA5}">
                      <a16:colId xmlns:a16="http://schemas.microsoft.com/office/drawing/2014/main" val="927421911"/>
                    </a:ext>
                  </a:extLst>
                </a:gridCol>
              </a:tblGrid>
              <a:tr h="6313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noProof="0" dirty="0">
                          <a:solidFill>
                            <a:schemeClr val="tx1"/>
                          </a:solidFill>
                        </a:rPr>
                        <a:t>Thibault Muzergues typology</a:t>
                      </a:r>
                    </a:p>
                  </a:txBody>
                  <a:tcPr anchor="ctr">
                    <a:lnL w="1905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noProof="0" dirty="0">
                          <a:solidFill>
                            <a:schemeClr val="tx1"/>
                          </a:solidFill>
                          <a:latin typeface="+mn-lt"/>
                          <a:ea typeface="+mn-ea"/>
                          <a:cs typeface="+mn-cs"/>
                        </a:rPr>
                        <a:t>Relevant classes identified in the Czech Republic</a:t>
                      </a:r>
                    </a:p>
                  </a:txBody>
                  <a:tcPr anchor="ctr">
                    <a:lnL w="19050" cap="flat" cmpd="sng" algn="ctr">
                      <a:solidFill>
                        <a:schemeClr val="accent2">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kern="1200" noProof="0" dirty="0">
                        <a:solidFill>
                          <a:schemeClr val="tx1"/>
                        </a:solidFill>
                        <a:latin typeface="+mn-lt"/>
                        <a:ea typeface="+mn-ea"/>
                        <a:cs typeface="+mn-cs"/>
                      </a:endParaRPr>
                    </a:p>
                  </a:txBody>
                  <a:tcPr anchor="ctr">
                    <a:lnL w="12700" cap="flat" cmpd="sng" algn="ctr">
                      <a:solidFill>
                        <a:srgbClr val="009FE3"/>
                      </a:solidFill>
                      <a:prstDash val="solid"/>
                      <a:round/>
                      <a:headEnd type="none" w="med" len="med"/>
                      <a:tailEnd type="none" w="med" len="med"/>
                    </a:lnL>
                    <a:lnR w="12700" cap="flat" cmpd="sng" algn="ctr">
                      <a:solidFill>
                        <a:srgbClr val="009FE3"/>
                      </a:solidFill>
                      <a:prstDash val="solid"/>
                      <a:round/>
                      <a:headEnd type="none" w="med" len="med"/>
                      <a:tailEnd type="none" w="med" len="med"/>
                    </a:lnR>
                    <a:lnT w="12700" cmpd="sng">
                      <a:noFill/>
                    </a:lnT>
                    <a:lnB w="12700" cap="flat" cmpd="sng" algn="ctr">
                      <a:solidFill>
                        <a:srgbClr val="009FE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6313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noProof="0" dirty="0">
                          <a:solidFill>
                            <a:schemeClr val="tx1"/>
                          </a:solidFill>
                        </a:rPr>
                        <a:t>CREATIVE CLASS</a:t>
                      </a:r>
                    </a:p>
                  </a:txBody>
                  <a:tcPr anchor="ctr">
                    <a:lnL w="1905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accent2">
                              <a:lumMod val="75000"/>
                            </a:schemeClr>
                          </a:solidFill>
                        </a:rPr>
                        <a:t>YOUNG DIGITAL ELITE</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noProof="0" dirty="0">
                          <a:solidFill>
                            <a:schemeClr val="tx1"/>
                          </a:solidFill>
                          <a:latin typeface="+mn-lt"/>
                          <a:ea typeface="+mn-ea"/>
                          <a:cs typeface="+mn-cs"/>
                        </a:rPr>
                        <a:t>This is the class that consists of young people with high digital capital and competencies, as is the case with creative class. In the Czech republic the share of this class is just 5 % but will likely grow in the future. This segment tends to support relatively more </a:t>
                      </a:r>
                      <a:r>
                        <a:rPr lang="cs-CZ" sz="1200" b="0" kern="1200" noProof="0" dirty="0">
                          <a:solidFill>
                            <a:schemeClr val="tx1"/>
                          </a:solidFill>
                          <a:latin typeface="+mn-lt"/>
                          <a:ea typeface="+mn-ea"/>
                          <a:cs typeface="+mn-cs"/>
                        </a:rPr>
                        <a:t>Pirate party</a:t>
                      </a:r>
                      <a:r>
                        <a:rPr lang="en-GB" sz="1200" b="0" kern="1200" noProof="0" dirty="0">
                          <a:solidFill>
                            <a:schemeClr val="tx1"/>
                          </a:solidFill>
                          <a:latin typeface="+mn-lt"/>
                          <a:ea typeface="+mn-ea"/>
                          <a:cs typeface="+mn-cs"/>
                        </a:rPr>
                        <a:t> political party, which corresponds to liberal attitudes of this class.</a:t>
                      </a:r>
                    </a:p>
                  </a:txBody>
                  <a:tcPr anchor="ctr">
                    <a:lnL w="19050" cap="flat" cmpd="sng" algn="ctr">
                      <a:solidFill>
                        <a:schemeClr val="accent2">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313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noProof="0" dirty="0">
                          <a:solidFill>
                            <a:schemeClr val="tx1"/>
                          </a:solidFill>
                        </a:rPr>
                        <a:t>SUBURBAN MIDDLE CLASS</a:t>
                      </a:r>
                    </a:p>
                  </a:txBody>
                  <a:tcPr anchor="ctr">
                    <a:lnL w="1905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accent2">
                              <a:lumMod val="75000"/>
                            </a:schemeClr>
                          </a:solidFill>
                        </a:rPr>
                        <a:t>WEALTHY PROFESSIONALS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accent2">
                              <a:lumMod val="75000"/>
                            </a:schemeClr>
                          </a:solidFill>
                        </a:rPr>
                        <a:t>TRADITIONAL MIDDLE CLASS</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noProof="0" dirty="0">
                          <a:solidFill>
                            <a:schemeClr val="tx1"/>
                          </a:solidFill>
                          <a:latin typeface="+mn-lt"/>
                          <a:ea typeface="+mn-ea"/>
                          <a:cs typeface="+mn-cs"/>
                        </a:rPr>
                        <a:t>Mainly wealthy professionals and to some extent</a:t>
                      </a:r>
                      <a:r>
                        <a:rPr lang="cs-CZ" sz="1200" b="0" kern="1200" noProof="0" dirty="0">
                          <a:solidFill>
                            <a:schemeClr val="tx1"/>
                          </a:solidFill>
                          <a:latin typeface="+mn-lt"/>
                          <a:ea typeface="+mn-ea"/>
                          <a:cs typeface="+mn-cs"/>
                        </a:rPr>
                        <a:t> also</a:t>
                      </a:r>
                      <a:r>
                        <a:rPr lang="en-GB" sz="1200" b="0" kern="1200" noProof="0" dirty="0">
                          <a:solidFill>
                            <a:schemeClr val="tx1"/>
                          </a:solidFill>
                          <a:latin typeface="+mn-lt"/>
                          <a:ea typeface="+mn-ea"/>
                          <a:cs typeface="+mn-cs"/>
                        </a:rPr>
                        <a:t> traditional middle class. These segments are older, work in traditional professions (not digital economy) and have more traditional attitudes. Supporters of populist ANO political party (but NOT populist SPD!). Have </a:t>
                      </a:r>
                      <a:r>
                        <a:rPr lang="cs-CZ" sz="1200" b="0" kern="1200" noProof="0" dirty="0">
                          <a:solidFill>
                            <a:schemeClr val="tx1"/>
                          </a:solidFill>
                          <a:latin typeface="+mn-lt"/>
                          <a:ea typeface="+mn-ea"/>
                          <a:cs typeface="+mn-cs"/>
                        </a:rPr>
                        <a:t>rather</a:t>
                      </a:r>
                      <a:r>
                        <a:rPr lang="en-GB" sz="1200" b="0" kern="1200" noProof="0" dirty="0">
                          <a:solidFill>
                            <a:schemeClr val="tx1"/>
                          </a:solidFill>
                          <a:latin typeface="+mn-lt"/>
                          <a:ea typeface="+mn-ea"/>
                          <a:cs typeface="+mn-cs"/>
                        </a:rPr>
                        <a:t> conservative political attitudes. </a:t>
                      </a:r>
                    </a:p>
                  </a:txBody>
                  <a:tcPr anchor="ctr">
                    <a:lnL w="19050" cap="flat" cmpd="sng" algn="ctr">
                      <a:solidFill>
                        <a:schemeClr val="accent2">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313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noProof="0" dirty="0">
                          <a:solidFill>
                            <a:schemeClr val="tx1"/>
                          </a:solidFill>
                        </a:rPr>
                        <a:t>NEW MINORITY</a:t>
                      </a:r>
                    </a:p>
                  </a:txBody>
                  <a:tcPr anchor="ctr">
                    <a:lnL w="1905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accent2">
                              <a:lumMod val="75000"/>
                            </a:schemeClr>
                          </a:solidFill>
                        </a:rPr>
                        <a:t>WORKING CLASS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accent2">
                              <a:lumMod val="75000"/>
                            </a:schemeClr>
                          </a:solidFill>
                        </a:rPr>
                        <a:t>URBAN POOR (partly)</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noProof="0" dirty="0">
                          <a:solidFill>
                            <a:schemeClr val="tx1"/>
                          </a:solidFill>
                          <a:latin typeface="+mn-lt"/>
                          <a:ea typeface="+mn-ea"/>
                          <a:cs typeface="+mn-cs"/>
                        </a:rPr>
                        <a:t>Includes working class and part of urban poor (older age groups).  These classes have lower incomes and wealth. Most threatened by social problems (e.g. unemployment). Politically, they lean to populism and leftish values. There is higher share of those who vote for ANO, SPD and ČSSD. </a:t>
                      </a:r>
                    </a:p>
                  </a:txBody>
                  <a:tcPr anchor="ctr">
                    <a:lnL w="19050" cap="flat" cmpd="sng" algn="ctr">
                      <a:solidFill>
                        <a:schemeClr val="accent2">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4341327"/>
                  </a:ext>
                </a:extLst>
              </a:tr>
              <a:tr h="6313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noProof="0" dirty="0">
                          <a:solidFill>
                            <a:schemeClr val="tx1"/>
                          </a:solidFill>
                        </a:rPr>
                        <a:t>MILLEANIALS</a:t>
                      </a:r>
                    </a:p>
                  </a:txBody>
                  <a:tcPr anchor="ctr">
                    <a:lnL w="1905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accent2">
                              <a:lumMod val="75000"/>
                            </a:schemeClr>
                          </a:solidFill>
                        </a:rPr>
                        <a:t>URBAN POOR</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noProof="0" dirty="0">
                          <a:solidFill>
                            <a:schemeClr val="tx1"/>
                          </a:solidFill>
                          <a:latin typeface="+mn-lt"/>
                          <a:ea typeface="+mn-ea"/>
                          <a:cs typeface="+mn-cs"/>
                        </a:rPr>
                        <a:t>Urban poor class, which consists of relatively young age groups, have average incomes and low assets which makes them threatened </a:t>
                      </a:r>
                      <a:r>
                        <a:rPr lang="cs-CZ" sz="1200" b="0" kern="1200" noProof="0" dirty="0">
                          <a:solidFill>
                            <a:schemeClr val="tx1"/>
                          </a:solidFill>
                          <a:latin typeface="+mn-lt"/>
                          <a:ea typeface="+mn-ea"/>
                          <a:cs typeface="+mn-cs"/>
                        </a:rPr>
                        <a:t>by</a:t>
                      </a:r>
                      <a:r>
                        <a:rPr lang="en-GB" sz="1200" b="0" kern="1200" noProof="0" dirty="0">
                          <a:solidFill>
                            <a:schemeClr val="tx1"/>
                          </a:solidFill>
                          <a:latin typeface="+mn-lt"/>
                          <a:ea typeface="+mn-ea"/>
                          <a:cs typeface="+mn-cs"/>
                        </a:rPr>
                        <a:t> social problems. They have solid education and quite liberal attitudes. However, they view themselves as lower middle class. Dissatisfaction with their situation has lead them to support new anti-establishment political parties. </a:t>
                      </a:r>
                    </a:p>
                  </a:txBody>
                  <a:tcPr anchor="ctr">
                    <a:lnL w="19050" cap="flat" cmpd="sng" algn="ctr">
                      <a:solidFill>
                        <a:schemeClr val="accent2">
                          <a:lumMod val="7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 name="TextovéPole 4">
            <a:extLst>
              <a:ext uri="{FF2B5EF4-FFF2-40B4-BE49-F238E27FC236}">
                <a16:creationId xmlns:a16="http://schemas.microsoft.com/office/drawing/2014/main" id="{FC63768A-B2F9-43EF-9412-5FB0ECB7AE19}"/>
              </a:ext>
            </a:extLst>
          </p:cNvPr>
          <p:cNvSpPr txBox="1"/>
          <p:nvPr/>
        </p:nvSpPr>
        <p:spPr>
          <a:xfrm>
            <a:off x="3747159" y="5983099"/>
            <a:ext cx="7782142" cy="307777"/>
          </a:xfrm>
          <a:prstGeom prst="rect">
            <a:avLst/>
          </a:prstGeom>
          <a:noFill/>
          <a:ln w="15875">
            <a:solidFill>
              <a:schemeClr val="tx1">
                <a:lumMod val="50000"/>
                <a:lumOff val="50000"/>
              </a:schemeClr>
            </a:solidFill>
          </a:ln>
        </p:spPr>
        <p:txBody>
          <a:bodyPr wrap="square" rtlCol="0">
            <a:spAutoFit/>
          </a:bodyPr>
          <a:lstStyle/>
          <a:p>
            <a:r>
              <a:rPr lang="en-AU" sz="1400" b="1" dirty="0">
                <a:solidFill>
                  <a:schemeClr val="tx1">
                    <a:lumMod val="50000"/>
                    <a:lumOff val="50000"/>
                  </a:schemeClr>
                </a:solidFill>
              </a:rPr>
              <a:t>*</a:t>
            </a:r>
            <a:r>
              <a:rPr lang="en-AU" sz="1400" dirty="0">
                <a:solidFill>
                  <a:schemeClr val="tx1">
                    <a:lumMod val="50000"/>
                    <a:lumOff val="50000"/>
                  </a:schemeClr>
                </a:solidFill>
              </a:rPr>
              <a:t>The classes of </a:t>
            </a:r>
            <a:r>
              <a:rPr lang="en-AU" sz="1400" b="1" dirty="0">
                <a:solidFill>
                  <a:schemeClr val="tx1">
                    <a:lumMod val="50000"/>
                    <a:lumOff val="50000"/>
                  </a:schemeClr>
                </a:solidFill>
              </a:rPr>
              <a:t>skilled workers </a:t>
            </a:r>
            <a:r>
              <a:rPr lang="en-AU" sz="1400" dirty="0">
                <a:solidFill>
                  <a:schemeClr val="tx1">
                    <a:lumMod val="50000"/>
                    <a:lumOff val="50000"/>
                  </a:schemeClr>
                </a:solidFill>
              </a:rPr>
              <a:t>and</a:t>
            </a:r>
            <a:r>
              <a:rPr lang="en-AU" sz="1400" b="1" dirty="0">
                <a:solidFill>
                  <a:schemeClr val="tx1">
                    <a:lumMod val="50000"/>
                    <a:lumOff val="50000"/>
                  </a:schemeClr>
                </a:solidFill>
              </a:rPr>
              <a:t> low class </a:t>
            </a:r>
            <a:r>
              <a:rPr lang="en-AU" sz="1400" dirty="0">
                <a:solidFill>
                  <a:schemeClr val="tx1">
                    <a:lumMod val="50000"/>
                    <a:lumOff val="50000"/>
                  </a:schemeClr>
                </a:solidFill>
              </a:rPr>
              <a:t>do not overlap with Thibaulta Muzerguese</a:t>
            </a:r>
            <a:r>
              <a:rPr lang="en-AU" sz="1400" dirty="0">
                <a:solidFill>
                  <a:schemeClr val="tx1">
                    <a:lumMod val="50000"/>
                    <a:lumOff val="50000"/>
                  </a:schemeClr>
                </a:solidFill>
                <a:latin typeface="Calibri" panose="020F0502020204030204" pitchFamily="34" charset="0"/>
                <a:cs typeface="Calibri" panose="020F0502020204030204" pitchFamily="34" charset="0"/>
              </a:rPr>
              <a:t>'</a:t>
            </a:r>
            <a:r>
              <a:rPr lang="cs-CZ" sz="1400" dirty="0">
                <a:solidFill>
                  <a:schemeClr val="tx1">
                    <a:lumMod val="50000"/>
                    <a:lumOff val="50000"/>
                  </a:schemeClr>
                </a:solidFill>
                <a:latin typeface="Calibri" panose="020F0502020204030204" pitchFamily="34" charset="0"/>
                <a:cs typeface="Calibri" panose="020F0502020204030204" pitchFamily="34" charset="0"/>
              </a:rPr>
              <a:t> </a:t>
            </a:r>
            <a:r>
              <a:rPr lang="en-AU" sz="1400" dirty="0">
                <a:solidFill>
                  <a:schemeClr val="tx1">
                    <a:lumMod val="50000"/>
                    <a:lumOff val="50000"/>
                  </a:schemeClr>
                </a:solidFill>
                <a:latin typeface="Calibri" panose="020F0502020204030204" pitchFamily="34" charset="0"/>
                <a:cs typeface="Calibri" panose="020F0502020204030204" pitchFamily="34" charset="0"/>
              </a:rPr>
              <a:t>typology.</a:t>
            </a:r>
            <a:r>
              <a:rPr lang="en-AU" sz="1400" b="1" dirty="0">
                <a:solidFill>
                  <a:schemeClr val="tx1">
                    <a:lumMod val="50000"/>
                    <a:lumOff val="50000"/>
                  </a:schemeClr>
                </a:solidFill>
              </a:rPr>
              <a:t>  </a:t>
            </a:r>
          </a:p>
        </p:txBody>
      </p:sp>
    </p:spTree>
    <p:extLst>
      <p:ext uri="{BB962C8B-B14F-4D97-AF65-F5344CB8AC3E}">
        <p14:creationId xmlns:p14="http://schemas.microsoft.com/office/powerpoint/2010/main" val="1016159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9" name="Obdélník 8"/>
          <p:cNvSpPr/>
          <p:nvPr/>
        </p:nvSpPr>
        <p:spPr>
          <a:xfrm>
            <a:off x="876300" y="6581243"/>
            <a:ext cx="9199517" cy="276999"/>
          </a:xfrm>
          <a:prstGeom prst="rect">
            <a:avLst/>
          </a:prstGeom>
        </p:spPr>
        <p:txBody>
          <a:bodyPr wrap="square" lIns="0" tIns="0" rIns="0" bIns="0" anchor="ctr">
            <a:noAutofit/>
          </a:bodyPr>
          <a:lstStyle/>
          <a:p>
            <a:pPr lvl="0" fontAlgn="base">
              <a:spcBef>
                <a:spcPct val="0"/>
              </a:spcBef>
              <a:spcAft>
                <a:spcPct val="0"/>
              </a:spcAft>
              <a:defRPr/>
            </a:pP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Q0</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2</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 </a:t>
            </a:r>
            <a:r>
              <a:rPr lang="en-US" sz="1200" dirty="0">
                <a:solidFill>
                  <a:srgbClr val="595959"/>
                </a:solidFill>
                <a:cs typeface="Arial" charset="0"/>
              </a:rPr>
              <a:t>Will you take part in the European Parliament elections (May 24 - 25)?</a:t>
            </a:r>
            <a:r>
              <a:rPr lang="cs-CZ" sz="1200" dirty="0">
                <a:solidFill>
                  <a:srgbClr val="595959"/>
                </a:solidFill>
                <a:cs typeface="Arial" charset="0"/>
              </a:rPr>
              <a:t> </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(N=1271)</a:t>
            </a:r>
          </a:p>
        </p:txBody>
      </p:sp>
      <p:graphicFrame>
        <p:nvGraphicFramePr>
          <p:cNvPr id="17" name="Tabulka 16">
            <a:extLst>
              <a:ext uri="{FF2B5EF4-FFF2-40B4-BE49-F238E27FC236}">
                <a16:creationId xmlns:a16="http://schemas.microsoft.com/office/drawing/2014/main" id="{B9992C0D-15C2-4955-876D-20314163FC23}"/>
              </a:ext>
            </a:extLst>
          </p:cNvPr>
          <p:cNvGraphicFramePr>
            <a:graphicFrameLocks noGrp="1"/>
          </p:cNvGraphicFramePr>
          <p:nvPr>
            <p:extLst>
              <p:ext uri="{D42A27DB-BD31-4B8C-83A1-F6EECF244321}">
                <p14:modId xmlns:p14="http://schemas.microsoft.com/office/powerpoint/2010/main" val="3056382998"/>
              </p:ext>
            </p:extLst>
          </p:nvPr>
        </p:nvGraphicFramePr>
        <p:xfrm>
          <a:off x="2403038" y="5630519"/>
          <a:ext cx="7385924" cy="489538"/>
        </p:xfrm>
        <a:graphic>
          <a:graphicData uri="http://schemas.openxmlformats.org/drawingml/2006/table">
            <a:tbl>
              <a:tblPr firstRow="1" bandRow="1">
                <a:tableStyleId>{5C22544A-7EE6-4342-B048-85BDC9FD1C3A}</a:tableStyleId>
              </a:tblPr>
              <a:tblGrid>
                <a:gridCol w="1055132">
                  <a:extLst>
                    <a:ext uri="{9D8B030D-6E8A-4147-A177-3AD203B41FA5}">
                      <a16:colId xmlns:a16="http://schemas.microsoft.com/office/drawing/2014/main" val="4226019324"/>
                    </a:ext>
                  </a:extLst>
                </a:gridCol>
                <a:gridCol w="1055132">
                  <a:extLst>
                    <a:ext uri="{9D8B030D-6E8A-4147-A177-3AD203B41FA5}">
                      <a16:colId xmlns:a16="http://schemas.microsoft.com/office/drawing/2014/main" val="2355594275"/>
                    </a:ext>
                  </a:extLst>
                </a:gridCol>
                <a:gridCol w="1055132">
                  <a:extLst>
                    <a:ext uri="{9D8B030D-6E8A-4147-A177-3AD203B41FA5}">
                      <a16:colId xmlns:a16="http://schemas.microsoft.com/office/drawing/2014/main" val="2752221810"/>
                    </a:ext>
                  </a:extLst>
                </a:gridCol>
                <a:gridCol w="1055132">
                  <a:extLst>
                    <a:ext uri="{9D8B030D-6E8A-4147-A177-3AD203B41FA5}">
                      <a16:colId xmlns:a16="http://schemas.microsoft.com/office/drawing/2014/main" val="3793437281"/>
                    </a:ext>
                  </a:extLst>
                </a:gridCol>
                <a:gridCol w="1055132">
                  <a:extLst>
                    <a:ext uri="{9D8B030D-6E8A-4147-A177-3AD203B41FA5}">
                      <a16:colId xmlns:a16="http://schemas.microsoft.com/office/drawing/2014/main" val="968042099"/>
                    </a:ext>
                  </a:extLst>
                </a:gridCol>
                <a:gridCol w="1055132">
                  <a:extLst>
                    <a:ext uri="{9D8B030D-6E8A-4147-A177-3AD203B41FA5}">
                      <a16:colId xmlns:a16="http://schemas.microsoft.com/office/drawing/2014/main" val="3094611140"/>
                    </a:ext>
                  </a:extLst>
                </a:gridCol>
                <a:gridCol w="1055132">
                  <a:extLst>
                    <a:ext uri="{9D8B030D-6E8A-4147-A177-3AD203B41FA5}">
                      <a16:colId xmlns:a16="http://schemas.microsoft.com/office/drawing/2014/main" val="362913234"/>
                    </a:ext>
                  </a:extLst>
                </a:gridCol>
              </a:tblGrid>
              <a:tr h="489538">
                <a:tc>
                  <a:txBody>
                    <a:bodyPr/>
                    <a:lstStyle/>
                    <a:p>
                      <a:pPr algn="ctr" fontAlgn="ctr"/>
                      <a:r>
                        <a:rPr lang="en-GB" sz="1200" b="1" i="0" u="none" strike="noStrike" noProof="0" dirty="0">
                          <a:solidFill>
                            <a:schemeClr val="tx1"/>
                          </a:solidFill>
                          <a:effectLst/>
                          <a:latin typeface="Calibri" panose="020F0502020204030204" pitchFamily="34" charset="0"/>
                        </a:rPr>
                        <a:t>Young digital elite</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Wealthy professionals</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Traditional middle class</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Skilled workers</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Urban poor</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Working class</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Low class</a:t>
                      </a: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sp>
        <p:nvSpPr>
          <p:cNvPr id="26" name="Nadpis 1">
            <a:extLst>
              <a:ext uri="{FF2B5EF4-FFF2-40B4-BE49-F238E27FC236}">
                <a16:creationId xmlns:a16="http://schemas.microsoft.com/office/drawing/2014/main" id="{15619D53-DCB9-4262-9908-6DDA492C416C}"/>
              </a:ext>
            </a:extLst>
          </p:cNvPr>
          <p:cNvSpPr txBox="1">
            <a:spLocks/>
          </p:cNvSpPr>
          <p:nvPr/>
        </p:nvSpPr>
        <p:spPr>
          <a:xfrm>
            <a:off x="1479" y="418383"/>
            <a:ext cx="11364281"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algn="just"/>
            <a:r>
              <a:rPr lang="en-AU" sz="2400" dirty="0"/>
              <a:t>The voters from the classes of Wealthy professionals (0.7 mil.), Working class (0.55 mil.) and Traditional middle class (0.5 mil.) are most </a:t>
            </a:r>
            <a:r>
              <a:rPr lang="en-AU" sz="2400" dirty="0" err="1"/>
              <a:t>liekly</a:t>
            </a:r>
            <a:r>
              <a:rPr lang="en-AU" sz="2400" dirty="0"/>
              <a:t> to vote in the EP elections.</a:t>
            </a:r>
          </a:p>
        </p:txBody>
      </p:sp>
      <p:pic>
        <p:nvPicPr>
          <p:cNvPr id="28" name="Grafický objekt 27">
            <a:extLst>
              <a:ext uri="{FF2B5EF4-FFF2-40B4-BE49-F238E27FC236}">
                <a16:creationId xmlns:a16="http://schemas.microsoft.com/office/drawing/2014/main" id="{AF0C32D8-98B4-424E-9D4A-DE081716EE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0976" y="6137912"/>
            <a:ext cx="416573" cy="416573"/>
          </a:xfrm>
          <a:prstGeom prst="rect">
            <a:avLst/>
          </a:prstGeom>
        </p:spPr>
      </p:pic>
      <p:pic>
        <p:nvPicPr>
          <p:cNvPr id="31" name="Grafický objekt 30">
            <a:extLst>
              <a:ext uri="{FF2B5EF4-FFF2-40B4-BE49-F238E27FC236}">
                <a16:creationId xmlns:a16="http://schemas.microsoft.com/office/drawing/2014/main" id="{493338D0-7119-4DC1-9D58-D7F3C8B654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9941" y="6132412"/>
            <a:ext cx="417600" cy="417600"/>
          </a:xfrm>
          <a:prstGeom prst="rect">
            <a:avLst/>
          </a:prstGeom>
        </p:spPr>
      </p:pic>
      <p:pic>
        <p:nvPicPr>
          <p:cNvPr id="32" name="Grafický objekt 31">
            <a:extLst>
              <a:ext uri="{FF2B5EF4-FFF2-40B4-BE49-F238E27FC236}">
                <a16:creationId xmlns:a16="http://schemas.microsoft.com/office/drawing/2014/main" id="{99B81663-4735-4514-951F-FE6B4134BE7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09782" y="6120057"/>
            <a:ext cx="417600" cy="417600"/>
          </a:xfrm>
          <a:prstGeom prst="rect">
            <a:avLst/>
          </a:prstGeom>
        </p:spPr>
      </p:pic>
      <p:pic>
        <p:nvPicPr>
          <p:cNvPr id="33" name="Grafický objekt 32">
            <a:extLst>
              <a:ext uri="{FF2B5EF4-FFF2-40B4-BE49-F238E27FC236}">
                <a16:creationId xmlns:a16="http://schemas.microsoft.com/office/drawing/2014/main" id="{B1AFA84B-6890-403F-933C-AA27C3AB410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54264" y="6101181"/>
            <a:ext cx="417600" cy="417600"/>
          </a:xfrm>
          <a:prstGeom prst="rect">
            <a:avLst/>
          </a:prstGeom>
        </p:spPr>
      </p:pic>
      <p:pic>
        <p:nvPicPr>
          <p:cNvPr id="35" name="Grafický objekt 34">
            <a:extLst>
              <a:ext uri="{FF2B5EF4-FFF2-40B4-BE49-F238E27FC236}">
                <a16:creationId xmlns:a16="http://schemas.microsoft.com/office/drawing/2014/main" id="{15CBBEAB-FBFC-4F26-B732-A9E3AF2EA8E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34632" y="6082305"/>
            <a:ext cx="417600" cy="417600"/>
          </a:xfrm>
          <a:prstGeom prst="rect">
            <a:avLst/>
          </a:prstGeom>
        </p:spPr>
      </p:pic>
      <p:pic>
        <p:nvPicPr>
          <p:cNvPr id="36" name="Grafický objekt 35">
            <a:extLst>
              <a:ext uri="{FF2B5EF4-FFF2-40B4-BE49-F238E27FC236}">
                <a16:creationId xmlns:a16="http://schemas.microsoft.com/office/drawing/2014/main" id="{DC9A132C-8DD2-4472-97A0-32AAD275E8A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63616" y="6055813"/>
            <a:ext cx="417600" cy="417600"/>
          </a:xfrm>
          <a:prstGeom prst="rect">
            <a:avLst/>
          </a:prstGeom>
        </p:spPr>
      </p:pic>
      <p:pic>
        <p:nvPicPr>
          <p:cNvPr id="37" name="Grafický objekt 36">
            <a:extLst>
              <a:ext uri="{FF2B5EF4-FFF2-40B4-BE49-F238E27FC236}">
                <a16:creationId xmlns:a16="http://schemas.microsoft.com/office/drawing/2014/main" id="{F598BEC4-D0CF-45C6-B63C-BFCD70A93B5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13649" y="6055813"/>
            <a:ext cx="417600" cy="417600"/>
          </a:xfrm>
          <a:prstGeom prst="rect">
            <a:avLst/>
          </a:prstGeom>
        </p:spPr>
      </p:pic>
      <p:sp>
        <p:nvSpPr>
          <p:cNvPr id="20" name="Obdélník 19">
            <a:extLst>
              <a:ext uri="{FF2B5EF4-FFF2-40B4-BE49-F238E27FC236}">
                <a16:creationId xmlns:a16="http://schemas.microsoft.com/office/drawing/2014/main" id="{21FD1531-86BB-4E8E-8339-211F64498E1D}"/>
              </a:ext>
            </a:extLst>
          </p:cNvPr>
          <p:cNvSpPr/>
          <p:nvPr/>
        </p:nvSpPr>
        <p:spPr>
          <a:xfrm>
            <a:off x="876300" y="1511560"/>
            <a:ext cx="2427190" cy="6463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DEFINITELY take part in the EP elections</a:t>
            </a:r>
          </a:p>
        </p:txBody>
      </p:sp>
      <p:sp>
        <p:nvSpPr>
          <p:cNvPr id="21" name="TextovéPole 20">
            <a:extLst>
              <a:ext uri="{FF2B5EF4-FFF2-40B4-BE49-F238E27FC236}">
                <a16:creationId xmlns:a16="http://schemas.microsoft.com/office/drawing/2014/main" id="{560ED10F-F57F-44D6-8E70-9642CEE11376}"/>
              </a:ext>
            </a:extLst>
          </p:cNvPr>
          <p:cNvSpPr txBox="1"/>
          <p:nvPr/>
        </p:nvSpPr>
        <p:spPr>
          <a:xfrm>
            <a:off x="3303491" y="1511560"/>
            <a:ext cx="6567709" cy="646331"/>
          </a:xfrm>
          <a:prstGeom prst="rect">
            <a:avLst/>
          </a:prstGeom>
          <a:noFill/>
          <a:ln w="15875">
            <a:solidFill>
              <a:schemeClr val="accent6"/>
            </a:solidFill>
          </a:ln>
        </p:spPr>
        <p:txBody>
          <a:bodyPr wrap="square" rtlCol="0">
            <a:spAutoFit/>
          </a:bodyPr>
          <a:lstStyle/>
          <a:p>
            <a:pPr algn="ctr"/>
            <a:r>
              <a:rPr lang="en-AU" dirty="0"/>
              <a:t>The number of persons who will definitely vote to EP elections:</a:t>
            </a:r>
            <a:br>
              <a:rPr lang="en-AU" dirty="0"/>
            </a:br>
            <a:r>
              <a:rPr lang="en-AU" b="1" dirty="0"/>
              <a:t>2,77 mil.</a:t>
            </a:r>
          </a:p>
        </p:txBody>
      </p:sp>
      <p:graphicFrame>
        <p:nvGraphicFramePr>
          <p:cNvPr id="16" name="Graf 15">
            <a:extLst>
              <a:ext uri="{FF2B5EF4-FFF2-40B4-BE49-F238E27FC236}">
                <a16:creationId xmlns:a16="http://schemas.microsoft.com/office/drawing/2014/main" id="{5177BC89-85BF-4BE9-ADB8-717D995C3038}"/>
              </a:ext>
            </a:extLst>
          </p:cNvPr>
          <p:cNvGraphicFramePr/>
          <p:nvPr>
            <p:extLst>
              <p:ext uri="{D42A27DB-BD31-4B8C-83A1-F6EECF244321}">
                <p14:modId xmlns:p14="http://schemas.microsoft.com/office/powerpoint/2010/main" val="143710733"/>
              </p:ext>
            </p:extLst>
          </p:nvPr>
        </p:nvGraphicFramePr>
        <p:xfrm>
          <a:off x="1785600" y="2242800"/>
          <a:ext cx="8085600" cy="3758168"/>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2551932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9" name="Obdélník 8"/>
          <p:cNvSpPr/>
          <p:nvPr/>
        </p:nvSpPr>
        <p:spPr>
          <a:xfrm>
            <a:off x="876300" y="6581243"/>
            <a:ext cx="9199517" cy="276999"/>
          </a:xfrm>
          <a:prstGeom prst="rect">
            <a:avLst/>
          </a:prstGeom>
        </p:spPr>
        <p:txBody>
          <a:bodyPr wrap="square" lIns="0" tIns="0" rIns="0" bIns="0" anchor="ctr">
            <a:noAutofit/>
          </a:bodyPr>
          <a:lstStyle/>
          <a:p>
            <a:pPr lvl="0" fontAlgn="base">
              <a:spcBef>
                <a:spcPct val="0"/>
              </a:spcBef>
              <a:spcAft>
                <a:spcPct val="0"/>
              </a:spcAft>
              <a:defRPr/>
            </a:pP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Q0</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2</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 </a:t>
            </a:r>
            <a:r>
              <a:rPr lang="en-US" sz="1200" dirty="0">
                <a:solidFill>
                  <a:srgbClr val="595959"/>
                </a:solidFill>
                <a:cs typeface="Arial" charset="0"/>
              </a:rPr>
              <a:t>Will you take part in the European Parliament elections (May 24 - 25)?</a:t>
            </a:r>
            <a:r>
              <a:rPr lang="cs-CZ" sz="1200" dirty="0">
                <a:solidFill>
                  <a:srgbClr val="595959"/>
                </a:solidFill>
                <a:cs typeface="Arial" charset="0"/>
              </a:rPr>
              <a:t> </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(N=1271)</a:t>
            </a:r>
          </a:p>
        </p:txBody>
      </p:sp>
      <p:sp>
        <p:nvSpPr>
          <p:cNvPr id="26" name="Nadpis 1">
            <a:extLst>
              <a:ext uri="{FF2B5EF4-FFF2-40B4-BE49-F238E27FC236}">
                <a16:creationId xmlns:a16="http://schemas.microsoft.com/office/drawing/2014/main" id="{15619D53-DCB9-4262-9908-6DDA492C416C}"/>
              </a:ext>
            </a:extLst>
          </p:cNvPr>
          <p:cNvSpPr txBox="1">
            <a:spLocks/>
          </p:cNvSpPr>
          <p:nvPr/>
        </p:nvSpPr>
        <p:spPr>
          <a:xfrm>
            <a:off x="0" y="381606"/>
            <a:ext cx="11364281"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algn="just"/>
            <a:r>
              <a:rPr lang="en-AU" sz="2400"/>
              <a:t>Representative of low class and working class will the most likely not participate in the EP elections. </a:t>
            </a:r>
          </a:p>
        </p:txBody>
      </p:sp>
      <p:graphicFrame>
        <p:nvGraphicFramePr>
          <p:cNvPr id="28" name="Tabulka 27">
            <a:extLst>
              <a:ext uri="{FF2B5EF4-FFF2-40B4-BE49-F238E27FC236}">
                <a16:creationId xmlns:a16="http://schemas.microsoft.com/office/drawing/2014/main" id="{B878693D-78D0-4326-AB68-15BCE7362B78}"/>
              </a:ext>
            </a:extLst>
          </p:cNvPr>
          <p:cNvGraphicFramePr>
            <a:graphicFrameLocks noGrp="1"/>
          </p:cNvGraphicFramePr>
          <p:nvPr>
            <p:extLst>
              <p:ext uri="{D42A27DB-BD31-4B8C-83A1-F6EECF244321}">
                <p14:modId xmlns:p14="http://schemas.microsoft.com/office/powerpoint/2010/main" val="4077090176"/>
              </p:ext>
            </p:extLst>
          </p:nvPr>
        </p:nvGraphicFramePr>
        <p:xfrm>
          <a:off x="2514538" y="5588331"/>
          <a:ext cx="7356664" cy="489538"/>
        </p:xfrm>
        <a:graphic>
          <a:graphicData uri="http://schemas.openxmlformats.org/drawingml/2006/table">
            <a:tbl>
              <a:tblPr firstRow="1" bandRow="1">
                <a:tableStyleId>{5C22544A-7EE6-4342-B048-85BDC9FD1C3A}</a:tableStyleId>
              </a:tblPr>
              <a:tblGrid>
                <a:gridCol w="1050952">
                  <a:extLst>
                    <a:ext uri="{9D8B030D-6E8A-4147-A177-3AD203B41FA5}">
                      <a16:colId xmlns:a16="http://schemas.microsoft.com/office/drawing/2014/main" val="4226019324"/>
                    </a:ext>
                  </a:extLst>
                </a:gridCol>
                <a:gridCol w="1050952">
                  <a:extLst>
                    <a:ext uri="{9D8B030D-6E8A-4147-A177-3AD203B41FA5}">
                      <a16:colId xmlns:a16="http://schemas.microsoft.com/office/drawing/2014/main" val="2355594275"/>
                    </a:ext>
                  </a:extLst>
                </a:gridCol>
                <a:gridCol w="1050952">
                  <a:extLst>
                    <a:ext uri="{9D8B030D-6E8A-4147-A177-3AD203B41FA5}">
                      <a16:colId xmlns:a16="http://schemas.microsoft.com/office/drawing/2014/main" val="2752221810"/>
                    </a:ext>
                  </a:extLst>
                </a:gridCol>
                <a:gridCol w="1050952">
                  <a:extLst>
                    <a:ext uri="{9D8B030D-6E8A-4147-A177-3AD203B41FA5}">
                      <a16:colId xmlns:a16="http://schemas.microsoft.com/office/drawing/2014/main" val="3793437281"/>
                    </a:ext>
                  </a:extLst>
                </a:gridCol>
                <a:gridCol w="1050952">
                  <a:extLst>
                    <a:ext uri="{9D8B030D-6E8A-4147-A177-3AD203B41FA5}">
                      <a16:colId xmlns:a16="http://schemas.microsoft.com/office/drawing/2014/main" val="968042099"/>
                    </a:ext>
                  </a:extLst>
                </a:gridCol>
                <a:gridCol w="1050952">
                  <a:extLst>
                    <a:ext uri="{9D8B030D-6E8A-4147-A177-3AD203B41FA5}">
                      <a16:colId xmlns:a16="http://schemas.microsoft.com/office/drawing/2014/main" val="3094611140"/>
                    </a:ext>
                  </a:extLst>
                </a:gridCol>
                <a:gridCol w="1050952">
                  <a:extLst>
                    <a:ext uri="{9D8B030D-6E8A-4147-A177-3AD203B41FA5}">
                      <a16:colId xmlns:a16="http://schemas.microsoft.com/office/drawing/2014/main" val="362913234"/>
                    </a:ext>
                  </a:extLst>
                </a:gridCol>
              </a:tblGrid>
              <a:tr h="489538">
                <a:tc>
                  <a:txBody>
                    <a:bodyPr/>
                    <a:lstStyle/>
                    <a:p>
                      <a:pPr algn="ctr" fontAlgn="ctr"/>
                      <a:r>
                        <a:rPr lang="en-GB" sz="1200" b="1" i="0" u="none" strike="noStrike" noProof="0" dirty="0">
                          <a:solidFill>
                            <a:schemeClr val="tx1"/>
                          </a:solidFill>
                          <a:effectLst/>
                          <a:latin typeface="Calibri" panose="020F0502020204030204" pitchFamily="34" charset="0"/>
                        </a:rPr>
                        <a:t>Young digital elite</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Wealthy professionals</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Traditional middle class</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Skilled workers</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Urban poor</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Working class</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Low class</a:t>
                      </a: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pic>
        <p:nvPicPr>
          <p:cNvPr id="32" name="Grafický objekt 31">
            <a:extLst>
              <a:ext uri="{FF2B5EF4-FFF2-40B4-BE49-F238E27FC236}">
                <a16:creationId xmlns:a16="http://schemas.microsoft.com/office/drawing/2014/main" id="{36C0BC29-03CD-45E8-9834-5D064D30A8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4049" y="6082037"/>
            <a:ext cx="416573" cy="416573"/>
          </a:xfrm>
          <a:prstGeom prst="rect">
            <a:avLst/>
          </a:prstGeom>
        </p:spPr>
      </p:pic>
      <p:pic>
        <p:nvPicPr>
          <p:cNvPr id="33" name="Grafický objekt 32">
            <a:extLst>
              <a:ext uri="{FF2B5EF4-FFF2-40B4-BE49-F238E27FC236}">
                <a16:creationId xmlns:a16="http://schemas.microsoft.com/office/drawing/2014/main" id="{16BAF12D-1435-4A23-96A5-A18C421806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8920" y="6099931"/>
            <a:ext cx="417600" cy="417600"/>
          </a:xfrm>
          <a:prstGeom prst="rect">
            <a:avLst/>
          </a:prstGeom>
        </p:spPr>
      </p:pic>
      <p:pic>
        <p:nvPicPr>
          <p:cNvPr id="34" name="Grafický objekt 33">
            <a:extLst>
              <a:ext uri="{FF2B5EF4-FFF2-40B4-BE49-F238E27FC236}">
                <a16:creationId xmlns:a16="http://schemas.microsoft.com/office/drawing/2014/main" id="{78EC57C3-7065-41A6-A55B-B8BA8D03C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4356" y="6099931"/>
            <a:ext cx="417600" cy="417600"/>
          </a:xfrm>
          <a:prstGeom prst="rect">
            <a:avLst/>
          </a:prstGeom>
        </p:spPr>
      </p:pic>
      <p:pic>
        <p:nvPicPr>
          <p:cNvPr id="35" name="Grafický objekt 34">
            <a:extLst>
              <a:ext uri="{FF2B5EF4-FFF2-40B4-BE49-F238E27FC236}">
                <a16:creationId xmlns:a16="http://schemas.microsoft.com/office/drawing/2014/main" id="{6DBEED39-CA24-41FB-A78C-EBDDD7D4D66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22263" y="6099931"/>
            <a:ext cx="417600" cy="417600"/>
          </a:xfrm>
          <a:prstGeom prst="rect">
            <a:avLst/>
          </a:prstGeom>
        </p:spPr>
      </p:pic>
      <p:pic>
        <p:nvPicPr>
          <p:cNvPr id="36" name="Grafický objekt 35">
            <a:extLst>
              <a:ext uri="{FF2B5EF4-FFF2-40B4-BE49-F238E27FC236}">
                <a16:creationId xmlns:a16="http://schemas.microsoft.com/office/drawing/2014/main" id="{434842B5-0408-4EDC-B78A-548E9D51C12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29540" y="6052139"/>
            <a:ext cx="417600" cy="417600"/>
          </a:xfrm>
          <a:prstGeom prst="rect">
            <a:avLst/>
          </a:prstGeom>
        </p:spPr>
      </p:pic>
      <p:pic>
        <p:nvPicPr>
          <p:cNvPr id="37" name="Grafický objekt 36">
            <a:extLst>
              <a:ext uri="{FF2B5EF4-FFF2-40B4-BE49-F238E27FC236}">
                <a16:creationId xmlns:a16="http://schemas.microsoft.com/office/drawing/2014/main" id="{940F5EC6-7B76-42BF-A30E-50F8AEB5A6C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87946" y="6048465"/>
            <a:ext cx="417600" cy="417600"/>
          </a:xfrm>
          <a:prstGeom prst="rect">
            <a:avLst/>
          </a:prstGeom>
        </p:spPr>
      </p:pic>
      <p:pic>
        <p:nvPicPr>
          <p:cNvPr id="38" name="Grafický objekt 37">
            <a:extLst>
              <a:ext uri="{FF2B5EF4-FFF2-40B4-BE49-F238E27FC236}">
                <a16:creationId xmlns:a16="http://schemas.microsoft.com/office/drawing/2014/main" id="{616EB288-019D-4AC7-B7C9-D55D2D06F0C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75731" y="6041304"/>
            <a:ext cx="417600" cy="417600"/>
          </a:xfrm>
          <a:prstGeom prst="rect">
            <a:avLst/>
          </a:prstGeom>
        </p:spPr>
      </p:pic>
      <p:sp>
        <p:nvSpPr>
          <p:cNvPr id="17" name="Obdélník 16">
            <a:extLst>
              <a:ext uri="{FF2B5EF4-FFF2-40B4-BE49-F238E27FC236}">
                <a16:creationId xmlns:a16="http://schemas.microsoft.com/office/drawing/2014/main" id="{82338FBF-2B05-4362-9CBB-19DBD99F23A9}"/>
              </a:ext>
            </a:extLst>
          </p:cNvPr>
          <p:cNvSpPr/>
          <p:nvPr/>
        </p:nvSpPr>
        <p:spPr>
          <a:xfrm>
            <a:off x="876300" y="1612447"/>
            <a:ext cx="3112336" cy="6505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DEFINITELY + RATHER take part in the EP elections</a:t>
            </a:r>
            <a:endParaRPr lang="cs-CZ" sz="1400" b="1" dirty="0">
              <a:solidFill>
                <a:schemeClr val="bg1"/>
              </a:solidFill>
            </a:endParaRPr>
          </a:p>
        </p:txBody>
      </p:sp>
      <p:sp>
        <p:nvSpPr>
          <p:cNvPr id="20" name="TextovéPole 19">
            <a:extLst>
              <a:ext uri="{FF2B5EF4-FFF2-40B4-BE49-F238E27FC236}">
                <a16:creationId xmlns:a16="http://schemas.microsoft.com/office/drawing/2014/main" id="{311E10BC-66BE-48E2-9C2B-AC50A48B03DD}"/>
              </a:ext>
            </a:extLst>
          </p:cNvPr>
          <p:cNvSpPr txBox="1"/>
          <p:nvPr/>
        </p:nvSpPr>
        <p:spPr>
          <a:xfrm>
            <a:off x="3988636" y="1632659"/>
            <a:ext cx="7003619" cy="646331"/>
          </a:xfrm>
          <a:prstGeom prst="rect">
            <a:avLst/>
          </a:prstGeom>
          <a:noFill/>
          <a:ln w="15875">
            <a:solidFill>
              <a:schemeClr val="accent6"/>
            </a:solidFill>
          </a:ln>
        </p:spPr>
        <p:txBody>
          <a:bodyPr wrap="square" rtlCol="0">
            <a:spAutoFit/>
          </a:bodyPr>
          <a:lstStyle/>
          <a:p>
            <a:pPr algn="ctr"/>
            <a:r>
              <a:rPr lang="en-AU" dirty="0"/>
              <a:t>The number of persons who will definitely or rather vote to EP elections:</a:t>
            </a:r>
            <a:br>
              <a:rPr lang="en-AU" dirty="0"/>
            </a:br>
            <a:r>
              <a:rPr lang="en-AU" b="1" dirty="0"/>
              <a:t>5</a:t>
            </a:r>
            <a:r>
              <a:rPr lang="cs-CZ" b="1" dirty="0"/>
              <a:t>,</a:t>
            </a:r>
            <a:r>
              <a:rPr lang="en-AU" b="1" dirty="0"/>
              <a:t>55</a:t>
            </a:r>
            <a:r>
              <a:rPr lang="cs-CZ" b="1" dirty="0"/>
              <a:t> mil.</a:t>
            </a:r>
            <a:endParaRPr lang="en-AU" b="1" dirty="0"/>
          </a:p>
        </p:txBody>
      </p:sp>
      <p:graphicFrame>
        <p:nvGraphicFramePr>
          <p:cNvPr id="21" name="Graf 20">
            <a:extLst>
              <a:ext uri="{FF2B5EF4-FFF2-40B4-BE49-F238E27FC236}">
                <a16:creationId xmlns:a16="http://schemas.microsoft.com/office/drawing/2014/main" id="{122B2115-A9F2-4CE0-AA6D-94FCDDF5C29C}"/>
              </a:ext>
            </a:extLst>
          </p:cNvPr>
          <p:cNvGraphicFramePr/>
          <p:nvPr>
            <p:extLst>
              <p:ext uri="{D42A27DB-BD31-4B8C-83A1-F6EECF244321}">
                <p14:modId xmlns:p14="http://schemas.microsoft.com/office/powerpoint/2010/main" val="213341740"/>
              </p:ext>
            </p:extLst>
          </p:nvPr>
        </p:nvGraphicFramePr>
        <p:xfrm>
          <a:off x="1783228" y="2223098"/>
          <a:ext cx="8085600" cy="3758168"/>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1979774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en-GB" dirty="0"/>
              <a:t>Overview of classes based on capital</a:t>
            </a:r>
          </a:p>
        </p:txBody>
      </p:sp>
    </p:spTree>
    <p:extLst>
      <p:ext uri="{BB962C8B-B14F-4D97-AF65-F5344CB8AC3E}">
        <p14:creationId xmlns:p14="http://schemas.microsoft.com/office/powerpoint/2010/main" val="8665285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0" y="298938"/>
            <a:ext cx="12192000" cy="615461"/>
          </a:xfrm>
          <a:noFill/>
        </p:spPr>
        <p:txBody>
          <a:bodyPr lIns="900000" tIns="0" rIns="0" bIns="0" anchor="ctr">
            <a:noAutofit/>
          </a:bodyPr>
          <a:lstStyle/>
          <a:p>
            <a:r>
              <a:rPr lang="en-GB" dirty="0"/>
              <a:t>Profile of classes: Young digital elite</a:t>
            </a:r>
          </a:p>
        </p:txBody>
      </p:sp>
      <p:sp>
        <p:nvSpPr>
          <p:cNvPr id="3"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defPPr>
              <a:defRPr lang="cs-CZ"/>
            </a:defPPr>
            <a:lvl1pPr marL="0" algn="ctr" defTabSz="914400" rtl="0" eaLnBrk="1" latinLnBrk="0" hangingPunct="1">
              <a:defRPr sz="1400" b="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44" name="Grafický objekt 43">
            <a:extLst>
              <a:ext uri="{FF2B5EF4-FFF2-40B4-BE49-F238E27FC236}">
                <a16:creationId xmlns:a16="http://schemas.microsoft.com/office/drawing/2014/main" id="{4C75F84C-1D10-4758-9429-D0F03290F4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1636" y="973086"/>
            <a:ext cx="1402916" cy="1402916"/>
          </a:xfrm>
          <a:prstGeom prst="rect">
            <a:avLst/>
          </a:prstGeom>
        </p:spPr>
      </p:pic>
      <p:sp>
        <p:nvSpPr>
          <p:cNvPr id="47" name="Zástupný symbol pro obsah 2">
            <a:extLst>
              <a:ext uri="{FF2B5EF4-FFF2-40B4-BE49-F238E27FC236}">
                <a16:creationId xmlns:a16="http://schemas.microsoft.com/office/drawing/2014/main" id="{721F8D37-A8B5-4061-A071-75F8831BAE84}"/>
              </a:ext>
            </a:extLst>
          </p:cNvPr>
          <p:cNvSpPr txBox="1">
            <a:spLocks/>
          </p:cNvSpPr>
          <p:nvPr/>
        </p:nvSpPr>
        <p:spPr>
          <a:xfrm>
            <a:off x="825780" y="1397736"/>
            <a:ext cx="8585906" cy="5161326"/>
          </a:xfrm>
          <a:prstGeom prst="rect">
            <a:avLst/>
          </a:prstGeom>
          <a:ln w="28575">
            <a:solidFill>
              <a:schemeClr val="accent2">
                <a:lumMod val="75000"/>
              </a:schemeClr>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Position in the social structure: </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Belong to the top social classes; </a:t>
            </a:r>
            <a:r>
              <a:rPr kumimoji="0" lang="en-GB" sz="1500" b="1" i="0" u="none" strike="noStrike" kern="1200" cap="none" spc="0" normalizeH="0" baseline="0" noProof="0" dirty="0">
                <a:ln>
                  <a:noFill/>
                </a:ln>
                <a:solidFill>
                  <a:prstClr val="black"/>
                </a:solidFill>
                <a:effectLst/>
                <a:uLnTx/>
                <a:uFillTx/>
                <a:latin typeface="Calibri"/>
                <a:ea typeface="+mn-ea"/>
                <a:cs typeface="+mn-cs"/>
              </a:rPr>
              <a:t>societal elite</a:t>
            </a:r>
            <a:r>
              <a:rPr kumimoji="0" lang="en-GB" sz="1500" b="0" i="0" u="none" strike="noStrike" kern="1200" cap="none" spc="0" normalizeH="0" baseline="0" noProof="0" dirty="0">
                <a:ln>
                  <a:noFill/>
                </a:ln>
                <a:solidFill>
                  <a:prstClr val="black"/>
                </a:solidFill>
                <a:effectLst/>
                <a:uLnTx/>
                <a:uFillTx/>
                <a:latin typeface="Calibri"/>
                <a:ea typeface="+mn-ea"/>
                <a:cs typeface="+mn-cs"/>
              </a:rPr>
              <a:t>, although do not view themselves this way (see themselves as middle class).  Members of this class are not more economically well off than wealthy professionals, but are on the rise and are the future elite due to combination of </a:t>
            </a:r>
            <a:r>
              <a:rPr kumimoji="0" lang="en-GB" sz="1500" b="1" i="0" u="none" strike="noStrike" kern="1200" cap="none" spc="0" normalizeH="0" baseline="0" noProof="0" dirty="0">
                <a:ln>
                  <a:noFill/>
                </a:ln>
                <a:solidFill>
                  <a:prstClr val="black"/>
                </a:solidFill>
                <a:effectLst/>
                <a:uLnTx/>
                <a:uFillTx/>
                <a:latin typeface="Calibri"/>
                <a:ea typeface="+mn-ea"/>
                <a:cs typeface="+mn-cs"/>
              </a:rPr>
              <a:t>high income </a:t>
            </a:r>
            <a:r>
              <a:rPr kumimoji="0" lang="en-GB" sz="1500" b="0" i="0" u="none" strike="noStrike" kern="1200" cap="none" spc="0" normalizeH="0" baseline="0" noProof="0" dirty="0">
                <a:ln>
                  <a:noFill/>
                </a:ln>
                <a:solidFill>
                  <a:prstClr val="black"/>
                </a:solidFill>
                <a:effectLst/>
                <a:uLnTx/>
                <a:uFillTx/>
                <a:latin typeface="Calibri"/>
                <a:ea typeface="+mn-ea"/>
                <a:cs typeface="+mn-cs"/>
              </a:rPr>
              <a:t>and </a:t>
            </a:r>
            <a:r>
              <a:rPr kumimoji="0" lang="en-GB" sz="1500" b="1" i="0" u="none" strike="noStrike" kern="1200" cap="none" spc="0" normalizeH="0" baseline="0" noProof="0" dirty="0">
                <a:ln>
                  <a:noFill/>
                </a:ln>
                <a:solidFill>
                  <a:prstClr val="black"/>
                </a:solidFill>
                <a:effectLst/>
                <a:uLnTx/>
                <a:uFillTx/>
                <a:latin typeface="Calibri"/>
                <a:ea typeface="+mn-ea"/>
                <a:cs typeface="+mn-cs"/>
              </a:rPr>
              <a:t>digital competencies</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Profile (capital):</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They have the </a:t>
            </a:r>
            <a:r>
              <a:rPr kumimoji="0" lang="en-GB" sz="1500" b="1" i="0" u="none" strike="noStrike" kern="1200" cap="none" spc="0" normalizeH="0" baseline="0" noProof="0" dirty="0">
                <a:ln>
                  <a:noFill/>
                </a:ln>
                <a:solidFill>
                  <a:prstClr val="black"/>
                </a:solidFill>
                <a:effectLst/>
                <a:uLnTx/>
                <a:uFillTx/>
                <a:latin typeface="Calibri"/>
                <a:ea typeface="+mn-ea"/>
                <a:cs typeface="+mn-cs"/>
              </a:rPr>
              <a:t>highest incomes </a:t>
            </a:r>
            <a:r>
              <a:rPr kumimoji="0" lang="en-GB" sz="1500" b="0" i="0" u="none" strike="noStrike" kern="1200" cap="none" spc="0" normalizeH="0" baseline="0" noProof="0" dirty="0">
                <a:ln>
                  <a:noFill/>
                </a:ln>
                <a:solidFill>
                  <a:prstClr val="black"/>
                </a:solidFill>
                <a:effectLst/>
                <a:uLnTx/>
                <a:uFillTx/>
                <a:latin typeface="Calibri"/>
                <a:ea typeface="+mn-ea"/>
                <a:cs typeface="+mn-cs"/>
              </a:rPr>
              <a:t>in the Czech society and work in professions that require digital competencies. They have not that much wealth (yet), but will likely accumulate more assets as they grow older. They have </a:t>
            </a:r>
            <a:r>
              <a:rPr kumimoji="0" lang="en-GB" sz="1500" b="1" i="0" u="none" strike="noStrike" kern="1200" cap="none" spc="0" normalizeH="0" baseline="0" noProof="0" dirty="0">
                <a:ln>
                  <a:noFill/>
                </a:ln>
                <a:solidFill>
                  <a:prstClr val="black"/>
                </a:solidFill>
                <a:effectLst/>
                <a:uLnTx/>
                <a:uFillTx/>
                <a:latin typeface="Calibri"/>
                <a:ea typeface="+mn-ea"/>
                <a:cs typeface="+mn-cs"/>
              </a:rPr>
              <a:t>high digital capital </a:t>
            </a:r>
            <a:r>
              <a:rPr kumimoji="0" lang="en-GB" sz="1500" b="0" i="0" u="none" strike="noStrike" kern="1200" cap="none" spc="0" normalizeH="0" baseline="0" noProof="0" dirty="0">
                <a:ln>
                  <a:noFill/>
                </a:ln>
                <a:solidFill>
                  <a:prstClr val="black"/>
                </a:solidFill>
                <a:effectLst/>
                <a:uLnTx/>
                <a:uFillTx/>
                <a:latin typeface="Calibri"/>
                <a:ea typeface="+mn-ea"/>
                <a:cs typeface="+mn-cs"/>
              </a:rPr>
              <a:t>but </a:t>
            </a:r>
            <a:r>
              <a:rPr kumimoji="0" lang="en-GB" sz="1500" b="1" i="0" u="none" strike="noStrike" kern="1200" cap="none" spc="0" normalizeH="0" baseline="0" noProof="0" dirty="0">
                <a:ln>
                  <a:noFill/>
                </a:ln>
                <a:solidFill>
                  <a:prstClr val="black"/>
                </a:solidFill>
                <a:effectLst/>
                <a:uLnTx/>
                <a:uFillTx/>
                <a:latin typeface="Calibri"/>
                <a:ea typeface="+mn-ea"/>
                <a:cs typeface="+mn-cs"/>
              </a:rPr>
              <a:t>low tradition cultural capital</a:t>
            </a:r>
            <a:r>
              <a:rPr kumimoji="0" lang="en-GB" sz="1500" b="0" i="0" u="none" strike="noStrike" kern="1200" cap="none" spc="0" normalizeH="0" baseline="0" noProof="0" dirty="0">
                <a:ln>
                  <a:noFill/>
                </a:ln>
                <a:solidFill>
                  <a:prstClr val="black"/>
                </a:solidFill>
                <a:effectLst/>
                <a:uLnTx/>
                <a:uFillTx/>
                <a:latin typeface="Calibri"/>
                <a:ea typeface="+mn-ea"/>
                <a:cs typeface="+mn-cs"/>
              </a:rPr>
              <a:t>: they are not much interested in traditional culture and are more active digitally. They have </a:t>
            </a:r>
            <a:r>
              <a:rPr kumimoji="0" lang="en-GB" sz="1500" b="1" i="0" u="none" strike="noStrike" kern="1200" cap="none" spc="0" normalizeH="0" baseline="0" noProof="0" dirty="0">
                <a:ln>
                  <a:noFill/>
                </a:ln>
                <a:solidFill>
                  <a:prstClr val="black"/>
                </a:solidFill>
                <a:effectLst/>
                <a:uLnTx/>
                <a:uFillTx/>
                <a:latin typeface="Calibri"/>
                <a:ea typeface="+mn-ea"/>
                <a:cs typeface="+mn-cs"/>
              </a:rPr>
              <a:t>wide network of contacts </a:t>
            </a:r>
            <a:r>
              <a:rPr kumimoji="0" lang="en-GB" sz="1500" b="0" i="0" u="none" strike="noStrike" kern="1200" cap="none" spc="0" normalizeH="0" baseline="0" noProof="0" dirty="0">
                <a:ln>
                  <a:noFill/>
                </a:ln>
                <a:solidFill>
                  <a:prstClr val="black"/>
                </a:solidFill>
                <a:effectLst/>
                <a:uLnTx/>
                <a:uFillTx/>
                <a:latin typeface="Calibri"/>
                <a:ea typeface="+mn-ea"/>
                <a:cs typeface="+mn-cs"/>
              </a:rPr>
              <a:t>in prestigious professions and thus </a:t>
            </a:r>
            <a:r>
              <a:rPr kumimoji="0" lang="en-GB" sz="1500" b="1" i="0" u="none" strike="noStrike" kern="1200" cap="none" spc="0" normalizeH="0" baseline="0" noProof="0" dirty="0">
                <a:ln>
                  <a:noFill/>
                </a:ln>
                <a:solidFill>
                  <a:prstClr val="black"/>
                </a:solidFill>
                <a:effectLst/>
                <a:uLnTx/>
                <a:uFillTx/>
                <a:latin typeface="Calibri"/>
                <a:ea typeface="+mn-ea"/>
                <a:cs typeface="+mn-cs"/>
              </a:rPr>
              <a:t>strong societal capital</a:t>
            </a:r>
            <a:r>
              <a:rPr kumimoji="0" lang="en-GB" sz="15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Demographics:</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1" i="0" u="none" strike="noStrike" kern="1200" cap="none" spc="0" normalizeH="0" baseline="0" noProof="0" dirty="0">
                <a:ln>
                  <a:noFill/>
                </a:ln>
                <a:solidFill>
                  <a:prstClr val="black"/>
                </a:solidFill>
                <a:effectLst/>
                <a:uLnTx/>
                <a:uFillTx/>
                <a:latin typeface="Calibri"/>
                <a:ea typeface="+mn-ea"/>
                <a:cs typeface="+mn-cs"/>
              </a:rPr>
              <a:t>High education</a:t>
            </a:r>
            <a:r>
              <a:rPr kumimoji="0" lang="en-GB" sz="1500" b="0" i="0" u="none" strike="noStrike" kern="1200" cap="none" spc="0" normalizeH="0" baseline="0" noProof="0" dirty="0">
                <a:ln>
                  <a:noFill/>
                </a:ln>
                <a:solidFill>
                  <a:prstClr val="black"/>
                </a:solidFill>
                <a:effectLst/>
                <a:uLnTx/>
                <a:uFillTx/>
                <a:latin typeface="Calibri"/>
                <a:ea typeface="+mn-ea"/>
                <a:cs typeface="+mn-cs"/>
              </a:rPr>
              <a:t>, biggest share of university degrees as almost 50 % have university degree in this group.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1" i="0" u="none" strike="noStrike" kern="1200" cap="none" spc="0" normalizeH="0" baseline="0" noProof="0" dirty="0">
                <a:ln>
                  <a:noFill/>
                </a:ln>
                <a:solidFill>
                  <a:prstClr val="black"/>
                </a:solidFill>
                <a:effectLst/>
                <a:uLnTx/>
                <a:uFillTx/>
                <a:latin typeface="Calibri"/>
                <a:ea typeface="+mn-ea"/>
                <a:cs typeface="+mn-cs"/>
              </a:rPr>
              <a:t>Young age group</a:t>
            </a:r>
            <a:r>
              <a:rPr kumimoji="0" lang="en-GB" sz="1500" b="0" i="0" u="none" strike="noStrike" kern="1200" cap="none" spc="0" normalizeH="0" baseline="0" noProof="0" dirty="0">
                <a:ln>
                  <a:noFill/>
                </a:ln>
                <a:solidFill>
                  <a:prstClr val="black"/>
                </a:solidFill>
                <a:effectLst/>
                <a:uLnTx/>
                <a:uFillTx/>
                <a:latin typeface="Calibri"/>
                <a:ea typeface="+mn-ea"/>
                <a:cs typeface="+mn-cs"/>
              </a:rPr>
              <a:t>. The biggest share in 25 – 34 yrs. age group. </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More often </a:t>
            </a:r>
            <a:r>
              <a:rPr kumimoji="0" lang="en-GB" sz="1500" b="1" i="0" u="none" strike="noStrike" kern="1200" cap="none" spc="0" normalizeH="0" baseline="0" noProof="0" dirty="0">
                <a:ln>
                  <a:noFill/>
                </a:ln>
                <a:solidFill>
                  <a:prstClr val="black"/>
                </a:solidFill>
                <a:effectLst/>
                <a:uLnTx/>
                <a:uFillTx/>
                <a:latin typeface="Calibri"/>
                <a:ea typeface="+mn-ea"/>
                <a:cs typeface="+mn-cs"/>
              </a:rPr>
              <a:t>men</a:t>
            </a:r>
            <a:r>
              <a:rPr kumimoji="0" lang="en-GB" sz="1500" b="0" i="0" u="none" strike="noStrike" kern="1200" cap="none" spc="0" normalizeH="0" baseline="0" noProof="0" dirty="0">
                <a:ln>
                  <a:noFill/>
                </a:ln>
                <a:solidFill>
                  <a:prstClr val="black"/>
                </a:solidFill>
                <a:effectLst/>
                <a:uLnTx/>
                <a:uFillTx/>
                <a:latin typeface="Calibri"/>
                <a:ea typeface="+mn-ea"/>
                <a:cs typeface="+mn-cs"/>
              </a:rPr>
              <a:t> than women.</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Party preference:</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Slightly less supportive of ANO party compared to other segments. </a:t>
            </a:r>
            <a:r>
              <a:rPr kumimoji="0" lang="cs-CZ" sz="1500" b="1" i="0" u="none" strike="noStrike" kern="1200" cap="none" spc="0" normalizeH="0" baseline="0" noProof="0" dirty="0">
                <a:ln>
                  <a:noFill/>
                </a:ln>
                <a:solidFill>
                  <a:prstClr val="black"/>
                </a:solidFill>
                <a:effectLst/>
                <a:uLnTx/>
                <a:uFillTx/>
                <a:latin typeface="Calibri"/>
                <a:ea typeface="+mn-ea"/>
                <a:cs typeface="+mn-cs"/>
              </a:rPr>
              <a:t>Pirate</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r>
              <a:rPr kumimoji="0" lang="en-GB" sz="1500" b="1" i="0" u="none" strike="noStrike" kern="1200" cap="none" spc="0" normalizeH="0" baseline="0" noProof="0" dirty="0">
                <a:ln>
                  <a:noFill/>
                </a:ln>
                <a:solidFill>
                  <a:prstClr val="black"/>
                </a:solidFill>
                <a:effectLst/>
                <a:uLnTx/>
                <a:uFillTx/>
                <a:latin typeface="Calibri"/>
                <a:ea typeface="+mn-ea"/>
                <a:cs typeface="+mn-cs"/>
              </a:rPr>
              <a:t>party</a:t>
            </a:r>
            <a:r>
              <a:rPr kumimoji="0" lang="en-GB" sz="1500" b="0" i="0" u="none" strike="noStrike" kern="1200" cap="none" spc="0" normalizeH="0" baseline="0" noProof="0" dirty="0">
                <a:ln>
                  <a:noFill/>
                </a:ln>
                <a:solidFill>
                  <a:prstClr val="black"/>
                </a:solidFill>
                <a:effectLst/>
                <a:uLnTx/>
                <a:uFillTx/>
                <a:latin typeface="Calibri"/>
                <a:ea typeface="+mn-ea"/>
                <a:cs typeface="+mn-cs"/>
              </a:rPr>
              <a:t> relatively more popular in this group. </a:t>
            </a:r>
            <a:r>
              <a:rPr kumimoji="0" lang="cs-CZ" sz="1500" b="1" i="0" u="none" strike="noStrike" kern="1200" cap="none" spc="0" normalizeH="0" baseline="0" noProof="0" dirty="0">
                <a:ln>
                  <a:noFill/>
                </a:ln>
                <a:solidFill>
                  <a:prstClr val="black"/>
                </a:solidFill>
                <a:effectLst/>
                <a:uLnTx/>
                <a:uFillTx/>
                <a:latin typeface="Calibri"/>
                <a:ea typeface="+mn-ea"/>
                <a:cs typeface="+mn-cs"/>
              </a:rPr>
              <a:t>34 % </a:t>
            </a:r>
            <a:r>
              <a:rPr kumimoji="0" lang="en-GB" sz="1500" b="0" i="0" u="none" strike="noStrike" kern="1200" cap="none" spc="0" normalizeH="0" baseline="0" noProof="0" dirty="0">
                <a:ln>
                  <a:noFill/>
                </a:ln>
                <a:solidFill>
                  <a:prstClr val="black"/>
                </a:solidFill>
                <a:effectLst/>
                <a:uLnTx/>
                <a:uFillTx/>
                <a:latin typeface="Calibri"/>
                <a:ea typeface="+mn-ea"/>
                <a:cs typeface="+mn-cs"/>
              </a:rPr>
              <a:t>claims to </a:t>
            </a:r>
            <a:r>
              <a:rPr kumimoji="0" lang="cs-CZ" sz="1500" b="1" i="0" u="none" strike="noStrike" kern="1200" cap="none" spc="0" normalizeH="0" baseline="0" noProof="0" dirty="0">
                <a:ln>
                  <a:noFill/>
                </a:ln>
                <a:solidFill>
                  <a:prstClr val="black"/>
                </a:solidFill>
                <a:effectLst/>
                <a:uLnTx/>
                <a:uFillTx/>
                <a:latin typeface="Calibri"/>
                <a:ea typeface="+mn-ea"/>
                <a:cs typeface="+mn-cs"/>
              </a:rPr>
              <a:t>definitely </a:t>
            </a:r>
            <a:r>
              <a:rPr kumimoji="0" lang="en-GB" sz="1500" b="1" i="0" u="none" strike="noStrike" kern="1200" cap="none" spc="0" normalizeH="0" baseline="0" noProof="0" dirty="0">
                <a:ln>
                  <a:noFill/>
                </a:ln>
                <a:solidFill>
                  <a:prstClr val="black"/>
                </a:solidFill>
                <a:effectLst/>
                <a:uLnTx/>
                <a:uFillTx/>
                <a:latin typeface="Calibri"/>
                <a:ea typeface="+mn-ea"/>
                <a:cs typeface="+mn-cs"/>
              </a:rPr>
              <a:t>participate in European Parliament elections</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Obdélník 1">
            <a:extLst>
              <a:ext uri="{FF2B5EF4-FFF2-40B4-BE49-F238E27FC236}">
                <a16:creationId xmlns:a16="http://schemas.microsoft.com/office/drawing/2014/main" id="{07505CCC-B9B4-4439-95C5-02EF23EDDB0B}"/>
              </a:ext>
            </a:extLst>
          </p:cNvPr>
          <p:cNvSpPr/>
          <p:nvPr/>
        </p:nvSpPr>
        <p:spPr>
          <a:xfrm>
            <a:off x="9670094" y="2461364"/>
            <a:ext cx="2286000" cy="815608"/>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1800" b="1" i="1" u="none" strike="noStrike" kern="1200" cap="none" spc="0" normalizeH="0" baseline="0" noProof="0" dirty="0">
                <a:ln>
                  <a:noFill/>
                </a:ln>
                <a:solidFill>
                  <a:prstClr val="black"/>
                </a:solidFill>
                <a:effectLst/>
                <a:uLnTx/>
                <a:uFillTx/>
                <a:latin typeface="Calibri"/>
                <a:ea typeface="+mn-ea"/>
                <a:cs typeface="+mn-cs"/>
              </a:rPr>
              <a:t>Share in population</a:t>
            </a:r>
          </a:p>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2400" b="1" i="0" u="none" strike="noStrike" kern="1200" cap="none" spc="0" normalizeH="0" baseline="0" noProof="0" dirty="0">
                <a:ln>
                  <a:noFill/>
                </a:ln>
                <a:solidFill>
                  <a:srgbClr val="E74C3C"/>
                </a:solidFill>
                <a:effectLst/>
                <a:uLnTx/>
                <a:uFillTx/>
                <a:latin typeface="Calibri"/>
                <a:ea typeface="+mn-ea"/>
                <a:cs typeface="+mn-cs"/>
              </a:rPr>
              <a:t>5 % </a:t>
            </a:r>
          </a:p>
        </p:txBody>
      </p:sp>
      <p:graphicFrame>
        <p:nvGraphicFramePr>
          <p:cNvPr id="5" name="Diagram 4">
            <a:extLst>
              <a:ext uri="{FF2B5EF4-FFF2-40B4-BE49-F238E27FC236}">
                <a16:creationId xmlns:a16="http://schemas.microsoft.com/office/drawing/2014/main" id="{B1BB57BE-4EC1-4695-95BE-83B60B62FA1A}"/>
              </a:ext>
            </a:extLst>
          </p:cNvPr>
          <p:cNvGraphicFramePr/>
          <p:nvPr>
            <p:extLst/>
          </p:nvPr>
        </p:nvGraphicFramePr>
        <p:xfrm>
          <a:off x="9919967" y="4304581"/>
          <a:ext cx="1816922" cy="1517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Obdélník 15">
            <a:extLst>
              <a:ext uri="{FF2B5EF4-FFF2-40B4-BE49-F238E27FC236}">
                <a16:creationId xmlns:a16="http://schemas.microsoft.com/office/drawing/2014/main" id="{74FB0DF9-CCF5-4A42-B58A-8EF3160C1D13}"/>
              </a:ext>
            </a:extLst>
          </p:cNvPr>
          <p:cNvSpPr/>
          <p:nvPr/>
        </p:nvSpPr>
        <p:spPr>
          <a:xfrm>
            <a:off x="9613077" y="3487525"/>
            <a:ext cx="2286000" cy="646331"/>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Position in class structure</a:t>
            </a:r>
          </a:p>
        </p:txBody>
      </p:sp>
    </p:spTree>
    <p:extLst>
      <p:ext uri="{BB962C8B-B14F-4D97-AF65-F5344CB8AC3E}">
        <p14:creationId xmlns:p14="http://schemas.microsoft.com/office/powerpoint/2010/main" val="5001653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0" y="298938"/>
            <a:ext cx="12192000" cy="615461"/>
          </a:xfrm>
          <a:noFill/>
        </p:spPr>
        <p:txBody>
          <a:bodyPr lIns="900000" tIns="0" rIns="0" bIns="0" anchor="ctr">
            <a:noAutofit/>
          </a:bodyPr>
          <a:lstStyle/>
          <a:p>
            <a:r>
              <a:rPr lang="en-GB" dirty="0"/>
              <a:t>Profile of classes: Wealthy professionals</a:t>
            </a:r>
          </a:p>
        </p:txBody>
      </p:sp>
      <p:sp>
        <p:nvSpPr>
          <p:cNvPr id="3"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defPPr>
              <a:defRPr lang="cs-CZ"/>
            </a:defPPr>
            <a:lvl1pPr marL="0" algn="ctr" defTabSz="914400" rtl="0" eaLnBrk="1" latinLnBrk="0" hangingPunct="1">
              <a:defRPr sz="1400" b="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7" name="Zástupný symbol pro obsah 2">
            <a:extLst>
              <a:ext uri="{FF2B5EF4-FFF2-40B4-BE49-F238E27FC236}">
                <a16:creationId xmlns:a16="http://schemas.microsoft.com/office/drawing/2014/main" id="{721F8D37-A8B5-4061-A071-75F8831BAE84}"/>
              </a:ext>
            </a:extLst>
          </p:cNvPr>
          <p:cNvSpPr txBox="1">
            <a:spLocks/>
          </p:cNvSpPr>
          <p:nvPr/>
        </p:nvSpPr>
        <p:spPr>
          <a:xfrm>
            <a:off x="825780" y="1397735"/>
            <a:ext cx="8585906" cy="4902857"/>
          </a:xfrm>
          <a:prstGeom prst="rect">
            <a:avLst/>
          </a:prstGeom>
          <a:ln w="28575">
            <a:solidFill>
              <a:schemeClr val="accent2">
                <a:lumMod val="75000"/>
              </a:schemeClr>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Position in social structure: </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Wealthy professionals belong to the </a:t>
            </a:r>
            <a:r>
              <a:rPr kumimoji="0" lang="en-GB" sz="1500" b="1" i="0" u="none" strike="noStrike" kern="1200" cap="none" spc="0" normalizeH="0" baseline="0" noProof="0" dirty="0">
                <a:ln>
                  <a:noFill/>
                </a:ln>
                <a:solidFill>
                  <a:prstClr val="black"/>
                </a:solidFill>
                <a:effectLst/>
                <a:uLnTx/>
                <a:uFillTx/>
                <a:latin typeface="Calibri"/>
                <a:ea typeface="+mn-ea"/>
                <a:cs typeface="+mn-cs"/>
              </a:rPr>
              <a:t>elite</a:t>
            </a:r>
            <a:r>
              <a:rPr kumimoji="0" lang="en-GB" sz="1500" b="0" i="0" u="none" strike="noStrike" kern="1200" cap="none" spc="0" normalizeH="0" baseline="0" noProof="0" dirty="0">
                <a:ln>
                  <a:noFill/>
                </a:ln>
                <a:solidFill>
                  <a:prstClr val="black"/>
                </a:solidFill>
                <a:effectLst/>
                <a:uLnTx/>
                <a:uFillTx/>
                <a:latin typeface="Calibri"/>
                <a:ea typeface="+mn-ea"/>
                <a:cs typeface="+mn-cs"/>
              </a:rPr>
              <a:t> in Czech Republic. They form the </a:t>
            </a:r>
            <a:r>
              <a:rPr kumimoji="0" lang="en-GB" sz="1500" b="1" i="0" u="none" strike="noStrike" kern="1200" cap="none" spc="0" normalizeH="0" baseline="0" noProof="0" dirty="0">
                <a:ln>
                  <a:noFill/>
                </a:ln>
                <a:solidFill>
                  <a:prstClr val="black"/>
                </a:solidFill>
                <a:effectLst/>
                <a:uLnTx/>
                <a:uFillTx/>
                <a:latin typeface="Calibri"/>
                <a:ea typeface="+mn-ea"/>
                <a:cs typeface="+mn-cs"/>
              </a:rPr>
              <a:t>traditional elite </a:t>
            </a:r>
            <a:r>
              <a:rPr kumimoji="0" lang="en-GB" sz="1500" b="0" i="0" u="none" strike="noStrike" kern="1200" cap="none" spc="0" normalizeH="0" baseline="0" noProof="0" dirty="0">
                <a:ln>
                  <a:noFill/>
                </a:ln>
                <a:solidFill>
                  <a:prstClr val="black"/>
                </a:solidFill>
                <a:effectLst/>
                <a:uLnTx/>
                <a:uFillTx/>
                <a:latin typeface="Calibri"/>
                <a:ea typeface="+mn-ea"/>
                <a:cs typeface="+mn-cs"/>
              </a:rPr>
              <a:t>but their position is challenged by younger digital elite.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Profile (capital):</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They have </a:t>
            </a:r>
            <a:r>
              <a:rPr kumimoji="0" lang="en-GB" sz="1500" b="1" i="0" u="none" strike="noStrike" kern="1200" cap="none" spc="0" normalizeH="0" baseline="0" noProof="0" dirty="0">
                <a:ln>
                  <a:noFill/>
                </a:ln>
                <a:solidFill>
                  <a:prstClr val="black"/>
                </a:solidFill>
                <a:effectLst/>
                <a:uLnTx/>
                <a:uFillTx/>
                <a:latin typeface="Calibri"/>
                <a:ea typeface="+mn-ea"/>
                <a:cs typeface="+mn-cs"/>
              </a:rPr>
              <a:t>high share of all capitals, despite digital capital</a:t>
            </a:r>
            <a:r>
              <a:rPr kumimoji="0" lang="en-GB" sz="1500" b="0" i="0" u="none" strike="noStrike" kern="1200" cap="none" spc="0" normalizeH="0" baseline="0" noProof="0" dirty="0">
                <a:ln>
                  <a:noFill/>
                </a:ln>
                <a:solidFill>
                  <a:prstClr val="black"/>
                </a:solidFill>
                <a:effectLst/>
                <a:uLnTx/>
                <a:uFillTx/>
                <a:latin typeface="Calibri"/>
                <a:ea typeface="+mn-ea"/>
                <a:cs typeface="+mn-cs"/>
              </a:rPr>
              <a:t>. These are wealthy people who work in </a:t>
            </a:r>
            <a:r>
              <a:rPr kumimoji="0" lang="en-GB" sz="1500" b="1" i="0" u="none" strike="noStrike" kern="1200" cap="none" spc="0" normalizeH="0" baseline="0" noProof="0" dirty="0">
                <a:ln>
                  <a:noFill/>
                </a:ln>
                <a:solidFill>
                  <a:prstClr val="black"/>
                </a:solidFill>
                <a:effectLst/>
                <a:uLnTx/>
                <a:uFillTx/>
                <a:latin typeface="Calibri"/>
                <a:ea typeface="+mn-ea"/>
                <a:cs typeface="+mn-cs"/>
              </a:rPr>
              <a:t>traditional professions </a:t>
            </a:r>
            <a:r>
              <a:rPr kumimoji="0" lang="en-GB" sz="1500" b="0" i="0" u="none" strike="noStrike" kern="1200" cap="none" spc="0" normalizeH="0" baseline="0" noProof="0" dirty="0">
                <a:ln>
                  <a:noFill/>
                </a:ln>
                <a:solidFill>
                  <a:prstClr val="black"/>
                </a:solidFill>
                <a:effectLst/>
                <a:uLnTx/>
                <a:uFillTx/>
                <a:latin typeface="Calibri"/>
                <a:ea typeface="+mn-ea"/>
                <a:cs typeface="+mn-cs"/>
              </a:rPr>
              <a:t>but have fewer digital capital and competencies. The share of this segment is likely to somewhat decrease  in the future as will decrease the share of traditional professions in the economy.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Demographics:</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1" i="0" u="none" strike="noStrike" kern="1200" cap="none" spc="0" normalizeH="0" baseline="0" noProof="0" dirty="0">
                <a:ln>
                  <a:noFill/>
                </a:ln>
                <a:solidFill>
                  <a:prstClr val="black"/>
                </a:solidFill>
                <a:effectLst/>
                <a:uLnTx/>
                <a:uFillTx/>
                <a:latin typeface="Calibri"/>
                <a:ea typeface="+mn-ea"/>
                <a:cs typeface="+mn-cs"/>
              </a:rPr>
              <a:t>All age groups </a:t>
            </a:r>
            <a:r>
              <a:rPr kumimoji="0" lang="en-GB" sz="1500" b="0" i="0" u="none" strike="noStrike" kern="1200" cap="none" spc="0" normalizeH="0" baseline="0" noProof="0" dirty="0">
                <a:ln>
                  <a:noFill/>
                </a:ln>
                <a:solidFill>
                  <a:prstClr val="black"/>
                </a:solidFill>
                <a:effectLst/>
                <a:uLnTx/>
                <a:uFillTx/>
                <a:latin typeface="Calibri"/>
                <a:ea typeface="+mn-ea"/>
                <a:cs typeface="+mn-cs"/>
              </a:rPr>
              <a:t>belong to this class. The share, based on age, is balanced. </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1" i="0" u="none" strike="noStrike" kern="1200" cap="none" spc="0" normalizeH="0" baseline="0" noProof="0" dirty="0">
                <a:ln>
                  <a:noFill/>
                </a:ln>
                <a:solidFill>
                  <a:prstClr val="black"/>
                </a:solidFill>
                <a:effectLst/>
                <a:uLnTx/>
                <a:uFillTx/>
                <a:latin typeface="Calibri"/>
                <a:ea typeface="+mn-ea"/>
                <a:cs typeface="+mn-cs"/>
              </a:rPr>
              <a:t>Men</a:t>
            </a:r>
            <a:r>
              <a:rPr kumimoji="0" lang="en-GB" sz="1500" b="0" i="0" u="none" strike="noStrike" kern="1200" cap="none" spc="0" normalizeH="0" baseline="0" noProof="0" dirty="0">
                <a:ln>
                  <a:noFill/>
                </a:ln>
                <a:solidFill>
                  <a:prstClr val="black"/>
                </a:solidFill>
                <a:effectLst/>
                <a:uLnTx/>
                <a:uFillTx/>
                <a:latin typeface="Calibri"/>
                <a:ea typeface="+mn-ea"/>
                <a:cs typeface="+mn-cs"/>
              </a:rPr>
              <a:t> more likely than women belong to this class, but the difference not as big as in case of Young digital elite. Above </a:t>
            </a:r>
            <a:r>
              <a:rPr kumimoji="0" lang="en-GB" sz="1500" b="1" i="0" u="none" strike="noStrike" kern="1200" cap="none" spc="0" normalizeH="0" baseline="0" noProof="0" dirty="0">
                <a:ln>
                  <a:noFill/>
                </a:ln>
                <a:solidFill>
                  <a:prstClr val="black"/>
                </a:solidFill>
                <a:effectLst/>
                <a:uLnTx/>
                <a:uFillTx/>
                <a:latin typeface="Calibri"/>
                <a:ea typeface="+mn-ea"/>
                <a:cs typeface="+mn-cs"/>
              </a:rPr>
              <a:t>average share of </a:t>
            </a:r>
            <a:r>
              <a:rPr kumimoji="0" lang="en-GB" sz="1500" b="0" i="0" u="none" strike="noStrike" kern="1200" cap="none" spc="0" normalizeH="0" baseline="0" noProof="0" dirty="0">
                <a:ln>
                  <a:noFill/>
                </a:ln>
                <a:solidFill>
                  <a:prstClr val="black"/>
                </a:solidFill>
                <a:effectLst/>
                <a:uLnTx/>
                <a:uFillTx/>
                <a:latin typeface="Calibri"/>
                <a:ea typeface="+mn-ea"/>
                <a:cs typeface="+mn-cs"/>
              </a:rPr>
              <a:t>those with </a:t>
            </a:r>
            <a:r>
              <a:rPr kumimoji="0" lang="en-GB" sz="1500" b="1" i="0" u="none" strike="noStrike" kern="1200" cap="none" spc="0" normalizeH="0" baseline="0" noProof="0" dirty="0">
                <a:ln>
                  <a:noFill/>
                </a:ln>
                <a:solidFill>
                  <a:prstClr val="black"/>
                </a:solidFill>
                <a:effectLst/>
                <a:uLnTx/>
                <a:uFillTx/>
                <a:latin typeface="Calibri"/>
                <a:ea typeface="+mn-ea"/>
                <a:cs typeface="+mn-cs"/>
              </a:rPr>
              <a:t>university education </a:t>
            </a:r>
            <a:r>
              <a:rPr kumimoji="0" lang="en-GB" sz="1500" b="0" i="0" u="none" strike="noStrike" kern="1200" cap="none" spc="0" normalizeH="0" baseline="0" noProof="0" dirty="0">
                <a:ln>
                  <a:noFill/>
                </a:ln>
                <a:solidFill>
                  <a:prstClr val="black"/>
                </a:solidFill>
                <a:effectLst/>
                <a:uLnTx/>
                <a:uFillTx/>
                <a:latin typeface="Calibri"/>
                <a:ea typeface="+mn-ea"/>
                <a:cs typeface="+mn-cs"/>
              </a:rPr>
              <a:t>(35 %) but not as high as in case of Young digital elite.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Party preference:</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1" i="0" u="none" strike="noStrike" kern="1200" cap="none" spc="0" normalizeH="0" baseline="0" noProof="0" dirty="0">
                <a:ln>
                  <a:noFill/>
                </a:ln>
                <a:solidFill>
                  <a:prstClr val="black"/>
                </a:solidFill>
                <a:effectLst/>
                <a:uLnTx/>
                <a:uFillTx/>
                <a:latin typeface="Calibri"/>
                <a:ea typeface="+mn-ea"/>
                <a:cs typeface="+mn-cs"/>
              </a:rPr>
              <a:t>41 %</a:t>
            </a:r>
            <a:r>
              <a:rPr kumimoji="0" lang="en-GB" sz="1500" b="0" i="0" u="none" strike="noStrike" kern="1200" cap="none" spc="0" normalizeH="0" baseline="0" noProof="0" dirty="0">
                <a:ln>
                  <a:noFill/>
                </a:ln>
                <a:solidFill>
                  <a:prstClr val="black"/>
                </a:solidFill>
                <a:effectLst/>
                <a:uLnTx/>
                <a:uFillTx/>
                <a:latin typeface="Calibri"/>
                <a:ea typeface="+mn-ea"/>
                <a:cs typeface="+mn-cs"/>
              </a:rPr>
              <a:t> claims to </a:t>
            </a:r>
            <a:r>
              <a:rPr kumimoji="0" lang="en-GB" sz="1500" b="1" i="0" u="none" strike="noStrike" kern="1200" cap="none" spc="0" normalizeH="0" baseline="0" noProof="0" dirty="0">
                <a:ln>
                  <a:noFill/>
                </a:ln>
                <a:solidFill>
                  <a:prstClr val="black"/>
                </a:solidFill>
                <a:effectLst/>
                <a:uLnTx/>
                <a:uFillTx/>
                <a:latin typeface="Calibri"/>
                <a:ea typeface="+mn-ea"/>
                <a:cs typeface="+mn-cs"/>
              </a:rPr>
              <a:t>definitely</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r>
              <a:rPr kumimoji="0" lang="en-GB" sz="1500" b="1" i="0" u="none" strike="noStrike" kern="1200" cap="none" spc="0" normalizeH="0" baseline="0" noProof="0" dirty="0">
                <a:ln>
                  <a:noFill/>
                </a:ln>
                <a:solidFill>
                  <a:prstClr val="black"/>
                </a:solidFill>
                <a:effectLst/>
                <a:uLnTx/>
                <a:uFillTx/>
                <a:latin typeface="Calibri"/>
                <a:ea typeface="+mn-ea"/>
                <a:cs typeface="+mn-cs"/>
              </a:rPr>
              <a:t>participate in European Parliament elections</a:t>
            </a:r>
            <a:r>
              <a:rPr kumimoji="0" lang="en-GB" sz="1500" b="0" i="0" u="none" strike="noStrike" kern="1200" cap="none" spc="0" normalizeH="0" baseline="0" noProof="0" dirty="0">
                <a:ln>
                  <a:noFill/>
                </a:ln>
                <a:solidFill>
                  <a:prstClr val="black"/>
                </a:solidFill>
                <a:effectLst/>
                <a:uLnTx/>
                <a:uFillTx/>
                <a:latin typeface="Calibri"/>
                <a:ea typeface="+mn-ea"/>
                <a:cs typeface="+mn-cs"/>
              </a:rPr>
              <a:t> (highest interest from all the classes).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Most support currently </a:t>
            </a:r>
            <a:r>
              <a:rPr kumimoji="0" lang="en-GB" sz="1500" b="1" i="0" u="none" strike="noStrike" kern="1200" cap="none" spc="0" normalizeH="0" baseline="0" noProof="0" dirty="0">
                <a:ln>
                  <a:noFill/>
                </a:ln>
                <a:solidFill>
                  <a:prstClr val="black"/>
                </a:solidFill>
                <a:effectLst/>
                <a:uLnTx/>
                <a:uFillTx/>
                <a:latin typeface="Calibri"/>
                <a:ea typeface="+mn-ea"/>
                <a:cs typeface="+mn-cs"/>
              </a:rPr>
              <a:t>ANO </a:t>
            </a:r>
            <a:r>
              <a:rPr kumimoji="0" lang="en-GB" sz="1500" i="0" u="none" strike="noStrike" kern="1200" cap="none" spc="0" normalizeH="0" baseline="0" noProof="0" dirty="0">
                <a:ln>
                  <a:noFill/>
                </a:ln>
                <a:solidFill>
                  <a:prstClr val="black"/>
                </a:solidFill>
                <a:effectLst/>
                <a:uLnTx/>
                <a:uFillTx/>
                <a:latin typeface="Calibri"/>
                <a:ea typeface="+mn-ea"/>
                <a:cs typeface="+mn-cs"/>
              </a:rPr>
              <a:t>party</a:t>
            </a:r>
            <a:r>
              <a:rPr kumimoji="0" lang="en-GB" sz="1500" b="0" i="0" u="none" strike="noStrike" kern="1200" cap="none" spc="0" normalizeH="0" baseline="0" noProof="0" dirty="0">
                <a:ln>
                  <a:noFill/>
                </a:ln>
                <a:solidFill>
                  <a:prstClr val="black"/>
                </a:solidFill>
                <a:effectLst/>
                <a:uLnTx/>
                <a:uFillTx/>
                <a:latin typeface="Calibri"/>
                <a:ea typeface="+mn-ea"/>
                <a:cs typeface="+mn-cs"/>
              </a:rPr>
              <a:t>, but relatively more supporters of </a:t>
            </a:r>
            <a:r>
              <a:rPr kumimoji="0" lang="en-GB" sz="1500" b="1" i="0" u="none" strike="noStrike" kern="1200" cap="none" spc="0" normalizeH="0" baseline="0" noProof="0" dirty="0">
                <a:ln>
                  <a:noFill/>
                </a:ln>
                <a:solidFill>
                  <a:prstClr val="black"/>
                </a:solidFill>
                <a:effectLst/>
                <a:uLnTx/>
                <a:uFillTx/>
                <a:latin typeface="Calibri"/>
                <a:ea typeface="+mn-ea"/>
                <a:cs typeface="+mn-cs"/>
              </a:rPr>
              <a:t>ODS</a:t>
            </a:r>
            <a:r>
              <a:rPr kumimoji="0" lang="en-GB" sz="1500" b="0" i="0" u="none" strike="noStrike" kern="1200" cap="none" spc="0" normalizeH="0" baseline="0" noProof="0" dirty="0">
                <a:ln>
                  <a:noFill/>
                </a:ln>
                <a:solidFill>
                  <a:prstClr val="black"/>
                </a:solidFill>
                <a:effectLst/>
                <a:uLnTx/>
                <a:uFillTx/>
                <a:latin typeface="Calibri"/>
                <a:ea typeface="+mn-ea"/>
                <a:cs typeface="+mn-cs"/>
              </a:rPr>
              <a:t> than in other segments.</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Obdélník 1">
            <a:extLst>
              <a:ext uri="{FF2B5EF4-FFF2-40B4-BE49-F238E27FC236}">
                <a16:creationId xmlns:a16="http://schemas.microsoft.com/office/drawing/2014/main" id="{07505CCC-B9B4-4439-95C5-02EF23EDDB0B}"/>
              </a:ext>
            </a:extLst>
          </p:cNvPr>
          <p:cNvSpPr/>
          <p:nvPr/>
        </p:nvSpPr>
        <p:spPr>
          <a:xfrm>
            <a:off x="9670094" y="2461364"/>
            <a:ext cx="2286000" cy="815608"/>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1800" b="1" i="1" u="none" strike="noStrike" kern="1200" cap="none" spc="0" normalizeH="0" baseline="0" noProof="0" dirty="0">
                <a:ln>
                  <a:noFill/>
                </a:ln>
                <a:solidFill>
                  <a:prstClr val="black"/>
                </a:solidFill>
                <a:effectLst/>
                <a:uLnTx/>
                <a:uFillTx/>
                <a:latin typeface="Calibri"/>
                <a:ea typeface="+mn-ea"/>
                <a:cs typeface="+mn-cs"/>
              </a:rPr>
              <a:t>Share in population</a:t>
            </a:r>
          </a:p>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2400" b="1" i="0" u="none" strike="noStrike" kern="1200" cap="none" spc="0" normalizeH="0" baseline="0" noProof="0" dirty="0">
                <a:ln>
                  <a:noFill/>
                </a:ln>
                <a:solidFill>
                  <a:srgbClr val="E74C3C"/>
                </a:solidFill>
                <a:effectLst/>
                <a:uLnTx/>
                <a:uFillTx/>
                <a:latin typeface="Calibri"/>
                <a:ea typeface="+mn-ea"/>
                <a:cs typeface="+mn-cs"/>
              </a:rPr>
              <a:t>21 % </a:t>
            </a:r>
          </a:p>
        </p:txBody>
      </p:sp>
      <p:graphicFrame>
        <p:nvGraphicFramePr>
          <p:cNvPr id="5" name="Diagram 4">
            <a:extLst>
              <a:ext uri="{FF2B5EF4-FFF2-40B4-BE49-F238E27FC236}">
                <a16:creationId xmlns:a16="http://schemas.microsoft.com/office/drawing/2014/main" id="{B1BB57BE-4EC1-4695-95BE-83B60B62FA1A}"/>
              </a:ext>
            </a:extLst>
          </p:cNvPr>
          <p:cNvGraphicFramePr/>
          <p:nvPr>
            <p:extLst/>
          </p:nvPr>
        </p:nvGraphicFramePr>
        <p:xfrm>
          <a:off x="9919967" y="4304581"/>
          <a:ext cx="1816922" cy="151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Obdélník 15">
            <a:extLst>
              <a:ext uri="{FF2B5EF4-FFF2-40B4-BE49-F238E27FC236}">
                <a16:creationId xmlns:a16="http://schemas.microsoft.com/office/drawing/2014/main" id="{74FB0DF9-CCF5-4A42-B58A-8EF3160C1D13}"/>
              </a:ext>
            </a:extLst>
          </p:cNvPr>
          <p:cNvSpPr/>
          <p:nvPr/>
        </p:nvSpPr>
        <p:spPr>
          <a:xfrm>
            <a:off x="9613077" y="3487525"/>
            <a:ext cx="2286000" cy="646331"/>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Position in class structure</a:t>
            </a:r>
          </a:p>
        </p:txBody>
      </p:sp>
      <p:pic>
        <p:nvPicPr>
          <p:cNvPr id="6" name="Grafický objekt 5">
            <a:extLst>
              <a:ext uri="{FF2B5EF4-FFF2-40B4-BE49-F238E27FC236}">
                <a16:creationId xmlns:a16="http://schemas.microsoft.com/office/drawing/2014/main" id="{E865AB71-3EE3-42C8-992E-8CA5ACD2C32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70359" y="1102164"/>
            <a:ext cx="1171435" cy="1171435"/>
          </a:xfrm>
          <a:prstGeom prst="rect">
            <a:avLst/>
          </a:prstGeom>
        </p:spPr>
      </p:pic>
    </p:spTree>
    <p:extLst>
      <p:ext uri="{BB962C8B-B14F-4D97-AF65-F5344CB8AC3E}">
        <p14:creationId xmlns:p14="http://schemas.microsoft.com/office/powerpoint/2010/main" val="41242870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0" y="298938"/>
            <a:ext cx="12192000" cy="615461"/>
          </a:xfrm>
          <a:noFill/>
        </p:spPr>
        <p:txBody>
          <a:bodyPr lIns="900000" tIns="0" rIns="0" bIns="0" anchor="ctr">
            <a:noAutofit/>
          </a:bodyPr>
          <a:lstStyle/>
          <a:p>
            <a:r>
              <a:rPr lang="en-GB" dirty="0"/>
              <a:t>Profile of classes: Traditional middle class</a:t>
            </a:r>
          </a:p>
        </p:txBody>
      </p:sp>
      <p:sp>
        <p:nvSpPr>
          <p:cNvPr id="3"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defPPr>
              <a:defRPr lang="cs-CZ"/>
            </a:defPPr>
            <a:lvl1pPr marL="0" algn="ctr" defTabSz="914400" rtl="0" eaLnBrk="1" latinLnBrk="0" hangingPunct="1">
              <a:defRPr sz="1400" b="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en-GB"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7" name="Zástupný symbol pro obsah 2">
            <a:extLst>
              <a:ext uri="{FF2B5EF4-FFF2-40B4-BE49-F238E27FC236}">
                <a16:creationId xmlns:a16="http://schemas.microsoft.com/office/drawing/2014/main" id="{721F8D37-A8B5-4061-A071-75F8831BAE84}"/>
              </a:ext>
            </a:extLst>
          </p:cNvPr>
          <p:cNvSpPr txBox="1">
            <a:spLocks/>
          </p:cNvSpPr>
          <p:nvPr/>
        </p:nvSpPr>
        <p:spPr>
          <a:xfrm>
            <a:off x="825780" y="1397735"/>
            <a:ext cx="8585906" cy="4902857"/>
          </a:xfrm>
          <a:prstGeom prst="rect">
            <a:avLst/>
          </a:prstGeom>
          <a:ln w="28575">
            <a:solidFill>
              <a:schemeClr val="accent2">
                <a:lumMod val="75000"/>
              </a:schemeClr>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Position in social structure: </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Are the </a:t>
            </a:r>
            <a:r>
              <a:rPr kumimoji="0" lang="en-GB" sz="1500" b="1" i="0" u="none" strike="noStrike" kern="1200" cap="none" spc="0" normalizeH="0" baseline="0" noProof="0" dirty="0">
                <a:ln>
                  <a:noFill/>
                </a:ln>
                <a:solidFill>
                  <a:prstClr val="black"/>
                </a:solidFill>
                <a:effectLst/>
                <a:uLnTx/>
                <a:uFillTx/>
                <a:latin typeface="Calibri"/>
                <a:ea typeface="+mn-ea"/>
                <a:cs typeface="+mn-cs"/>
              </a:rPr>
              <a:t>upper middle class</a:t>
            </a:r>
            <a:r>
              <a:rPr kumimoji="0" lang="en-GB" sz="1500" b="0" i="0" u="none" strike="noStrike" kern="1200" cap="none" spc="0" normalizeH="0" baseline="0" noProof="0" dirty="0">
                <a:ln>
                  <a:noFill/>
                </a:ln>
                <a:solidFill>
                  <a:prstClr val="black"/>
                </a:solidFill>
                <a:effectLst/>
                <a:uLnTx/>
                <a:uFillTx/>
                <a:latin typeface="Calibri"/>
                <a:ea typeface="+mn-ea"/>
                <a:cs typeface="+mn-cs"/>
              </a:rPr>
              <a:t>. Compared to the elite they lack behind mainly in economic capital (wealth and assets).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Profile (capital):</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Have </a:t>
            </a:r>
            <a:r>
              <a:rPr kumimoji="0" lang="en-GB" sz="1500" b="1" i="0" u="none" strike="noStrike" kern="1200" cap="none" spc="0" normalizeH="0" baseline="0" noProof="0" dirty="0">
                <a:ln>
                  <a:noFill/>
                </a:ln>
                <a:solidFill>
                  <a:prstClr val="black"/>
                </a:solidFill>
                <a:effectLst/>
                <a:uLnTx/>
                <a:uFillTx/>
                <a:latin typeface="Calibri"/>
                <a:ea typeface="+mn-ea"/>
                <a:cs typeface="+mn-cs"/>
              </a:rPr>
              <a:t>balanced all forms of capital</a:t>
            </a:r>
            <a:r>
              <a:rPr kumimoji="0" lang="en-GB" sz="1500" b="0" i="0" u="none" strike="noStrike" kern="1200" cap="none" spc="0" normalizeH="0" baseline="0" noProof="0" dirty="0">
                <a:ln>
                  <a:noFill/>
                </a:ln>
                <a:solidFill>
                  <a:prstClr val="black"/>
                </a:solidFill>
                <a:effectLst/>
                <a:uLnTx/>
                <a:uFillTx/>
                <a:latin typeface="Calibri"/>
                <a:ea typeface="+mn-ea"/>
                <a:cs typeface="+mn-cs"/>
              </a:rPr>
              <a:t>. They have, compared to other classes, </a:t>
            </a:r>
            <a:r>
              <a:rPr kumimoji="0" lang="en-GB" sz="1500" b="1" i="0" u="none" strike="noStrike" kern="1200" cap="none" spc="0" normalizeH="0" baseline="0" noProof="0" dirty="0">
                <a:ln>
                  <a:noFill/>
                </a:ln>
                <a:solidFill>
                  <a:prstClr val="black"/>
                </a:solidFill>
                <a:effectLst/>
                <a:uLnTx/>
                <a:uFillTx/>
                <a:latin typeface="Calibri"/>
                <a:ea typeface="+mn-ea"/>
                <a:cs typeface="+mn-cs"/>
              </a:rPr>
              <a:t>highest cultural capital </a:t>
            </a:r>
            <a:r>
              <a:rPr kumimoji="0" lang="en-GB" sz="1500" b="0" i="0" u="none" strike="noStrike" kern="1200" cap="none" spc="0" normalizeH="0" baseline="0" noProof="0" dirty="0">
                <a:ln>
                  <a:noFill/>
                </a:ln>
                <a:solidFill>
                  <a:prstClr val="black"/>
                </a:solidFill>
                <a:effectLst/>
                <a:uLnTx/>
                <a:uFillTx/>
                <a:latin typeface="Calibri"/>
                <a:ea typeface="+mn-ea"/>
                <a:cs typeface="+mn-cs"/>
              </a:rPr>
              <a:t>which means highest interest in cultural events (and active lifestyle). Compared to the elite classes they have much lower income and compared to wealthy professionals they have also lower assets. They have some digital capital, but not as high as Young digital elite.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Demographics:</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Most often in </a:t>
            </a:r>
            <a:r>
              <a:rPr kumimoji="0" lang="en-GB" sz="1500" b="1" i="0" u="none" strike="noStrike" kern="1200" cap="none" spc="0" normalizeH="0" baseline="0" noProof="0" dirty="0">
                <a:ln>
                  <a:noFill/>
                </a:ln>
                <a:solidFill>
                  <a:prstClr val="black"/>
                </a:solidFill>
                <a:effectLst/>
                <a:uLnTx/>
                <a:uFillTx/>
                <a:latin typeface="Calibri"/>
                <a:ea typeface="+mn-ea"/>
                <a:cs typeface="+mn-cs"/>
              </a:rPr>
              <a:t>middle age</a:t>
            </a:r>
            <a:r>
              <a:rPr kumimoji="0" lang="cs-CZ" sz="1500" b="1" i="0" u="none" strike="noStrike" kern="1200" cap="none" spc="0" normalizeH="0" baseline="0" noProof="0" dirty="0">
                <a:ln>
                  <a:noFill/>
                </a:ln>
                <a:solidFill>
                  <a:prstClr val="black"/>
                </a:solidFill>
                <a:effectLst/>
                <a:uLnTx/>
                <a:uFillTx/>
                <a:latin typeface="Calibri"/>
                <a:ea typeface="+mn-ea"/>
                <a:cs typeface="+mn-cs"/>
              </a:rPr>
              <a:t>d</a:t>
            </a:r>
            <a:r>
              <a:rPr kumimoji="0" lang="en-GB" sz="1500" b="1" i="0" u="none" strike="noStrike" kern="1200" cap="none" spc="0" normalizeH="0" baseline="0" noProof="0" dirty="0">
                <a:ln>
                  <a:noFill/>
                </a:ln>
                <a:solidFill>
                  <a:prstClr val="black"/>
                </a:solidFill>
                <a:effectLst/>
                <a:uLnTx/>
                <a:uFillTx/>
                <a:latin typeface="Calibri"/>
                <a:ea typeface="+mn-ea"/>
                <a:cs typeface="+mn-cs"/>
              </a:rPr>
              <a:t> groups </a:t>
            </a:r>
            <a:r>
              <a:rPr kumimoji="0" lang="en-GB" sz="1500" b="0" i="0" u="none" strike="noStrike" kern="1200" cap="none" spc="0" normalizeH="0" baseline="0" noProof="0" dirty="0">
                <a:ln>
                  <a:noFill/>
                </a:ln>
                <a:solidFill>
                  <a:prstClr val="black"/>
                </a:solidFill>
                <a:effectLst/>
                <a:uLnTx/>
                <a:uFillTx/>
                <a:latin typeface="Calibri"/>
                <a:ea typeface="+mn-ea"/>
                <a:cs typeface="+mn-cs"/>
              </a:rPr>
              <a:t>(35-44 years).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The most common is </a:t>
            </a:r>
            <a:r>
              <a:rPr kumimoji="0" lang="en-GB" sz="1500" b="1" i="0" u="none" strike="noStrike" kern="1200" cap="none" spc="0" normalizeH="0" baseline="0" noProof="0" dirty="0">
                <a:ln>
                  <a:noFill/>
                </a:ln>
                <a:solidFill>
                  <a:prstClr val="black"/>
                </a:solidFill>
                <a:effectLst/>
                <a:uLnTx/>
                <a:uFillTx/>
                <a:latin typeface="Calibri"/>
                <a:ea typeface="+mn-ea"/>
                <a:cs typeface="+mn-cs"/>
              </a:rPr>
              <a:t>secondary education </a:t>
            </a:r>
            <a:r>
              <a:rPr kumimoji="0" lang="en-GB" sz="1500" b="0" i="0" u="none" strike="noStrike" kern="1200" cap="none" spc="0" normalizeH="0" baseline="0" noProof="0" dirty="0">
                <a:ln>
                  <a:noFill/>
                </a:ln>
                <a:solidFill>
                  <a:prstClr val="black"/>
                </a:solidFill>
                <a:effectLst/>
                <a:uLnTx/>
                <a:uFillTx/>
                <a:latin typeface="Calibri"/>
                <a:ea typeface="+mn-ea"/>
                <a:cs typeface="+mn-cs"/>
              </a:rPr>
              <a:t>(72 %) with university degree having</a:t>
            </a:r>
            <a:r>
              <a:rPr kumimoji="0" lang="cs-CZ" sz="1500" b="0" i="0" u="none" strike="noStrike" kern="1200" cap="none" spc="0" normalizeH="0" baseline="0" noProof="0" dirty="0">
                <a:ln>
                  <a:noFill/>
                </a:ln>
                <a:solidFill>
                  <a:prstClr val="black"/>
                </a:solidFill>
                <a:effectLst/>
                <a:uLnTx/>
                <a:uFillTx/>
                <a:latin typeface="Calibri"/>
                <a:ea typeface="+mn-ea"/>
                <a:cs typeface="+mn-cs"/>
              </a:rPr>
              <a:t> just</a:t>
            </a:r>
            <a:r>
              <a:rPr kumimoji="0" lang="en-GB" sz="1500" b="0" i="0" u="none" strike="noStrike" kern="1200" cap="none" spc="0" normalizeH="0" baseline="0" noProof="0" dirty="0">
                <a:ln>
                  <a:noFill/>
                </a:ln>
                <a:solidFill>
                  <a:prstClr val="black"/>
                </a:solidFill>
                <a:effectLst/>
                <a:uLnTx/>
                <a:uFillTx/>
                <a:latin typeface="Calibri"/>
                <a:ea typeface="+mn-ea"/>
                <a:cs typeface="+mn-cs"/>
              </a:rPr>
              <a:t> 24 %.</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More often </a:t>
            </a:r>
            <a:r>
              <a:rPr kumimoji="0" lang="en-GB" sz="1500" b="1" i="0" u="none" strike="noStrike" kern="1200" cap="none" spc="0" normalizeH="0" baseline="0" noProof="0" dirty="0">
                <a:ln>
                  <a:noFill/>
                </a:ln>
                <a:solidFill>
                  <a:prstClr val="black"/>
                </a:solidFill>
                <a:effectLst/>
                <a:uLnTx/>
                <a:uFillTx/>
                <a:latin typeface="Calibri"/>
                <a:ea typeface="+mn-ea"/>
                <a:cs typeface="+mn-cs"/>
              </a:rPr>
              <a:t>men</a:t>
            </a:r>
            <a:r>
              <a:rPr kumimoji="0" lang="en-GB" sz="1500" b="0" i="0" u="none" strike="noStrike" kern="1200" cap="none" spc="0" normalizeH="0" baseline="0" noProof="0" dirty="0">
                <a:ln>
                  <a:noFill/>
                </a:ln>
                <a:solidFill>
                  <a:prstClr val="black"/>
                </a:solidFill>
                <a:effectLst/>
                <a:uLnTx/>
                <a:uFillTx/>
                <a:latin typeface="Calibri"/>
                <a:ea typeface="+mn-ea"/>
                <a:cs typeface="+mn-cs"/>
              </a:rPr>
              <a:t> than women (but shares more balanced).</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Party preference:</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1" i="0" u="none" strike="noStrike" kern="1200" cap="none" spc="0" normalizeH="0" baseline="0" noProof="0" dirty="0">
                <a:ln>
                  <a:noFill/>
                </a:ln>
                <a:solidFill>
                  <a:prstClr val="black"/>
                </a:solidFill>
                <a:effectLst/>
                <a:uLnTx/>
                <a:uFillTx/>
                <a:latin typeface="Calibri"/>
                <a:ea typeface="+mn-ea"/>
                <a:cs typeface="+mn-cs"/>
              </a:rPr>
              <a:t>34 % </a:t>
            </a:r>
            <a:r>
              <a:rPr kumimoji="0" lang="en-GB" sz="1500" b="0" i="0" u="none" strike="noStrike" kern="1200" cap="none" spc="0" normalizeH="0" baseline="0" noProof="0" dirty="0">
                <a:ln>
                  <a:noFill/>
                </a:ln>
                <a:solidFill>
                  <a:prstClr val="black"/>
                </a:solidFill>
                <a:effectLst/>
                <a:uLnTx/>
                <a:uFillTx/>
                <a:latin typeface="Calibri"/>
                <a:ea typeface="+mn-ea"/>
                <a:cs typeface="+mn-cs"/>
              </a:rPr>
              <a:t>plan to </a:t>
            </a:r>
            <a:r>
              <a:rPr kumimoji="0" lang="en-GB" sz="1500" b="1" i="0" u="none" strike="noStrike" kern="1200" cap="none" spc="0" normalizeH="0" baseline="0" noProof="0" dirty="0">
                <a:ln>
                  <a:noFill/>
                </a:ln>
                <a:solidFill>
                  <a:prstClr val="black"/>
                </a:solidFill>
                <a:effectLst/>
                <a:uLnTx/>
                <a:uFillTx/>
                <a:latin typeface="Calibri"/>
                <a:ea typeface="+mn-ea"/>
                <a:cs typeface="+mn-cs"/>
              </a:rPr>
              <a:t>definitely</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r>
              <a:rPr kumimoji="0" lang="en-GB" sz="1500" b="1" i="0" u="none" strike="noStrike" kern="1200" cap="none" spc="0" normalizeH="0" baseline="0" noProof="0" dirty="0">
                <a:ln>
                  <a:noFill/>
                </a:ln>
                <a:solidFill>
                  <a:prstClr val="black"/>
                </a:solidFill>
                <a:effectLst/>
                <a:uLnTx/>
                <a:uFillTx/>
                <a:latin typeface="Calibri"/>
                <a:ea typeface="+mn-ea"/>
                <a:cs typeface="+mn-cs"/>
              </a:rPr>
              <a:t>participate in European Parliament elections</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Most preferred party is </a:t>
            </a:r>
            <a:r>
              <a:rPr kumimoji="0" lang="en-GB" sz="1500" b="1" i="0" u="none" strike="noStrike" kern="1200" cap="none" spc="0" normalizeH="0" baseline="0" noProof="0" dirty="0">
                <a:ln>
                  <a:noFill/>
                </a:ln>
                <a:solidFill>
                  <a:prstClr val="black"/>
                </a:solidFill>
                <a:effectLst/>
                <a:uLnTx/>
                <a:uFillTx/>
                <a:latin typeface="Calibri"/>
                <a:ea typeface="+mn-ea"/>
                <a:cs typeface="+mn-cs"/>
              </a:rPr>
              <a:t>ANO</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Obdélník 1">
            <a:extLst>
              <a:ext uri="{FF2B5EF4-FFF2-40B4-BE49-F238E27FC236}">
                <a16:creationId xmlns:a16="http://schemas.microsoft.com/office/drawing/2014/main" id="{07505CCC-B9B4-4439-95C5-02EF23EDDB0B}"/>
              </a:ext>
            </a:extLst>
          </p:cNvPr>
          <p:cNvSpPr/>
          <p:nvPr/>
        </p:nvSpPr>
        <p:spPr>
          <a:xfrm>
            <a:off x="9670094" y="2461364"/>
            <a:ext cx="2286000" cy="815608"/>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1800" b="1" i="1" u="none" strike="noStrike" kern="1200" cap="none" spc="0" normalizeH="0" baseline="0" noProof="0" dirty="0">
                <a:ln>
                  <a:noFill/>
                </a:ln>
                <a:solidFill>
                  <a:prstClr val="black"/>
                </a:solidFill>
                <a:effectLst/>
                <a:uLnTx/>
                <a:uFillTx/>
                <a:latin typeface="Calibri"/>
                <a:ea typeface="+mn-ea"/>
                <a:cs typeface="+mn-cs"/>
              </a:rPr>
              <a:t>Share in population</a:t>
            </a:r>
          </a:p>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2400" b="1" i="0" u="none" strike="noStrike" kern="1200" cap="none" spc="0" normalizeH="0" baseline="0" noProof="0" dirty="0">
                <a:ln>
                  <a:noFill/>
                </a:ln>
                <a:solidFill>
                  <a:srgbClr val="E74C3C"/>
                </a:solidFill>
                <a:effectLst/>
                <a:uLnTx/>
                <a:uFillTx/>
                <a:latin typeface="Calibri"/>
                <a:ea typeface="+mn-ea"/>
                <a:cs typeface="+mn-cs"/>
              </a:rPr>
              <a:t>17 % </a:t>
            </a:r>
          </a:p>
        </p:txBody>
      </p:sp>
      <p:graphicFrame>
        <p:nvGraphicFramePr>
          <p:cNvPr id="5" name="Diagram 4">
            <a:extLst>
              <a:ext uri="{FF2B5EF4-FFF2-40B4-BE49-F238E27FC236}">
                <a16:creationId xmlns:a16="http://schemas.microsoft.com/office/drawing/2014/main" id="{B1BB57BE-4EC1-4695-95BE-83B60B62FA1A}"/>
              </a:ext>
            </a:extLst>
          </p:cNvPr>
          <p:cNvGraphicFramePr/>
          <p:nvPr>
            <p:extLst/>
          </p:nvPr>
        </p:nvGraphicFramePr>
        <p:xfrm>
          <a:off x="9919967" y="4304581"/>
          <a:ext cx="1816922" cy="151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Obdélník 15">
            <a:extLst>
              <a:ext uri="{FF2B5EF4-FFF2-40B4-BE49-F238E27FC236}">
                <a16:creationId xmlns:a16="http://schemas.microsoft.com/office/drawing/2014/main" id="{74FB0DF9-CCF5-4A42-B58A-8EF3160C1D13}"/>
              </a:ext>
            </a:extLst>
          </p:cNvPr>
          <p:cNvSpPr/>
          <p:nvPr/>
        </p:nvSpPr>
        <p:spPr>
          <a:xfrm>
            <a:off x="9613077" y="3487525"/>
            <a:ext cx="2286000" cy="646331"/>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Position in class structure</a:t>
            </a:r>
          </a:p>
        </p:txBody>
      </p:sp>
      <p:pic>
        <p:nvPicPr>
          <p:cNvPr id="6" name="Grafický objekt 5">
            <a:extLst>
              <a:ext uri="{FF2B5EF4-FFF2-40B4-BE49-F238E27FC236}">
                <a16:creationId xmlns:a16="http://schemas.microsoft.com/office/drawing/2014/main" id="{EDD91D98-3409-4A7F-8E5D-9BC2B3E7F34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47614" y="1017061"/>
            <a:ext cx="1330960" cy="1330960"/>
          </a:xfrm>
          <a:prstGeom prst="rect">
            <a:avLst/>
          </a:prstGeom>
        </p:spPr>
      </p:pic>
    </p:spTree>
    <p:extLst>
      <p:ext uri="{BB962C8B-B14F-4D97-AF65-F5344CB8AC3E}">
        <p14:creationId xmlns:p14="http://schemas.microsoft.com/office/powerpoint/2010/main" val="20206282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0" y="298938"/>
            <a:ext cx="12192000" cy="615461"/>
          </a:xfrm>
          <a:noFill/>
        </p:spPr>
        <p:txBody>
          <a:bodyPr lIns="900000" tIns="0" rIns="0" bIns="0" anchor="ctr">
            <a:noAutofit/>
          </a:bodyPr>
          <a:lstStyle/>
          <a:p>
            <a:r>
              <a:rPr lang="en-GB" dirty="0"/>
              <a:t>Profile of classes: Skilled worker</a:t>
            </a:r>
            <a:r>
              <a:rPr lang="cs-CZ" dirty="0"/>
              <a:t>s</a:t>
            </a:r>
            <a:endParaRPr lang="en-GB" dirty="0"/>
          </a:p>
        </p:txBody>
      </p:sp>
      <p:sp>
        <p:nvSpPr>
          <p:cNvPr id="3"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defPPr>
              <a:defRPr lang="cs-CZ"/>
            </a:defPPr>
            <a:lvl1pPr marL="0" algn="ctr" defTabSz="914400" rtl="0" eaLnBrk="1" latinLnBrk="0" hangingPunct="1">
              <a:defRPr sz="1400" b="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7" name="Zástupný symbol pro obsah 2">
            <a:extLst>
              <a:ext uri="{FF2B5EF4-FFF2-40B4-BE49-F238E27FC236}">
                <a16:creationId xmlns:a16="http://schemas.microsoft.com/office/drawing/2014/main" id="{721F8D37-A8B5-4061-A071-75F8831BAE84}"/>
              </a:ext>
            </a:extLst>
          </p:cNvPr>
          <p:cNvSpPr txBox="1">
            <a:spLocks/>
          </p:cNvSpPr>
          <p:nvPr/>
        </p:nvSpPr>
        <p:spPr>
          <a:xfrm>
            <a:off x="825780" y="1397735"/>
            <a:ext cx="8585906" cy="5161327"/>
          </a:xfrm>
          <a:prstGeom prst="rect">
            <a:avLst/>
          </a:prstGeom>
          <a:ln w="28575">
            <a:solidFill>
              <a:schemeClr val="accent2">
                <a:lumMod val="75000"/>
              </a:schemeClr>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Position in social structure: </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Belong to the </a:t>
            </a:r>
            <a:r>
              <a:rPr kumimoji="0" lang="en-GB" sz="1500" b="1" i="0" u="none" strike="noStrike" kern="1200" cap="none" spc="0" normalizeH="0" baseline="0" noProof="0" dirty="0">
                <a:ln>
                  <a:noFill/>
                </a:ln>
                <a:solidFill>
                  <a:prstClr val="black"/>
                </a:solidFill>
                <a:effectLst/>
                <a:uLnTx/>
                <a:uFillTx/>
                <a:latin typeface="Calibri"/>
                <a:ea typeface="+mn-ea"/>
                <a:cs typeface="+mn-cs"/>
              </a:rPr>
              <a:t>middle class</a:t>
            </a:r>
            <a:r>
              <a:rPr kumimoji="0" lang="en-GB" sz="1500" b="0" i="0" u="none" strike="noStrike" kern="1200" cap="none" spc="0" normalizeH="0" baseline="0" noProof="0" dirty="0">
                <a:ln>
                  <a:noFill/>
                </a:ln>
                <a:solidFill>
                  <a:prstClr val="black"/>
                </a:solidFill>
                <a:effectLst/>
                <a:uLnTx/>
                <a:uFillTx/>
                <a:latin typeface="Calibri"/>
                <a:ea typeface="+mn-ea"/>
                <a:cs typeface="+mn-cs"/>
              </a:rPr>
              <a:t>, but very </a:t>
            </a:r>
            <a:r>
              <a:rPr kumimoji="0" lang="en-GB" sz="1500" b="1" i="0" u="none" strike="noStrike" kern="1200" cap="none" spc="0" normalizeH="0" baseline="0" noProof="0" dirty="0">
                <a:ln>
                  <a:noFill/>
                </a:ln>
                <a:solidFill>
                  <a:prstClr val="black"/>
                </a:solidFill>
                <a:effectLst/>
                <a:uLnTx/>
                <a:uFillTx/>
                <a:latin typeface="Calibri"/>
                <a:ea typeface="+mn-ea"/>
                <a:cs typeface="+mn-cs"/>
              </a:rPr>
              <a:t>different to traditional middle class</a:t>
            </a:r>
            <a:r>
              <a:rPr kumimoji="0" lang="en-GB" sz="1500" b="0" i="0" u="none" strike="noStrike" kern="1200" cap="none" spc="0" normalizeH="0" baseline="0" noProof="0" dirty="0">
                <a:ln>
                  <a:noFill/>
                </a:ln>
                <a:solidFill>
                  <a:prstClr val="black"/>
                </a:solidFill>
                <a:effectLst/>
                <a:uLnTx/>
                <a:uFillTx/>
                <a:latin typeface="Calibri"/>
                <a:ea typeface="+mn-ea"/>
                <a:cs typeface="+mn-cs"/>
              </a:rPr>
              <a:t>. Although they do not have high incomes, they are </a:t>
            </a:r>
            <a:r>
              <a:rPr kumimoji="0" lang="en-GB" sz="1500" b="1" i="0" u="none" strike="noStrike" kern="1200" cap="none" spc="0" normalizeH="0" baseline="0" noProof="0" dirty="0">
                <a:ln>
                  <a:noFill/>
                </a:ln>
                <a:solidFill>
                  <a:prstClr val="black"/>
                </a:solidFill>
                <a:effectLst/>
                <a:uLnTx/>
                <a:uFillTx/>
                <a:latin typeface="Calibri"/>
                <a:ea typeface="+mn-ea"/>
                <a:cs typeface="+mn-cs"/>
              </a:rPr>
              <a:t>financially secure </a:t>
            </a:r>
            <a:r>
              <a:rPr kumimoji="0" lang="en-GB" sz="1500" b="0" i="0" u="none" strike="noStrike" kern="1200" cap="none" spc="0" normalizeH="0" baseline="0" noProof="0" dirty="0">
                <a:ln>
                  <a:noFill/>
                </a:ln>
                <a:solidFill>
                  <a:prstClr val="black"/>
                </a:solidFill>
                <a:effectLst/>
                <a:uLnTx/>
                <a:uFillTx/>
                <a:latin typeface="Calibri"/>
                <a:ea typeface="+mn-ea"/>
                <a:cs typeface="+mn-cs"/>
              </a:rPr>
              <a:t>(due to solid wealth and assets).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Profile (capital):</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Have wide range of social contacts among many professions, including the prestigious ones. Although do not have very high income, the have solid wealth and assets (usually in the form of housing). Have </a:t>
            </a:r>
            <a:r>
              <a:rPr kumimoji="0" lang="en-GB" sz="1500" b="1" i="0" u="none" strike="noStrike" kern="1200" cap="none" spc="0" normalizeH="0" baseline="0" noProof="0" dirty="0">
                <a:ln>
                  <a:noFill/>
                </a:ln>
                <a:solidFill>
                  <a:prstClr val="black"/>
                </a:solidFill>
                <a:effectLst/>
                <a:uLnTx/>
                <a:uFillTx/>
                <a:latin typeface="Calibri"/>
                <a:ea typeface="+mn-ea"/>
                <a:cs typeface="+mn-cs"/>
              </a:rPr>
              <a:t>very low digital and traditional cultural capital </a:t>
            </a:r>
            <a:r>
              <a:rPr kumimoji="0" lang="en-GB" sz="1500" b="0" i="0" u="none" strike="noStrike" kern="1200" cap="none" spc="0" normalizeH="0" baseline="0" noProof="0" dirty="0">
                <a:ln>
                  <a:noFill/>
                </a:ln>
                <a:solidFill>
                  <a:prstClr val="black"/>
                </a:solidFill>
                <a:effectLst/>
                <a:uLnTx/>
                <a:uFillTx/>
                <a:latin typeface="Calibri"/>
                <a:ea typeface="+mn-ea"/>
                <a:cs typeface="+mn-cs"/>
              </a:rPr>
              <a:t>(uninterested in culture and have rather passive lifestyle). These are people who live in middle sized or smaller cities, are financially secure and rely on wide range of social contacts.</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Demographics:</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1" i="0" u="none" strike="noStrike" kern="1200" cap="none" spc="0" normalizeH="0" baseline="0" noProof="0" dirty="0">
                <a:ln>
                  <a:noFill/>
                </a:ln>
                <a:solidFill>
                  <a:prstClr val="black"/>
                </a:solidFill>
                <a:effectLst/>
                <a:uLnTx/>
                <a:uFillTx/>
                <a:latin typeface="Calibri"/>
                <a:ea typeface="+mn-ea"/>
                <a:cs typeface="+mn-cs"/>
              </a:rPr>
              <a:t>Older people </a:t>
            </a:r>
            <a:r>
              <a:rPr kumimoji="0" lang="en-GB" sz="1500" b="0" i="0" u="none" strike="noStrike" kern="1200" cap="none" spc="0" normalizeH="0" baseline="0" noProof="0" dirty="0">
                <a:ln>
                  <a:noFill/>
                </a:ln>
                <a:solidFill>
                  <a:prstClr val="black"/>
                </a:solidFill>
                <a:effectLst/>
                <a:uLnTx/>
                <a:uFillTx/>
                <a:latin typeface="Calibri"/>
                <a:ea typeface="+mn-ea"/>
                <a:cs typeface="+mn-cs"/>
              </a:rPr>
              <a:t>in age groups 45 yrs. +.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Almost one-half (45 %) have lower secondary education. Altogether as much as 82 % </a:t>
            </a:r>
            <a:r>
              <a:rPr kumimoji="0" lang="en-GB" sz="1500" b="1" i="0" u="none" strike="noStrike" kern="1200" cap="none" spc="0" normalizeH="0" baseline="0" noProof="0" dirty="0">
                <a:ln>
                  <a:noFill/>
                </a:ln>
                <a:solidFill>
                  <a:prstClr val="black"/>
                </a:solidFill>
                <a:effectLst/>
                <a:uLnTx/>
                <a:uFillTx/>
                <a:latin typeface="Calibri"/>
                <a:ea typeface="+mn-ea"/>
                <a:cs typeface="+mn-cs"/>
              </a:rPr>
              <a:t>secondary education </a:t>
            </a:r>
            <a:r>
              <a:rPr kumimoji="0" lang="en-GB" sz="1500" b="0" i="0" u="none" strike="noStrike" kern="1200" cap="none" spc="0" normalizeH="0" baseline="0" noProof="0" dirty="0">
                <a:ln>
                  <a:noFill/>
                </a:ln>
                <a:solidFill>
                  <a:prstClr val="black"/>
                </a:solidFill>
                <a:effectLst/>
                <a:uLnTx/>
                <a:uFillTx/>
                <a:latin typeface="Calibri"/>
                <a:ea typeface="+mn-ea"/>
                <a:cs typeface="+mn-cs"/>
              </a:rPr>
              <a:t>overall. </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In terms of </a:t>
            </a:r>
            <a:r>
              <a:rPr kumimoji="0" lang="en-GB" sz="1500" b="1" i="0" u="none" strike="noStrike" kern="1200" cap="none" spc="0" normalizeH="0" baseline="0" noProof="0" dirty="0">
                <a:ln>
                  <a:noFill/>
                </a:ln>
                <a:solidFill>
                  <a:prstClr val="black"/>
                </a:solidFill>
                <a:effectLst/>
                <a:uLnTx/>
                <a:uFillTx/>
                <a:latin typeface="Calibri"/>
                <a:ea typeface="+mn-ea"/>
                <a:cs typeface="+mn-cs"/>
              </a:rPr>
              <a:t>gender more or less balanced</a:t>
            </a:r>
            <a:r>
              <a:rPr kumimoji="0" lang="en-GB" sz="1500" b="0" i="0" u="none" strike="noStrike" kern="1200" cap="none" spc="0" normalizeH="0" baseline="0" noProof="0" dirty="0">
                <a:ln>
                  <a:noFill/>
                </a:ln>
                <a:solidFill>
                  <a:prstClr val="black"/>
                </a:solidFill>
                <a:effectLst/>
                <a:uLnTx/>
                <a:uFillTx/>
                <a:latin typeface="Calibri"/>
                <a:ea typeface="+mn-ea"/>
                <a:cs typeface="+mn-cs"/>
              </a:rPr>
              <a:t>. Less likely to live in </a:t>
            </a:r>
            <a:r>
              <a:rPr kumimoji="0" lang="en-GB" sz="1500" b="1" i="0" u="none" strike="noStrike" kern="1200" cap="none" spc="0" normalizeH="0" baseline="0" noProof="0" dirty="0">
                <a:ln>
                  <a:noFill/>
                </a:ln>
                <a:solidFill>
                  <a:prstClr val="black"/>
                </a:solidFill>
                <a:effectLst/>
                <a:uLnTx/>
                <a:uFillTx/>
                <a:latin typeface="Calibri"/>
                <a:ea typeface="+mn-ea"/>
                <a:cs typeface="+mn-cs"/>
              </a:rPr>
              <a:t>Prague and big cities</a:t>
            </a:r>
            <a:r>
              <a:rPr kumimoji="0" lang="en-GB" sz="15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Party preference:</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1" i="0" u="none" strike="noStrike" kern="1200" cap="none" spc="0" normalizeH="0" baseline="0" noProof="0" dirty="0">
                <a:ln>
                  <a:noFill/>
                </a:ln>
                <a:solidFill>
                  <a:prstClr val="black"/>
                </a:solidFill>
                <a:effectLst/>
                <a:uLnTx/>
                <a:uFillTx/>
                <a:latin typeface="Calibri"/>
                <a:ea typeface="+mn-ea"/>
                <a:cs typeface="+mn-cs"/>
              </a:rPr>
              <a:t>36 %</a:t>
            </a:r>
            <a:r>
              <a:rPr kumimoji="0" lang="en-GB" sz="1500" b="0" i="0" u="none" strike="noStrike" kern="1200" cap="none" spc="0" normalizeH="0" baseline="0" noProof="0" dirty="0">
                <a:ln>
                  <a:noFill/>
                </a:ln>
                <a:solidFill>
                  <a:prstClr val="black"/>
                </a:solidFill>
                <a:effectLst/>
                <a:uLnTx/>
                <a:uFillTx/>
                <a:latin typeface="Calibri"/>
                <a:ea typeface="+mn-ea"/>
                <a:cs typeface="+mn-cs"/>
              </a:rPr>
              <a:t> likely to </a:t>
            </a:r>
            <a:r>
              <a:rPr kumimoji="0" lang="en-GB" sz="1500" b="1" i="0" u="none" strike="noStrike" kern="1200" cap="none" spc="0" normalizeH="0" baseline="0" noProof="0" dirty="0">
                <a:ln>
                  <a:noFill/>
                </a:ln>
                <a:solidFill>
                  <a:prstClr val="black"/>
                </a:solidFill>
                <a:effectLst/>
                <a:uLnTx/>
                <a:uFillTx/>
                <a:latin typeface="Calibri"/>
                <a:ea typeface="+mn-ea"/>
                <a:cs typeface="+mn-cs"/>
              </a:rPr>
              <a:t>definitely participate in European Parliament elections</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Often support </a:t>
            </a:r>
            <a:r>
              <a:rPr kumimoji="0" lang="en-GB" sz="1500" b="1" i="0" u="none" strike="noStrike" kern="1200" cap="none" spc="0" normalizeH="0" baseline="0" noProof="0" dirty="0">
                <a:ln>
                  <a:noFill/>
                </a:ln>
                <a:solidFill>
                  <a:prstClr val="black"/>
                </a:solidFill>
                <a:effectLst/>
                <a:uLnTx/>
                <a:uFillTx/>
                <a:latin typeface="Calibri"/>
                <a:ea typeface="+mn-ea"/>
                <a:cs typeface="+mn-cs"/>
              </a:rPr>
              <a:t>ANO </a:t>
            </a:r>
            <a:r>
              <a:rPr kumimoji="0" lang="en-GB" sz="1500" i="0" u="none" strike="noStrike" kern="1200" cap="none" spc="0" normalizeH="0" baseline="0" noProof="0" dirty="0">
                <a:ln>
                  <a:noFill/>
                </a:ln>
                <a:solidFill>
                  <a:prstClr val="black"/>
                </a:solidFill>
                <a:effectLst/>
                <a:uLnTx/>
                <a:uFillTx/>
                <a:latin typeface="Calibri"/>
                <a:ea typeface="+mn-ea"/>
                <a:cs typeface="+mn-cs"/>
              </a:rPr>
              <a:t>party</a:t>
            </a:r>
            <a:r>
              <a:rPr kumimoji="0" lang="en-GB" sz="1500" b="0" i="0" u="none" strike="noStrike" kern="1200" cap="none" spc="0" normalizeH="0" baseline="0" noProof="0" dirty="0">
                <a:ln>
                  <a:noFill/>
                </a:ln>
                <a:solidFill>
                  <a:prstClr val="black"/>
                </a:solidFill>
                <a:effectLst/>
                <a:uLnTx/>
                <a:uFillTx/>
                <a:latin typeface="Calibri"/>
                <a:ea typeface="+mn-ea"/>
                <a:cs typeface="+mn-cs"/>
              </a:rPr>
              <a:t>. More likely to lean to </a:t>
            </a:r>
            <a:r>
              <a:rPr kumimoji="0" lang="en-GB" sz="1500" b="1" i="0" u="none" strike="noStrike" kern="1200" cap="none" spc="0" normalizeH="0" baseline="0" noProof="0" dirty="0">
                <a:ln>
                  <a:noFill/>
                </a:ln>
                <a:solidFill>
                  <a:prstClr val="black"/>
                </a:solidFill>
                <a:effectLst/>
                <a:uLnTx/>
                <a:uFillTx/>
                <a:latin typeface="Calibri"/>
                <a:ea typeface="+mn-ea"/>
                <a:cs typeface="+mn-cs"/>
              </a:rPr>
              <a:t>political right </a:t>
            </a:r>
            <a:r>
              <a:rPr kumimoji="0" lang="en-GB" sz="1500" b="0" i="0" u="none" strike="noStrike" kern="1200" cap="none" spc="0" normalizeH="0" baseline="0" noProof="0" dirty="0">
                <a:ln>
                  <a:noFill/>
                </a:ln>
                <a:solidFill>
                  <a:prstClr val="black"/>
                </a:solidFill>
                <a:effectLst/>
                <a:uLnTx/>
                <a:uFillTx/>
                <a:latin typeface="Calibri"/>
                <a:ea typeface="+mn-ea"/>
                <a:cs typeface="+mn-cs"/>
              </a:rPr>
              <a:t>(ODS) or to the </a:t>
            </a:r>
            <a:r>
              <a:rPr kumimoji="0" lang="en-GB" sz="1500" b="1" i="0" u="none" strike="noStrike" kern="1200" cap="none" spc="0" normalizeH="0" baseline="0" noProof="0" dirty="0">
                <a:ln>
                  <a:noFill/>
                </a:ln>
                <a:solidFill>
                  <a:prstClr val="black"/>
                </a:solidFill>
                <a:effectLst/>
                <a:uLnTx/>
                <a:uFillTx/>
                <a:latin typeface="Calibri"/>
                <a:ea typeface="+mn-ea"/>
                <a:cs typeface="+mn-cs"/>
              </a:rPr>
              <a:t>extreme political right </a:t>
            </a:r>
            <a:r>
              <a:rPr kumimoji="0" lang="en-GB" sz="1500" b="0" i="0" u="none" strike="noStrike" kern="1200" cap="none" spc="0" normalizeH="0" baseline="0" noProof="0" dirty="0">
                <a:ln>
                  <a:noFill/>
                </a:ln>
                <a:solidFill>
                  <a:prstClr val="black"/>
                </a:solidFill>
                <a:effectLst/>
                <a:uLnTx/>
                <a:uFillTx/>
                <a:latin typeface="Calibri"/>
                <a:ea typeface="+mn-ea"/>
                <a:cs typeface="+mn-cs"/>
              </a:rPr>
              <a:t>(SPD).</a:t>
            </a:r>
          </a:p>
        </p:txBody>
      </p:sp>
      <p:sp>
        <p:nvSpPr>
          <p:cNvPr id="2" name="Obdélník 1">
            <a:extLst>
              <a:ext uri="{FF2B5EF4-FFF2-40B4-BE49-F238E27FC236}">
                <a16:creationId xmlns:a16="http://schemas.microsoft.com/office/drawing/2014/main" id="{07505CCC-B9B4-4439-95C5-02EF23EDDB0B}"/>
              </a:ext>
            </a:extLst>
          </p:cNvPr>
          <p:cNvSpPr/>
          <p:nvPr/>
        </p:nvSpPr>
        <p:spPr>
          <a:xfrm>
            <a:off x="9670094" y="2461364"/>
            <a:ext cx="2286000" cy="815608"/>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1800" b="1" i="1" u="none" strike="noStrike" kern="1200" cap="none" spc="0" normalizeH="0" baseline="0" noProof="0" dirty="0">
                <a:ln>
                  <a:noFill/>
                </a:ln>
                <a:solidFill>
                  <a:prstClr val="black"/>
                </a:solidFill>
                <a:effectLst/>
                <a:uLnTx/>
                <a:uFillTx/>
                <a:latin typeface="Calibri"/>
                <a:ea typeface="+mn-ea"/>
                <a:cs typeface="+mn-cs"/>
              </a:rPr>
              <a:t>Share in population</a:t>
            </a:r>
          </a:p>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2400" b="1" i="0" u="none" strike="noStrike" kern="1200" cap="none" spc="0" normalizeH="0" baseline="0" noProof="0" dirty="0">
                <a:ln>
                  <a:noFill/>
                </a:ln>
                <a:solidFill>
                  <a:srgbClr val="E74C3C"/>
                </a:solidFill>
                <a:effectLst/>
                <a:uLnTx/>
                <a:uFillTx/>
                <a:latin typeface="Calibri"/>
                <a:ea typeface="+mn-ea"/>
                <a:cs typeface="+mn-cs"/>
              </a:rPr>
              <a:t>8 % </a:t>
            </a:r>
          </a:p>
        </p:txBody>
      </p:sp>
      <p:graphicFrame>
        <p:nvGraphicFramePr>
          <p:cNvPr id="5" name="Diagram 4">
            <a:extLst>
              <a:ext uri="{FF2B5EF4-FFF2-40B4-BE49-F238E27FC236}">
                <a16:creationId xmlns:a16="http://schemas.microsoft.com/office/drawing/2014/main" id="{B1BB57BE-4EC1-4695-95BE-83B60B62FA1A}"/>
              </a:ext>
            </a:extLst>
          </p:cNvPr>
          <p:cNvGraphicFramePr/>
          <p:nvPr>
            <p:extLst/>
          </p:nvPr>
        </p:nvGraphicFramePr>
        <p:xfrm>
          <a:off x="9919967" y="4304581"/>
          <a:ext cx="1816922" cy="151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Obdélník 15">
            <a:extLst>
              <a:ext uri="{FF2B5EF4-FFF2-40B4-BE49-F238E27FC236}">
                <a16:creationId xmlns:a16="http://schemas.microsoft.com/office/drawing/2014/main" id="{74FB0DF9-CCF5-4A42-B58A-8EF3160C1D13}"/>
              </a:ext>
            </a:extLst>
          </p:cNvPr>
          <p:cNvSpPr/>
          <p:nvPr/>
        </p:nvSpPr>
        <p:spPr>
          <a:xfrm>
            <a:off x="9613077" y="3487525"/>
            <a:ext cx="2286000" cy="646331"/>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Position in class structure</a:t>
            </a:r>
          </a:p>
        </p:txBody>
      </p:sp>
      <p:pic>
        <p:nvPicPr>
          <p:cNvPr id="6" name="Grafický objekt 5">
            <a:extLst>
              <a:ext uri="{FF2B5EF4-FFF2-40B4-BE49-F238E27FC236}">
                <a16:creationId xmlns:a16="http://schemas.microsoft.com/office/drawing/2014/main" id="{B4DD3754-F637-4C05-A66F-978D57C59E9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80108" y="899894"/>
            <a:ext cx="1465972" cy="1465972"/>
          </a:xfrm>
          <a:prstGeom prst="rect">
            <a:avLst/>
          </a:prstGeom>
        </p:spPr>
      </p:pic>
    </p:spTree>
    <p:extLst>
      <p:ext uri="{BB962C8B-B14F-4D97-AF65-F5344CB8AC3E}">
        <p14:creationId xmlns:p14="http://schemas.microsoft.com/office/powerpoint/2010/main" val="67668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7">
            <a:extLst>
              <a:ext uri="{FF2B5EF4-FFF2-40B4-BE49-F238E27FC236}">
                <a16:creationId xmlns:a16="http://schemas.microsoft.com/office/drawing/2014/main" id="{06736873-4DA1-48F3-80B0-90A8CB7A510F}"/>
              </a:ext>
            </a:extLst>
          </p:cNvPr>
          <p:cNvSpPr>
            <a:spLocks noGrp="1"/>
          </p:cNvSpPr>
          <p:nvPr>
            <p:ph idx="1"/>
          </p:nvPr>
        </p:nvSpPr>
        <p:spPr>
          <a:xfrm>
            <a:off x="0" y="909730"/>
            <a:ext cx="12192000" cy="494944"/>
          </a:xfrm>
          <a:noFill/>
        </p:spPr>
        <p:txBody>
          <a:bodyPr lIns="900000" tIns="0" rIns="900000" bIns="0" anchor="t">
            <a:noAutofit/>
          </a:bodyPr>
          <a:lstStyle/>
          <a:p>
            <a:pPr marL="0" indent="0">
              <a:buNone/>
            </a:pPr>
            <a:r>
              <a:rPr lang="en-AU" sz="1400" dirty="0"/>
              <a:t>Segmentation was constructed on the basis of </a:t>
            </a:r>
            <a:r>
              <a:rPr lang="en-AU" sz="1400" b="1" dirty="0"/>
              <a:t>cluster analysis using Ward‘s method</a:t>
            </a:r>
            <a:r>
              <a:rPr lang="en-AU" sz="1400" dirty="0"/>
              <a:t>. </a:t>
            </a:r>
          </a:p>
          <a:p>
            <a:pPr marL="0" indent="0">
              <a:buNone/>
            </a:pPr>
            <a:r>
              <a:rPr lang="en-AU" sz="1400" dirty="0"/>
              <a:t>In the cluster analysis, the following  variables were used :</a:t>
            </a:r>
          </a:p>
          <a:p>
            <a:pPr marL="0" indent="0">
              <a:buNone/>
            </a:pPr>
            <a:endParaRPr lang="en-AU" sz="1200" dirty="0"/>
          </a:p>
        </p:txBody>
      </p:sp>
      <p:sp>
        <p:nvSpPr>
          <p:cNvPr id="12" name="Nadpis 1">
            <a:extLst>
              <a:ext uri="{FF2B5EF4-FFF2-40B4-BE49-F238E27FC236}">
                <a16:creationId xmlns:a16="http://schemas.microsoft.com/office/drawing/2014/main" id="{443D8536-4CD0-48D7-BE2D-8A38536DDFD2}"/>
              </a:ext>
            </a:extLst>
          </p:cNvPr>
          <p:cNvSpPr txBox="1">
            <a:spLocks/>
          </p:cNvSpPr>
          <p:nvPr/>
        </p:nvSpPr>
        <p:spPr>
          <a:xfrm>
            <a:off x="0" y="2659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GB" dirty="0"/>
              <a:t>Methodology of segmentation</a:t>
            </a:r>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en-GB" sz="1400" b="0" i="0" u="none" strike="noStrike" kern="1200" cap="none" spc="0" normalizeH="0" baseline="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GB" sz="1400" b="0" i="0" u="none" strike="noStrike" kern="1200" cap="none" spc="0" normalizeH="0" baseline="0" dirty="0">
              <a:ln>
                <a:noFill/>
              </a:ln>
              <a:solidFill>
                <a:prstClr val="white">
                  <a:lumMod val="65000"/>
                </a:prstClr>
              </a:solidFill>
              <a:effectLst/>
              <a:uLnTx/>
              <a:uFillTx/>
              <a:latin typeface="Calibri"/>
              <a:ea typeface="+mn-ea"/>
              <a:cs typeface="+mn-cs"/>
            </a:endParaRPr>
          </a:p>
        </p:txBody>
      </p:sp>
      <p:sp>
        <p:nvSpPr>
          <p:cNvPr id="8" name="Obdélník 7">
            <a:extLst>
              <a:ext uri="{FF2B5EF4-FFF2-40B4-BE49-F238E27FC236}">
                <a16:creationId xmlns:a16="http://schemas.microsoft.com/office/drawing/2014/main" id="{40E3F578-FF5B-4496-81A6-C537CCE2B826}"/>
              </a:ext>
            </a:extLst>
          </p:cNvPr>
          <p:cNvSpPr/>
          <p:nvPr/>
        </p:nvSpPr>
        <p:spPr>
          <a:xfrm>
            <a:off x="371193" y="1451296"/>
            <a:ext cx="11425472" cy="4858970"/>
          </a:xfrm>
          <a:prstGeom prst="rect">
            <a:avLst/>
          </a:prstGeom>
          <a:solidFill>
            <a:srgbClr val="F8FBFE"/>
          </a:solidFill>
          <a:ln w="22225">
            <a:solidFill>
              <a:srgbClr val="2081D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a:solidFill>
                  <a:schemeClr val="tx1"/>
                </a:solidFill>
              </a:rPr>
              <a:t>Q09. Now we will talk about your worldview. </a:t>
            </a:r>
          </a:p>
          <a:p>
            <a:r>
              <a:rPr lang="en-AU" sz="1400" b="1">
                <a:solidFill>
                  <a:schemeClr val="tx1"/>
                </a:solidFill>
              </a:rPr>
              <a:t>To what extent do you agree or disagree with the following statements?</a:t>
            </a:r>
          </a:p>
          <a:p>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r>
              <a:rPr lang="en-AU" sz="1400" b="1">
                <a:solidFill>
                  <a:schemeClr val="tx1"/>
                </a:solidFill>
              </a:rPr>
              <a:t>Q10. Now we will talk about the public life. </a:t>
            </a:r>
          </a:p>
          <a:p>
            <a:r>
              <a:rPr lang="en-AU" sz="1400" b="1">
                <a:solidFill>
                  <a:schemeClr val="tx1"/>
                </a:solidFill>
              </a:rPr>
              <a:t>To what extent do you agree or disagree with the following statements?</a:t>
            </a: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a:p>
            <a:pPr marL="285750" indent="-285750">
              <a:buFont typeface="Arial" panose="020B0604020202020204" pitchFamily="34" charset="0"/>
              <a:buChar char="•"/>
            </a:pPr>
            <a:endParaRPr lang="en-AU" sz="1400">
              <a:solidFill>
                <a:schemeClr val="tx1"/>
              </a:solidFill>
            </a:endParaRPr>
          </a:p>
        </p:txBody>
      </p:sp>
      <p:graphicFrame>
        <p:nvGraphicFramePr>
          <p:cNvPr id="17" name="Tabulka 16">
            <a:extLst>
              <a:ext uri="{FF2B5EF4-FFF2-40B4-BE49-F238E27FC236}">
                <a16:creationId xmlns:a16="http://schemas.microsoft.com/office/drawing/2014/main" id="{97E2504D-D765-4FFC-9CCC-EE57C24FEACE}"/>
              </a:ext>
            </a:extLst>
          </p:cNvPr>
          <p:cNvGraphicFramePr>
            <a:graphicFrameLocks noGrp="1"/>
          </p:cNvGraphicFramePr>
          <p:nvPr>
            <p:extLst>
              <p:ext uri="{D42A27DB-BD31-4B8C-83A1-F6EECF244321}">
                <p14:modId xmlns:p14="http://schemas.microsoft.com/office/powerpoint/2010/main" val="609997576"/>
              </p:ext>
            </p:extLst>
          </p:nvPr>
        </p:nvGraphicFramePr>
        <p:xfrm>
          <a:off x="522514" y="1911422"/>
          <a:ext cx="5399616" cy="1957296"/>
        </p:xfrm>
        <a:graphic>
          <a:graphicData uri="http://schemas.openxmlformats.org/drawingml/2006/table">
            <a:tbl>
              <a:tblPr firstRow="1" bandRow="1">
                <a:tableStyleId>{5C22544A-7EE6-4342-B048-85BDC9FD1C3A}</a:tableStyleId>
              </a:tblPr>
              <a:tblGrid>
                <a:gridCol w="1085545">
                  <a:extLst>
                    <a:ext uri="{9D8B030D-6E8A-4147-A177-3AD203B41FA5}">
                      <a16:colId xmlns:a16="http://schemas.microsoft.com/office/drawing/2014/main" val="2882482906"/>
                    </a:ext>
                  </a:extLst>
                </a:gridCol>
                <a:gridCol w="4314071">
                  <a:extLst>
                    <a:ext uri="{9D8B030D-6E8A-4147-A177-3AD203B41FA5}">
                      <a16:colId xmlns:a16="http://schemas.microsoft.com/office/drawing/2014/main" val="943034875"/>
                    </a:ext>
                  </a:extLst>
                </a:gridCol>
              </a:tblGrid>
              <a:tr h="170427">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Authoritarianism</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b="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A strong leader is crucial for the Czech Republic - even if he/she does not always act according to the established rules.</a:t>
                      </a:r>
                      <a:endParaRPr lang="en-AU" sz="900" b="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934157434"/>
                  </a:ext>
                </a:extLst>
              </a:tr>
              <a:tr h="170427">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Authoritarianism</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marL="87313" indent="0" algn="l" fontAlgn="b"/>
                      <a:r>
                        <a:rPr lang="en-AU" sz="1050" b="0" i="0" u="none" strike="noStrike" noProof="0">
                          <a:solidFill>
                            <a:srgbClr val="000000"/>
                          </a:solidFill>
                          <a:effectLst/>
                          <a:latin typeface="Calibri" panose="020F0502020204030204" pitchFamily="34" charset="0"/>
                        </a:rPr>
                        <a:t>Our society will fall apart if we do not establish strict laws and rules.</a:t>
                      </a:r>
                    </a:p>
                  </a:txBody>
                  <a:tcPr marL="9525" marR="9525" marT="9525" marB="0" anchor="b">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1305944343"/>
                  </a:ext>
                </a:extLst>
              </a:tr>
              <a:tr h="170427">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Conservatism</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Gays and lesbians can have their rights but the marriage is possible only between a man and woman.</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2267813884"/>
                  </a:ext>
                </a:extLst>
              </a:tr>
              <a:tr h="170427">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Conservatism</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Minorities should always adapt to the Czech customs and traditions.</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2140205128"/>
                  </a:ext>
                </a:extLst>
              </a:tr>
              <a:tr h="170427">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Populism</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effectLst/>
                          <a:latin typeface="Calibri" panose="020F0502020204030204" pitchFamily="34" charset="0"/>
                          <a:ea typeface="Calibri" panose="020F0502020204030204" pitchFamily="34" charset="0"/>
                          <a:cs typeface="Cambria" panose="02040503050406030204" pitchFamily="18" charset="0"/>
                        </a:rPr>
                        <a:t>People - not the politicians - should decide themselves about the most important issues in the society.</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886285895"/>
                  </a:ext>
                </a:extLst>
              </a:tr>
              <a:tr h="170427">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Populism</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effectLst/>
                          <a:latin typeface="Calibri" panose="020F0502020204030204" pitchFamily="34" charset="0"/>
                          <a:ea typeface="Calibri" panose="020F0502020204030204" pitchFamily="34" charset="0"/>
                          <a:cs typeface="Cambria" panose="02040503050406030204" pitchFamily="18" charset="0"/>
                        </a:rPr>
                        <a:t>The elites are in general dissapointing and betrayed the interests of ordinary people.</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593905543"/>
                  </a:ext>
                </a:extLst>
              </a:tr>
              <a:tr h="170427">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rPr>
                        <a:t>Satisfaction</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I am satisfied with my life.</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672254767"/>
                  </a:ext>
                </a:extLst>
              </a:tr>
              <a:tr h="170427">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rPr>
                        <a:t>Satisfaction</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I am satisfied with the development in our society.</a:t>
                      </a:r>
                      <a:endParaRPr lang="en-AU" sz="900" noProof="0" dirty="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909931786"/>
                  </a:ext>
                </a:extLst>
              </a:tr>
            </a:tbl>
          </a:graphicData>
        </a:graphic>
      </p:graphicFrame>
      <p:graphicFrame>
        <p:nvGraphicFramePr>
          <p:cNvPr id="18" name="Tabulka 17">
            <a:extLst>
              <a:ext uri="{FF2B5EF4-FFF2-40B4-BE49-F238E27FC236}">
                <a16:creationId xmlns:a16="http://schemas.microsoft.com/office/drawing/2014/main" id="{32AAFD3C-607D-41CB-AD45-B5BB70213D70}"/>
              </a:ext>
            </a:extLst>
          </p:cNvPr>
          <p:cNvGraphicFramePr>
            <a:graphicFrameLocks noGrp="1"/>
          </p:cNvGraphicFramePr>
          <p:nvPr>
            <p:extLst>
              <p:ext uri="{D42A27DB-BD31-4B8C-83A1-F6EECF244321}">
                <p14:modId xmlns:p14="http://schemas.microsoft.com/office/powerpoint/2010/main" val="2845220905"/>
              </p:ext>
            </p:extLst>
          </p:nvPr>
        </p:nvGraphicFramePr>
        <p:xfrm>
          <a:off x="522514" y="4361923"/>
          <a:ext cx="5180438" cy="1888122"/>
        </p:xfrm>
        <a:graphic>
          <a:graphicData uri="http://schemas.openxmlformats.org/drawingml/2006/table">
            <a:tbl>
              <a:tblPr firstRow="1" bandRow="1">
                <a:tableStyleId>{5C22544A-7EE6-4342-B048-85BDC9FD1C3A}</a:tableStyleId>
              </a:tblPr>
              <a:tblGrid>
                <a:gridCol w="929450">
                  <a:extLst>
                    <a:ext uri="{9D8B030D-6E8A-4147-A177-3AD203B41FA5}">
                      <a16:colId xmlns:a16="http://schemas.microsoft.com/office/drawing/2014/main" val="2882482906"/>
                    </a:ext>
                  </a:extLst>
                </a:gridCol>
                <a:gridCol w="4250988">
                  <a:extLst>
                    <a:ext uri="{9D8B030D-6E8A-4147-A177-3AD203B41FA5}">
                      <a16:colId xmlns:a16="http://schemas.microsoft.com/office/drawing/2014/main" val="943034875"/>
                    </a:ext>
                  </a:extLst>
                </a:gridCol>
              </a:tblGrid>
              <a:tr h="156197">
                <a:tc>
                  <a:txBody>
                    <a:bodyPr/>
                    <a:lstStyle/>
                    <a:p>
                      <a:pPr algn="l">
                        <a:lnSpc>
                          <a:spcPct val="107000"/>
                        </a:lnSpc>
                        <a:spcBef>
                          <a:spcPts val="600"/>
                        </a:spcBef>
                        <a:spcAft>
                          <a:spcPts val="0"/>
                        </a:spcAft>
                      </a:pPr>
                      <a:r>
                        <a:rPr lang="en-AU" sz="1000" b="1" noProof="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November</a:t>
                      </a:r>
                      <a:endParaRPr lang="en-AU" sz="900" noProof="0" dirty="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b="0" noProof="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I am satisfied with development in the society after November 1989.</a:t>
                      </a:r>
                      <a:endParaRPr lang="en-AU" sz="900" b="0" noProof="0" dirty="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934157434"/>
                  </a:ext>
                </a:extLst>
              </a:tr>
              <a:tr h="156197">
                <a:tc>
                  <a:txBody>
                    <a:bodyPr/>
                    <a:lstStyle/>
                    <a:p>
                      <a:pPr algn="l">
                        <a:lnSpc>
                          <a:spcPct val="107000"/>
                        </a:lnSpc>
                        <a:spcBef>
                          <a:spcPts val="600"/>
                        </a:spcBef>
                        <a:spcAft>
                          <a:spcPts val="0"/>
                        </a:spcAft>
                      </a:pPr>
                      <a:r>
                        <a:rPr lang="en-AU" sz="1000" b="1" noProof="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November</a:t>
                      </a:r>
                      <a:endParaRPr lang="en-AU" sz="900" noProof="0" dirty="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During the last 30 years, the politicians and leaders ruined most of things.</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2478615768"/>
                  </a:ext>
                </a:extLst>
              </a:tr>
              <a:tr h="156197">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Trust </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The current politics is full of corruption and frauds.</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1245393970"/>
                  </a:ext>
                </a:extLst>
              </a:tr>
              <a:tr h="319649">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Trust</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I do not trust the majority of political institutions such as the Government or the Parliament.</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1305944343"/>
                  </a:ext>
                </a:extLst>
              </a:tr>
              <a:tr h="156197">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Christianity</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The Christian principles and the Ten Commandments are still valid.</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2267813884"/>
                  </a:ext>
                </a:extLst>
              </a:tr>
              <a:tr h="156197">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Christianity</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Even a non-believer can find answers to the current questions in the Bible.</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2140205128"/>
                  </a:ext>
                </a:extLst>
              </a:tr>
              <a:tr h="156197">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Left-right</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The rich should pay more taxes from their income and possessions.</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886285895"/>
                  </a:ext>
                </a:extLst>
              </a:tr>
              <a:tr h="156197">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Left-right</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The free market should almost never be limited by any state regulations.</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593905543"/>
                  </a:ext>
                </a:extLst>
              </a:tr>
              <a:tr h="304192">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Material/indi</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The most important aspect of life is to reach financial security - other aspects are not that important.</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672254767"/>
                  </a:ext>
                </a:extLst>
              </a:tr>
              <a:tr h="156197">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Material/indi</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Human beings in the current society must mainly take care of themselves.</a:t>
                      </a:r>
                      <a:endParaRPr lang="en-AU" sz="900" noProof="0" dirty="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909931786"/>
                  </a:ext>
                </a:extLst>
              </a:tr>
            </a:tbl>
          </a:graphicData>
        </a:graphic>
      </p:graphicFrame>
      <p:sp>
        <p:nvSpPr>
          <p:cNvPr id="19" name="TextovéPole 18">
            <a:extLst>
              <a:ext uri="{FF2B5EF4-FFF2-40B4-BE49-F238E27FC236}">
                <a16:creationId xmlns:a16="http://schemas.microsoft.com/office/drawing/2014/main" id="{B3521BAF-8705-4214-B2C4-A329397C55C3}"/>
              </a:ext>
            </a:extLst>
          </p:cNvPr>
          <p:cNvSpPr txBox="1"/>
          <p:nvPr/>
        </p:nvSpPr>
        <p:spPr>
          <a:xfrm>
            <a:off x="6006517" y="1435804"/>
            <a:ext cx="5790148" cy="4924425"/>
          </a:xfrm>
          <a:prstGeom prst="rect">
            <a:avLst/>
          </a:prstGeom>
          <a:noFill/>
        </p:spPr>
        <p:txBody>
          <a:bodyPr wrap="square" rtlCol="0">
            <a:spAutoFit/>
          </a:bodyPr>
          <a:lstStyle/>
          <a:p>
            <a:r>
              <a:rPr lang="en-AU" sz="1400" b="1" dirty="0"/>
              <a:t>Q11. Now we will talk about international politics and globalization. </a:t>
            </a:r>
          </a:p>
          <a:p>
            <a:r>
              <a:rPr lang="en-AU" sz="1400" b="1" dirty="0"/>
              <a:t>To what exten</a:t>
            </a:r>
            <a:r>
              <a:rPr lang="cs-CZ" sz="1400" b="1" dirty="0"/>
              <a:t>t</a:t>
            </a:r>
            <a:r>
              <a:rPr lang="en-AU" sz="1400" b="1" dirty="0"/>
              <a:t> do you agree or disagree with the following statements?</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a:p>
            <a:endParaRPr lang="en-AU" sz="1400" dirty="0"/>
          </a:p>
          <a:p>
            <a:r>
              <a:rPr lang="en-AU" sz="1400" b="1" dirty="0"/>
              <a:t>Q18. Would you elect to the Chamber of Deputies if they the elections were held now?</a:t>
            </a:r>
          </a:p>
          <a:p>
            <a:endParaRPr lang="en-AU" sz="1000" b="1" dirty="0"/>
          </a:p>
          <a:p>
            <a:r>
              <a:rPr lang="en-AU" sz="1400" b="1" dirty="0"/>
              <a:t>Q19. What is your attitude to the political parties / movements listed below when it comes to elections to the Chamber of Deputies? [Main preferred party/movement – would be acceptable]</a:t>
            </a:r>
          </a:p>
          <a:p>
            <a:endParaRPr lang="en-AU" sz="1000" b="1" dirty="0"/>
          </a:p>
          <a:p>
            <a:r>
              <a:rPr lang="en-AU" sz="1400" b="1" dirty="0"/>
              <a:t>Q34. Have you had any experience with the following events in the last 10 years?</a:t>
            </a:r>
            <a:r>
              <a:rPr lang="en-AU" sz="1000" dirty="0"/>
              <a:t>[You are/were solving </a:t>
            </a:r>
            <a:r>
              <a:rPr lang="en-GB" sz="1000" dirty="0"/>
              <a:t>distrainment</a:t>
            </a:r>
            <a:r>
              <a:rPr lang="en-AU" sz="1000" dirty="0"/>
              <a:t>; Friend / family member is / was solving </a:t>
            </a:r>
            <a:r>
              <a:rPr lang="en-GB" sz="1000" dirty="0"/>
              <a:t>distrainment</a:t>
            </a:r>
            <a:r>
              <a:rPr lang="en-AU" sz="1000" dirty="0"/>
              <a:t>; Loss of job; Change of working conditions (worse); Loss of housing; </a:t>
            </a:r>
            <a:r>
              <a:rPr lang="cs-CZ" sz="1000" dirty="0" err="1"/>
              <a:t>Economic</a:t>
            </a:r>
            <a:r>
              <a:rPr lang="en-AU" sz="1000" dirty="0"/>
              <a:t> issues in region I live in; Serious injury or long-term illness; Change of financial situation (worse)]</a:t>
            </a:r>
          </a:p>
          <a:p>
            <a:endParaRPr lang="en-AU" sz="1400" dirty="0"/>
          </a:p>
        </p:txBody>
      </p:sp>
      <p:graphicFrame>
        <p:nvGraphicFramePr>
          <p:cNvPr id="20" name="Tabulka 19">
            <a:extLst>
              <a:ext uri="{FF2B5EF4-FFF2-40B4-BE49-F238E27FC236}">
                <a16:creationId xmlns:a16="http://schemas.microsoft.com/office/drawing/2014/main" id="{C1C97D15-13D3-4A31-94F6-59A40B860703}"/>
              </a:ext>
            </a:extLst>
          </p:cNvPr>
          <p:cNvGraphicFramePr>
            <a:graphicFrameLocks noGrp="1"/>
          </p:cNvGraphicFramePr>
          <p:nvPr>
            <p:extLst>
              <p:ext uri="{D42A27DB-BD31-4B8C-83A1-F6EECF244321}">
                <p14:modId xmlns:p14="http://schemas.microsoft.com/office/powerpoint/2010/main" val="3654295608"/>
              </p:ext>
            </p:extLst>
          </p:nvPr>
        </p:nvGraphicFramePr>
        <p:xfrm>
          <a:off x="6149934" y="1911422"/>
          <a:ext cx="5242846" cy="1888828"/>
        </p:xfrm>
        <a:graphic>
          <a:graphicData uri="http://schemas.openxmlformats.org/drawingml/2006/table">
            <a:tbl>
              <a:tblPr firstRow="1" bandRow="1">
                <a:tableStyleId>{5C22544A-7EE6-4342-B048-85BDC9FD1C3A}</a:tableStyleId>
              </a:tblPr>
              <a:tblGrid>
                <a:gridCol w="1113014">
                  <a:extLst>
                    <a:ext uri="{9D8B030D-6E8A-4147-A177-3AD203B41FA5}">
                      <a16:colId xmlns:a16="http://schemas.microsoft.com/office/drawing/2014/main" val="2882482906"/>
                    </a:ext>
                  </a:extLst>
                </a:gridCol>
                <a:gridCol w="4129832">
                  <a:extLst>
                    <a:ext uri="{9D8B030D-6E8A-4147-A177-3AD203B41FA5}">
                      <a16:colId xmlns:a16="http://schemas.microsoft.com/office/drawing/2014/main" val="943034875"/>
                    </a:ext>
                  </a:extLst>
                </a:gridCol>
              </a:tblGrid>
              <a:tr h="293102">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Globalization</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b="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People like me benefit from globalization and modern trends in the society.</a:t>
                      </a:r>
                      <a:endParaRPr lang="en-AU" sz="900" b="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934157434"/>
                  </a:ext>
                </a:extLst>
              </a:tr>
              <a:tr h="349094">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Globalization</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The development of current society cannot be foreseen which makes me uncertain.</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2478615768"/>
                  </a:ext>
                </a:extLst>
              </a:tr>
              <a:tr h="144791">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Immigration</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marL="87313" indent="0" algn="l" defTabSz="914400" rtl="0" eaLnBrk="1" fontAlgn="b" latinLnBrk="0" hangingPunct="1">
                        <a:lnSpc>
                          <a:spcPct val="107000"/>
                        </a:lnSpc>
                        <a:spcBef>
                          <a:spcPts val="600"/>
                        </a:spcBef>
                        <a:spcAft>
                          <a:spcPts val="0"/>
                        </a:spcAft>
                      </a:pPr>
                      <a:r>
                        <a:rPr lang="en-AU" sz="1000" kern="1200" noProof="0">
                          <a:solidFill>
                            <a:srgbClr val="000000"/>
                          </a:solidFill>
                          <a:effectLst/>
                          <a:latin typeface="Calibri" panose="020F0502020204030204" pitchFamily="34" charset="0"/>
                        </a:rPr>
                        <a:t>The Czech culture is strongly endangered by immigrants.</a:t>
                      </a:r>
                    </a:p>
                  </a:txBody>
                  <a:tcPr marL="9525" marR="9525" marT="9525" marB="0" anchor="b">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1245393970"/>
                  </a:ext>
                </a:extLst>
              </a:tr>
              <a:tr h="144791">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Immigration</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marL="87313" indent="0" algn="l" defTabSz="914400" rtl="0" eaLnBrk="1" fontAlgn="b" latinLnBrk="0" hangingPunct="1">
                        <a:lnSpc>
                          <a:spcPct val="107000"/>
                        </a:lnSpc>
                        <a:spcBef>
                          <a:spcPts val="600"/>
                        </a:spcBef>
                        <a:spcAft>
                          <a:spcPts val="0"/>
                        </a:spcAft>
                      </a:pPr>
                      <a:r>
                        <a:rPr lang="en-AU" sz="1000" kern="1200" noProof="0">
                          <a:solidFill>
                            <a:srgbClr val="000000"/>
                          </a:solidFill>
                          <a:effectLst/>
                          <a:latin typeface="Calibri" panose="020F0502020204030204" pitchFamily="34" charset="0"/>
                        </a:rPr>
                        <a:t>The immigrants can endanger Czech economy and welfare state„.</a:t>
                      </a:r>
                    </a:p>
                  </a:txBody>
                  <a:tcPr marL="9525" marR="9525" marT="9525" marB="0" anchor="b">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1305944343"/>
                  </a:ext>
                </a:extLst>
              </a:tr>
              <a:tr h="144791">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Foreign countries</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I consider the European Union beneficial.</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2267813884"/>
                  </a:ext>
                </a:extLst>
              </a:tr>
              <a:tr h="143224">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Foreign countries</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The Czech Republic belongs to the West.</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2140205128"/>
                  </a:ext>
                </a:extLst>
              </a:tr>
              <a:tr h="144791">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Nationalism</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Our nation must take care of itself - nobody else will help us.</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886285895"/>
                  </a:ext>
                </a:extLst>
              </a:tr>
              <a:tr h="144791">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Nationalism</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Our Czech culture is better than the most of others.</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593905543"/>
                  </a:ext>
                </a:extLst>
              </a:tr>
              <a:tr h="144791">
                <a:tc>
                  <a:txBody>
                    <a:bodyPr/>
                    <a:lstStyle/>
                    <a:p>
                      <a:pPr algn="l">
                        <a:lnSpc>
                          <a:spcPct val="107000"/>
                        </a:lnSpc>
                        <a:spcBef>
                          <a:spcPts val="600"/>
                        </a:spcBef>
                        <a:spcAft>
                          <a:spcPts val="0"/>
                        </a:spcAft>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Interest in politics</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I follow our political scene and events almost every day.</a:t>
                      </a:r>
                      <a:endParaRPr lang="en-AU" sz="900" noProof="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672254767"/>
                  </a:ext>
                </a:extLst>
              </a:tr>
              <a:tr h="144791">
                <a:tc>
                  <a:txBody>
                    <a:bodyPr/>
                    <a:lstStyle/>
                    <a:p>
                      <a:pPr marL="0" marR="0" lvl="0" indent="0" algn="l" defTabSz="914400" rtl="0" eaLnBrk="1" fontAlgn="auto" latinLnBrk="0" hangingPunct="1">
                        <a:lnSpc>
                          <a:spcPct val="107000"/>
                        </a:lnSpc>
                        <a:spcBef>
                          <a:spcPts val="600"/>
                        </a:spcBef>
                        <a:spcAft>
                          <a:spcPts val="0"/>
                        </a:spcAft>
                        <a:buClrTx/>
                        <a:buSzTx/>
                        <a:buFontTx/>
                        <a:buNone/>
                        <a:tabLst/>
                        <a:defRPr/>
                      </a:pPr>
                      <a:r>
                        <a:rPr lang="en-AU" sz="1000" b="1" noProof="0">
                          <a:solidFill>
                            <a:srgbClr val="000000"/>
                          </a:solidFill>
                          <a:effectLst/>
                          <a:latin typeface="Calibri" panose="020F0502020204030204" pitchFamily="34" charset="0"/>
                          <a:ea typeface="Calibri" panose="020F0502020204030204" pitchFamily="34" charset="0"/>
                          <a:cs typeface="Cambria" panose="02040503050406030204" pitchFamily="18" charset="0"/>
                        </a:rPr>
                        <a:t>Interest in politics</a:t>
                      </a:r>
                      <a:endParaRPr lang="en-AU" sz="900" noProof="0">
                        <a:effectLst/>
                        <a:latin typeface="Calibri" panose="020F0502020204030204" pitchFamily="34" charset="0"/>
                        <a:ea typeface="Calibri" panose="020F0502020204030204" pitchFamily="34" charset="0"/>
                      </a:endParaRPr>
                    </a:p>
                  </a:txBody>
                  <a:tcPr marL="68580" marR="68580" marT="0" marB="0"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tc>
                  <a:txBody>
                    <a:bodyPr/>
                    <a:lstStyle/>
                    <a:p>
                      <a:pPr algn="l">
                        <a:lnSpc>
                          <a:spcPct val="107000"/>
                        </a:lnSpc>
                        <a:spcBef>
                          <a:spcPts val="600"/>
                        </a:spcBef>
                        <a:spcAft>
                          <a:spcPts val="0"/>
                        </a:spcAft>
                      </a:pPr>
                      <a:r>
                        <a:rPr lang="en-AU" sz="1000" noProof="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I am interested in international events.</a:t>
                      </a:r>
                      <a:endParaRPr lang="en-AU" sz="900" noProof="0" dirty="0">
                        <a:effectLst/>
                        <a:latin typeface="Calibri" panose="020F0502020204030204" pitchFamily="34" charset="0"/>
                        <a:ea typeface="Calibri" panose="020F0502020204030204" pitchFamily="34" charset="0"/>
                      </a:endParaRPr>
                    </a:p>
                  </a:txBody>
                  <a:tcPr marL="68580" marR="68580" marT="0" marB="0">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lnTlToBr w="12700" cmpd="sng">
                      <a:noFill/>
                      <a:prstDash val="solid"/>
                    </a:lnTlToBr>
                    <a:lnBlToTr w="12700" cmpd="sng">
                      <a:noFill/>
                      <a:prstDash val="solid"/>
                    </a:lnBlToTr>
                    <a:solidFill>
                      <a:srgbClr val="E8F2FC"/>
                    </a:solidFill>
                  </a:tcPr>
                </a:tc>
                <a:extLst>
                  <a:ext uri="{0D108BD9-81ED-4DB2-BD59-A6C34878D82A}">
                    <a16:rowId xmlns:a16="http://schemas.microsoft.com/office/drawing/2014/main" val="3909931786"/>
                  </a:ext>
                </a:extLst>
              </a:tr>
            </a:tbl>
          </a:graphicData>
        </a:graphic>
      </p:graphicFrame>
      <p:cxnSp>
        <p:nvCxnSpPr>
          <p:cNvPr id="22" name="Přímá spojnice 21">
            <a:extLst>
              <a:ext uri="{FF2B5EF4-FFF2-40B4-BE49-F238E27FC236}">
                <a16:creationId xmlns:a16="http://schemas.microsoft.com/office/drawing/2014/main" id="{D0C8CE13-2296-40C2-81CE-064869DD2C4F}"/>
              </a:ext>
            </a:extLst>
          </p:cNvPr>
          <p:cNvCxnSpPr>
            <a:cxnSpLocks/>
          </p:cNvCxnSpPr>
          <p:nvPr/>
        </p:nvCxnSpPr>
        <p:spPr>
          <a:xfrm flipH="1">
            <a:off x="6029997" y="1544541"/>
            <a:ext cx="12071" cy="4765725"/>
          </a:xfrm>
          <a:prstGeom prst="line">
            <a:avLst/>
          </a:prstGeom>
          <a:ln>
            <a:solidFill>
              <a:srgbClr val="2081D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8008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0" y="298938"/>
            <a:ext cx="12192000" cy="615461"/>
          </a:xfrm>
          <a:noFill/>
        </p:spPr>
        <p:txBody>
          <a:bodyPr lIns="900000" tIns="0" rIns="0" bIns="0" anchor="ctr">
            <a:noAutofit/>
          </a:bodyPr>
          <a:lstStyle/>
          <a:p>
            <a:r>
              <a:rPr lang="en-GB" dirty="0"/>
              <a:t>Profile of classes: Urban poor</a:t>
            </a:r>
          </a:p>
        </p:txBody>
      </p:sp>
      <p:sp>
        <p:nvSpPr>
          <p:cNvPr id="3"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defPPr>
              <a:defRPr lang="cs-CZ"/>
            </a:defPPr>
            <a:lvl1pPr marL="0" algn="ctr" defTabSz="914400" rtl="0" eaLnBrk="1" latinLnBrk="0" hangingPunct="1">
              <a:defRPr sz="1400" b="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en-GB"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7" name="Zástupný symbol pro obsah 2">
            <a:extLst>
              <a:ext uri="{FF2B5EF4-FFF2-40B4-BE49-F238E27FC236}">
                <a16:creationId xmlns:a16="http://schemas.microsoft.com/office/drawing/2014/main" id="{721F8D37-A8B5-4061-A071-75F8831BAE84}"/>
              </a:ext>
            </a:extLst>
          </p:cNvPr>
          <p:cNvSpPr txBox="1">
            <a:spLocks/>
          </p:cNvSpPr>
          <p:nvPr/>
        </p:nvSpPr>
        <p:spPr>
          <a:xfrm>
            <a:off x="825780" y="1397735"/>
            <a:ext cx="8585906" cy="4902857"/>
          </a:xfrm>
          <a:prstGeom prst="rect">
            <a:avLst/>
          </a:prstGeom>
          <a:ln w="28575">
            <a:solidFill>
              <a:schemeClr val="accent2">
                <a:lumMod val="75000"/>
              </a:schemeClr>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Position in social structure: </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On the verge </a:t>
            </a:r>
            <a:r>
              <a:rPr kumimoji="0" lang="en-GB" sz="1500" b="1" i="0" u="none" strike="noStrike" kern="1200" cap="none" spc="0" normalizeH="0" baseline="0" noProof="0" dirty="0">
                <a:ln>
                  <a:noFill/>
                </a:ln>
                <a:solidFill>
                  <a:prstClr val="black"/>
                </a:solidFill>
                <a:effectLst/>
                <a:uLnTx/>
                <a:uFillTx/>
                <a:latin typeface="Calibri"/>
                <a:ea typeface="+mn-ea"/>
                <a:cs typeface="+mn-cs"/>
              </a:rPr>
              <a:t>between middle class and low class</a:t>
            </a:r>
            <a:r>
              <a:rPr kumimoji="0" lang="en-GB" sz="1500" b="0" i="0" u="none" strike="noStrike" kern="1200" cap="none" spc="0" normalizeH="0" baseline="0" noProof="0" dirty="0">
                <a:ln>
                  <a:noFill/>
                </a:ln>
                <a:solidFill>
                  <a:prstClr val="black"/>
                </a:solidFill>
                <a:effectLst/>
                <a:uLnTx/>
                <a:uFillTx/>
                <a:latin typeface="Calibri"/>
                <a:ea typeface="+mn-ea"/>
                <a:cs typeface="+mn-cs"/>
              </a:rPr>
              <a:t>. Their position is threatened and can fall to the low class. Tend to see themselves as belonging to lower middle class.</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Profile (capital):</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In this groups there is a </a:t>
            </a:r>
            <a:r>
              <a:rPr kumimoji="0" lang="en-GB" sz="1500" b="1" i="0" u="none" strike="noStrike" kern="1200" cap="none" spc="0" normalizeH="0" baseline="0" noProof="0" dirty="0">
                <a:ln>
                  <a:noFill/>
                </a:ln>
                <a:solidFill>
                  <a:prstClr val="black"/>
                </a:solidFill>
                <a:effectLst/>
                <a:uLnTx/>
                <a:uFillTx/>
                <a:latin typeface="Calibri"/>
                <a:ea typeface="+mn-ea"/>
                <a:cs typeface="+mn-cs"/>
              </a:rPr>
              <a:t>lack of social capital</a:t>
            </a:r>
            <a:r>
              <a:rPr kumimoji="0" lang="en-GB" sz="1500" b="0" i="0" u="none" strike="noStrike" kern="1200" cap="none" spc="0" normalizeH="0" baseline="0" noProof="0" dirty="0">
                <a:ln>
                  <a:noFill/>
                </a:ln>
                <a:solidFill>
                  <a:prstClr val="black"/>
                </a:solidFill>
                <a:effectLst/>
                <a:uLnTx/>
                <a:uFillTx/>
                <a:latin typeface="Calibri"/>
                <a:ea typeface="+mn-ea"/>
                <a:cs typeface="+mn-cs"/>
              </a:rPr>
              <a:t>. The lack of social contacts is also caused by the fact that they live in bigger cities and have often only few people to rely on – unlike traditional middle class members who can rely on contacts in prestigious positions. Otherwise </a:t>
            </a:r>
            <a:r>
              <a:rPr kumimoji="0" lang="en-GB" sz="1500" b="1" i="0" u="none" strike="noStrike" kern="1200" cap="none" spc="0" normalizeH="0" baseline="0" noProof="0" dirty="0">
                <a:ln>
                  <a:noFill/>
                </a:ln>
                <a:solidFill>
                  <a:prstClr val="black"/>
                </a:solidFill>
                <a:effectLst/>
                <a:uLnTx/>
                <a:uFillTx/>
                <a:latin typeface="Calibri"/>
                <a:ea typeface="+mn-ea"/>
                <a:cs typeface="+mn-cs"/>
              </a:rPr>
              <a:t>their capitals are balanced</a:t>
            </a:r>
            <a:r>
              <a:rPr kumimoji="0" lang="en-GB" sz="1500" b="0" i="0" u="none" strike="noStrike" kern="1200" cap="none" spc="0" normalizeH="0" baseline="0" noProof="0" dirty="0">
                <a:ln>
                  <a:noFill/>
                </a:ln>
                <a:solidFill>
                  <a:prstClr val="black"/>
                </a:solidFill>
                <a:effectLst/>
                <a:uLnTx/>
                <a:uFillTx/>
                <a:latin typeface="Calibri"/>
                <a:ea typeface="+mn-ea"/>
                <a:cs typeface="+mn-cs"/>
              </a:rPr>
              <a:t>; they have some cultural (both traditional and digital) capital and rather average incomes. However, they have low wealth and assets which makes them endangered in case of unemployment or generally in case economic downturn.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Demographics:</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Mostly in </a:t>
            </a:r>
            <a:r>
              <a:rPr kumimoji="0" lang="en-GB" sz="1500" b="1" i="0" u="none" strike="noStrike" kern="1200" cap="none" spc="0" normalizeH="0" baseline="0" noProof="0" dirty="0">
                <a:ln>
                  <a:noFill/>
                </a:ln>
                <a:solidFill>
                  <a:prstClr val="black"/>
                </a:solidFill>
                <a:effectLst/>
                <a:uLnTx/>
                <a:uFillTx/>
                <a:latin typeface="Calibri"/>
                <a:ea typeface="+mn-ea"/>
                <a:cs typeface="+mn-cs"/>
              </a:rPr>
              <a:t>younger age groups </a:t>
            </a:r>
            <a:r>
              <a:rPr kumimoji="0" lang="en-GB" sz="1500" b="0" i="0" u="none" strike="noStrike" kern="1200" cap="none" spc="0" normalizeH="0" baseline="0" noProof="0" dirty="0">
                <a:ln>
                  <a:noFill/>
                </a:ln>
                <a:solidFill>
                  <a:prstClr val="black"/>
                </a:solidFill>
                <a:effectLst/>
                <a:uLnTx/>
                <a:uFillTx/>
                <a:latin typeface="Calibri"/>
                <a:ea typeface="+mn-ea"/>
                <a:cs typeface="+mn-cs"/>
              </a:rPr>
              <a:t>(25 to 44 yrs.). More often </a:t>
            </a:r>
            <a:r>
              <a:rPr kumimoji="0" lang="en-GB" sz="1500" b="1" i="0" u="none" strike="noStrike" kern="1200" cap="none" spc="0" normalizeH="0" baseline="0" noProof="0" dirty="0">
                <a:ln>
                  <a:noFill/>
                </a:ln>
                <a:solidFill>
                  <a:prstClr val="black"/>
                </a:solidFill>
                <a:effectLst/>
                <a:uLnTx/>
                <a:uFillTx/>
                <a:latin typeface="Calibri"/>
                <a:ea typeface="+mn-ea"/>
                <a:cs typeface="+mn-cs"/>
              </a:rPr>
              <a:t>families with children</a:t>
            </a:r>
            <a:r>
              <a:rPr kumimoji="0" lang="en-GB" sz="1500" b="0" i="0" u="none" strike="noStrike" kern="1200" cap="none" spc="0" normalizeH="0" baseline="0" noProof="0" dirty="0">
                <a:ln>
                  <a:noFill/>
                </a:ln>
                <a:solidFill>
                  <a:prstClr val="black"/>
                </a:solidFill>
                <a:effectLst/>
                <a:uLnTx/>
                <a:uFillTx/>
                <a:latin typeface="Calibri"/>
                <a:ea typeface="+mn-ea"/>
                <a:cs typeface="+mn-cs"/>
              </a:rPr>
              <a:t>. Almost 80 % </a:t>
            </a:r>
            <a:r>
              <a:rPr kumimoji="0" lang="en-GB" sz="1500" b="1" i="0" u="none" strike="noStrike" kern="1200" cap="none" spc="0" normalizeH="0" baseline="0" noProof="0" dirty="0">
                <a:ln>
                  <a:noFill/>
                </a:ln>
                <a:solidFill>
                  <a:prstClr val="black"/>
                </a:solidFill>
                <a:effectLst/>
                <a:uLnTx/>
                <a:uFillTx/>
                <a:latin typeface="Calibri"/>
                <a:ea typeface="+mn-ea"/>
                <a:cs typeface="+mn-cs"/>
              </a:rPr>
              <a:t>secondary education</a:t>
            </a:r>
            <a:r>
              <a:rPr kumimoji="0" lang="en-GB" sz="1500" b="0" i="0" u="none" strike="noStrike" kern="1200" cap="none" spc="0" normalizeH="0" baseline="0" noProof="0" dirty="0">
                <a:ln>
                  <a:noFill/>
                </a:ln>
                <a:solidFill>
                  <a:prstClr val="black"/>
                </a:solidFill>
                <a:effectLst/>
                <a:uLnTx/>
                <a:uFillTx/>
                <a:latin typeface="Calibri"/>
                <a:ea typeface="+mn-ea"/>
                <a:cs typeface="+mn-cs"/>
              </a:rPr>
              <a:t>. Live in </a:t>
            </a:r>
            <a:r>
              <a:rPr kumimoji="0" lang="en-GB" sz="1500" b="1" i="0" u="none" strike="noStrike" kern="1200" cap="none" spc="0" normalizeH="0" baseline="0" noProof="0" dirty="0">
                <a:ln>
                  <a:noFill/>
                </a:ln>
                <a:solidFill>
                  <a:prstClr val="black"/>
                </a:solidFill>
                <a:effectLst/>
                <a:uLnTx/>
                <a:uFillTx/>
                <a:latin typeface="Calibri"/>
                <a:ea typeface="+mn-ea"/>
                <a:cs typeface="+mn-cs"/>
              </a:rPr>
              <a:t>Prague and bigger cities</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Party preference:</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Just </a:t>
            </a:r>
            <a:r>
              <a:rPr kumimoji="0" lang="en-GB" sz="1500" b="1" i="0" u="none" strike="noStrike" kern="1200" cap="none" spc="0" normalizeH="0" baseline="0" noProof="0" dirty="0">
                <a:ln>
                  <a:noFill/>
                </a:ln>
                <a:solidFill>
                  <a:prstClr val="black"/>
                </a:solidFill>
                <a:effectLst/>
                <a:uLnTx/>
                <a:uFillTx/>
                <a:latin typeface="Calibri"/>
                <a:ea typeface="+mn-ea"/>
                <a:cs typeface="+mn-cs"/>
              </a:rPr>
              <a:t>28 %</a:t>
            </a:r>
            <a:r>
              <a:rPr kumimoji="0" lang="en-GB" sz="1500" b="0" i="0" u="none" strike="noStrike" kern="1200" cap="none" spc="0" normalizeH="0" baseline="0" noProof="0" dirty="0">
                <a:ln>
                  <a:noFill/>
                </a:ln>
                <a:solidFill>
                  <a:prstClr val="black"/>
                </a:solidFill>
                <a:effectLst/>
                <a:uLnTx/>
                <a:uFillTx/>
                <a:latin typeface="Calibri"/>
                <a:ea typeface="+mn-ea"/>
                <a:cs typeface="+mn-cs"/>
              </a:rPr>
              <a:t> likely to </a:t>
            </a:r>
            <a:r>
              <a:rPr kumimoji="0" lang="en-GB" sz="1500" b="1" i="0" u="none" strike="noStrike" kern="1200" cap="none" spc="0" normalizeH="0" baseline="0" noProof="0" dirty="0">
                <a:ln>
                  <a:noFill/>
                </a:ln>
                <a:solidFill>
                  <a:prstClr val="black"/>
                </a:solidFill>
                <a:effectLst/>
                <a:uLnTx/>
                <a:uFillTx/>
                <a:latin typeface="Calibri"/>
                <a:ea typeface="+mn-ea"/>
                <a:cs typeface="+mn-cs"/>
              </a:rPr>
              <a:t>definitely</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r>
              <a:rPr kumimoji="0" lang="en-GB" sz="1500" b="1" i="0" u="none" strike="noStrike" kern="1200" cap="none" spc="0" normalizeH="0" baseline="0" noProof="0" dirty="0">
                <a:ln>
                  <a:noFill/>
                </a:ln>
                <a:solidFill>
                  <a:prstClr val="black"/>
                </a:solidFill>
                <a:effectLst/>
                <a:uLnTx/>
                <a:uFillTx/>
                <a:latin typeface="Calibri"/>
                <a:ea typeface="+mn-ea"/>
                <a:cs typeface="+mn-cs"/>
              </a:rPr>
              <a:t>participate in European Parliament elections</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Lean to political parties in the </a:t>
            </a:r>
            <a:r>
              <a:rPr kumimoji="0" lang="en-GB" sz="1500" b="1" i="0" u="none" strike="noStrike" kern="1200" cap="none" spc="0" normalizeH="0" baseline="0" noProof="0" dirty="0">
                <a:ln>
                  <a:noFill/>
                </a:ln>
                <a:solidFill>
                  <a:prstClr val="black"/>
                </a:solidFill>
                <a:effectLst/>
                <a:uLnTx/>
                <a:uFillTx/>
                <a:latin typeface="Calibri"/>
                <a:ea typeface="+mn-ea"/>
                <a:cs typeface="+mn-cs"/>
              </a:rPr>
              <a:t>centre</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r>
              <a:rPr kumimoji="0" lang="en-GB" sz="1500" b="1" i="0" u="none" strike="noStrike" kern="1200" cap="none" spc="0" normalizeH="0" baseline="0" noProof="0" dirty="0">
                <a:ln>
                  <a:noFill/>
                </a:ln>
                <a:solidFill>
                  <a:prstClr val="black"/>
                </a:solidFill>
                <a:effectLst/>
                <a:uLnTx/>
                <a:uFillTx/>
                <a:latin typeface="Calibri"/>
                <a:ea typeface="+mn-ea"/>
                <a:cs typeface="+mn-cs"/>
              </a:rPr>
              <a:t>ANO</a:t>
            </a:r>
            <a:r>
              <a:rPr kumimoji="0" lang="en-GB" sz="1500" b="0" i="0" u="none" strike="noStrike" kern="1200" cap="none" spc="0" normalizeH="0" baseline="0" noProof="0" dirty="0">
                <a:ln>
                  <a:noFill/>
                </a:ln>
                <a:solidFill>
                  <a:prstClr val="black"/>
                </a:solidFill>
                <a:effectLst/>
                <a:uLnTx/>
                <a:uFillTx/>
                <a:latin typeface="Calibri"/>
                <a:ea typeface="+mn-ea"/>
                <a:cs typeface="+mn-cs"/>
              </a:rPr>
              <a:t> and </a:t>
            </a:r>
            <a:r>
              <a:rPr kumimoji="0" lang="cs-CZ" sz="1500" b="1" i="0" u="none" strike="noStrike" kern="1200" cap="none" spc="0" normalizeH="0" baseline="0" noProof="0" dirty="0">
                <a:ln>
                  <a:noFill/>
                </a:ln>
                <a:solidFill>
                  <a:prstClr val="black"/>
                </a:solidFill>
                <a:effectLst/>
                <a:uLnTx/>
                <a:uFillTx/>
                <a:latin typeface="Calibri"/>
                <a:ea typeface="+mn-ea"/>
                <a:cs typeface="+mn-cs"/>
              </a:rPr>
              <a:t>Pirate party</a:t>
            </a:r>
            <a:r>
              <a:rPr kumimoji="0" lang="en-GB" sz="1500" b="0" i="0" u="none" strike="noStrike" kern="1200" cap="none" spc="0" normalizeH="0" baseline="0" noProof="0" dirty="0">
                <a:ln>
                  <a:noFill/>
                </a:ln>
                <a:solidFill>
                  <a:prstClr val="black"/>
                </a:solidFill>
                <a:effectLst/>
                <a:uLnTx/>
                <a:uFillTx/>
                <a:latin typeface="Calibri"/>
                <a:ea typeface="+mn-ea"/>
                <a:cs typeface="+mn-cs"/>
              </a:rPr>
              <a:t> relatively more often.</a:t>
            </a:r>
          </a:p>
        </p:txBody>
      </p:sp>
      <p:sp>
        <p:nvSpPr>
          <p:cNvPr id="2" name="Obdélník 1">
            <a:extLst>
              <a:ext uri="{FF2B5EF4-FFF2-40B4-BE49-F238E27FC236}">
                <a16:creationId xmlns:a16="http://schemas.microsoft.com/office/drawing/2014/main" id="{07505CCC-B9B4-4439-95C5-02EF23EDDB0B}"/>
              </a:ext>
            </a:extLst>
          </p:cNvPr>
          <p:cNvSpPr/>
          <p:nvPr/>
        </p:nvSpPr>
        <p:spPr>
          <a:xfrm>
            <a:off x="9670094" y="2461364"/>
            <a:ext cx="2286000" cy="815608"/>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1800" b="1" i="1" u="none" strike="noStrike" kern="1200" cap="none" spc="0" normalizeH="0" baseline="0" noProof="0" dirty="0">
                <a:ln>
                  <a:noFill/>
                </a:ln>
                <a:solidFill>
                  <a:prstClr val="black"/>
                </a:solidFill>
                <a:effectLst/>
                <a:uLnTx/>
                <a:uFillTx/>
                <a:latin typeface="Calibri"/>
                <a:ea typeface="+mn-ea"/>
                <a:cs typeface="+mn-cs"/>
              </a:rPr>
              <a:t>Share in population</a:t>
            </a:r>
          </a:p>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2400" b="1" i="0" u="none" strike="noStrike" kern="1200" cap="none" spc="0" normalizeH="0" baseline="0" noProof="0" dirty="0">
                <a:ln>
                  <a:noFill/>
                </a:ln>
                <a:solidFill>
                  <a:srgbClr val="E74C3C"/>
                </a:solidFill>
                <a:effectLst/>
                <a:uLnTx/>
                <a:uFillTx/>
                <a:latin typeface="Calibri"/>
                <a:ea typeface="+mn-ea"/>
                <a:cs typeface="+mn-cs"/>
              </a:rPr>
              <a:t>13 % </a:t>
            </a:r>
          </a:p>
        </p:txBody>
      </p:sp>
      <p:graphicFrame>
        <p:nvGraphicFramePr>
          <p:cNvPr id="5" name="Diagram 4">
            <a:extLst>
              <a:ext uri="{FF2B5EF4-FFF2-40B4-BE49-F238E27FC236}">
                <a16:creationId xmlns:a16="http://schemas.microsoft.com/office/drawing/2014/main" id="{B1BB57BE-4EC1-4695-95BE-83B60B62FA1A}"/>
              </a:ext>
            </a:extLst>
          </p:cNvPr>
          <p:cNvGraphicFramePr/>
          <p:nvPr>
            <p:extLst/>
          </p:nvPr>
        </p:nvGraphicFramePr>
        <p:xfrm>
          <a:off x="9919967" y="4304581"/>
          <a:ext cx="1816922" cy="151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Obdélník 15">
            <a:extLst>
              <a:ext uri="{FF2B5EF4-FFF2-40B4-BE49-F238E27FC236}">
                <a16:creationId xmlns:a16="http://schemas.microsoft.com/office/drawing/2014/main" id="{74FB0DF9-CCF5-4A42-B58A-8EF3160C1D13}"/>
              </a:ext>
            </a:extLst>
          </p:cNvPr>
          <p:cNvSpPr/>
          <p:nvPr/>
        </p:nvSpPr>
        <p:spPr>
          <a:xfrm>
            <a:off x="9613077" y="3487525"/>
            <a:ext cx="2286000" cy="646331"/>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Position in class structure</a:t>
            </a:r>
          </a:p>
        </p:txBody>
      </p:sp>
      <p:pic>
        <p:nvPicPr>
          <p:cNvPr id="6" name="Grafický objekt 5">
            <a:extLst>
              <a:ext uri="{FF2B5EF4-FFF2-40B4-BE49-F238E27FC236}">
                <a16:creationId xmlns:a16="http://schemas.microsoft.com/office/drawing/2014/main" id="{0FB3C8D9-27A2-4447-AA2F-CD5B9BF7B25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19849" y="824831"/>
            <a:ext cx="1485274" cy="1485274"/>
          </a:xfrm>
          <a:prstGeom prst="rect">
            <a:avLst/>
          </a:prstGeom>
        </p:spPr>
      </p:pic>
    </p:spTree>
    <p:extLst>
      <p:ext uri="{BB962C8B-B14F-4D97-AF65-F5344CB8AC3E}">
        <p14:creationId xmlns:p14="http://schemas.microsoft.com/office/powerpoint/2010/main" val="4030619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0" y="298938"/>
            <a:ext cx="12192000" cy="615461"/>
          </a:xfrm>
          <a:noFill/>
        </p:spPr>
        <p:txBody>
          <a:bodyPr lIns="900000" tIns="0" rIns="0" bIns="0" anchor="ctr">
            <a:noAutofit/>
          </a:bodyPr>
          <a:lstStyle/>
          <a:p>
            <a:r>
              <a:rPr lang="en-GB" dirty="0"/>
              <a:t>Profile of classes: Working class</a:t>
            </a:r>
          </a:p>
        </p:txBody>
      </p:sp>
      <p:sp>
        <p:nvSpPr>
          <p:cNvPr id="3"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defPPr>
              <a:defRPr lang="cs-CZ"/>
            </a:defPPr>
            <a:lvl1pPr marL="0" algn="ctr" defTabSz="914400" rtl="0" eaLnBrk="1" latinLnBrk="0" hangingPunct="1">
              <a:defRPr sz="1400" b="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en-GB"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71</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7" name="Zástupný symbol pro obsah 2">
            <a:extLst>
              <a:ext uri="{FF2B5EF4-FFF2-40B4-BE49-F238E27FC236}">
                <a16:creationId xmlns:a16="http://schemas.microsoft.com/office/drawing/2014/main" id="{721F8D37-A8B5-4061-A071-75F8831BAE84}"/>
              </a:ext>
            </a:extLst>
          </p:cNvPr>
          <p:cNvSpPr txBox="1">
            <a:spLocks/>
          </p:cNvSpPr>
          <p:nvPr/>
        </p:nvSpPr>
        <p:spPr>
          <a:xfrm>
            <a:off x="825780" y="1397735"/>
            <a:ext cx="8585906" cy="4902857"/>
          </a:xfrm>
          <a:prstGeom prst="rect">
            <a:avLst/>
          </a:prstGeom>
          <a:ln w="28575">
            <a:solidFill>
              <a:schemeClr val="accent2">
                <a:lumMod val="75000"/>
              </a:schemeClr>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Position in social structure: </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On the verge </a:t>
            </a:r>
            <a:r>
              <a:rPr kumimoji="0" lang="en-GB" sz="1500" b="1" i="0" u="none" strike="noStrike" kern="1200" cap="none" spc="0" normalizeH="0" baseline="0" noProof="0" dirty="0">
                <a:ln>
                  <a:noFill/>
                </a:ln>
                <a:solidFill>
                  <a:prstClr val="black"/>
                </a:solidFill>
                <a:effectLst/>
                <a:uLnTx/>
                <a:uFillTx/>
                <a:latin typeface="Calibri"/>
                <a:ea typeface="+mn-ea"/>
                <a:cs typeface="+mn-cs"/>
              </a:rPr>
              <a:t>between middle and low class</a:t>
            </a:r>
            <a:r>
              <a:rPr kumimoji="0" lang="en-GB" sz="1500" b="0" i="0" u="none" strike="noStrike" kern="1200" cap="none" spc="0" normalizeH="0" baseline="0" noProof="0" dirty="0">
                <a:ln>
                  <a:noFill/>
                </a:ln>
                <a:solidFill>
                  <a:prstClr val="black"/>
                </a:solidFill>
                <a:effectLst/>
                <a:uLnTx/>
                <a:uFillTx/>
                <a:latin typeface="Calibri"/>
                <a:ea typeface="+mn-ea"/>
                <a:cs typeface="+mn-cs"/>
              </a:rPr>
              <a:t>. Mainly due to very low incomes, often associated with economic inactivity.  Tend to view themselves as lower class.</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Profile (capital):</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While having </a:t>
            </a:r>
            <a:r>
              <a:rPr kumimoji="0" lang="en-GB" sz="1500" b="1" i="0" u="none" strike="noStrike" kern="1200" cap="none" spc="0" normalizeH="0" baseline="0" noProof="0" dirty="0">
                <a:ln>
                  <a:noFill/>
                </a:ln>
                <a:solidFill>
                  <a:prstClr val="black"/>
                </a:solidFill>
                <a:effectLst/>
                <a:uLnTx/>
                <a:uFillTx/>
                <a:latin typeface="Calibri"/>
                <a:ea typeface="+mn-ea"/>
                <a:cs typeface="+mn-cs"/>
              </a:rPr>
              <a:t>low incomes</a:t>
            </a:r>
            <a:r>
              <a:rPr kumimoji="0" lang="en-GB" sz="1500" b="0" i="0" u="none" strike="noStrike" kern="1200" cap="none" spc="0" normalizeH="0" baseline="0" noProof="0" dirty="0">
                <a:ln>
                  <a:noFill/>
                </a:ln>
                <a:solidFill>
                  <a:prstClr val="black"/>
                </a:solidFill>
                <a:effectLst/>
                <a:uLnTx/>
                <a:uFillTx/>
                <a:latin typeface="Calibri"/>
                <a:ea typeface="+mn-ea"/>
                <a:cs typeface="+mn-cs"/>
              </a:rPr>
              <a:t>, they do poses some wealth (housing) and </a:t>
            </a:r>
            <a:r>
              <a:rPr kumimoji="0" lang="en-GB" sz="1500" b="1" i="0" u="none" strike="noStrike" kern="1200" cap="none" spc="0" normalizeH="0" baseline="0" noProof="0" dirty="0">
                <a:ln>
                  <a:noFill/>
                </a:ln>
                <a:solidFill>
                  <a:prstClr val="black"/>
                </a:solidFill>
                <a:effectLst/>
                <a:uLnTx/>
                <a:uFillTx/>
                <a:latin typeface="Calibri"/>
                <a:ea typeface="+mn-ea"/>
                <a:cs typeface="+mn-cs"/>
              </a:rPr>
              <a:t>some social capital</a:t>
            </a:r>
            <a:r>
              <a:rPr kumimoji="0" lang="en-GB" sz="1500" b="0" i="0" u="none" strike="noStrike" kern="1200" cap="none" spc="0" normalizeH="0" baseline="0" noProof="0" dirty="0">
                <a:ln>
                  <a:noFill/>
                </a:ln>
                <a:solidFill>
                  <a:prstClr val="black"/>
                </a:solidFill>
                <a:effectLst/>
                <a:uLnTx/>
                <a:uFillTx/>
                <a:latin typeface="Calibri"/>
                <a:ea typeface="+mn-ea"/>
                <a:cs typeface="+mn-cs"/>
              </a:rPr>
              <a:t>. While they do belong to </a:t>
            </a:r>
            <a:r>
              <a:rPr kumimoji="0" lang="en-GB" sz="1500" b="1" i="0" u="none" strike="noStrike" kern="1200" cap="none" spc="0" normalizeH="0" baseline="0" noProof="0" dirty="0">
                <a:ln>
                  <a:noFill/>
                </a:ln>
                <a:solidFill>
                  <a:prstClr val="black"/>
                </a:solidFill>
                <a:effectLst/>
                <a:uLnTx/>
                <a:uFillTx/>
                <a:latin typeface="Calibri"/>
                <a:ea typeface="+mn-ea"/>
                <a:cs typeface="+mn-cs"/>
              </a:rPr>
              <a:t>threatened social groups </a:t>
            </a:r>
            <a:r>
              <a:rPr kumimoji="0" lang="en-GB" sz="1500" b="0" i="0" u="none" strike="noStrike" kern="1200" cap="none" spc="0" normalizeH="0" baseline="0" noProof="0" dirty="0">
                <a:ln>
                  <a:noFill/>
                </a:ln>
                <a:solidFill>
                  <a:prstClr val="black"/>
                </a:solidFill>
                <a:effectLst/>
                <a:uLnTx/>
                <a:uFillTx/>
                <a:latin typeface="Calibri"/>
                <a:ea typeface="+mn-ea"/>
                <a:cs typeface="+mn-cs"/>
              </a:rPr>
              <a:t>in terms of social problems (unemployment, social exclusion etc.)</a:t>
            </a:r>
            <a:r>
              <a:rPr kumimoji="0" lang="cs-CZ" sz="1500" b="0" i="0" u="none" strike="noStrike" kern="1200" cap="none" spc="0" normalizeH="0" baseline="0" noProof="0" dirty="0">
                <a:ln>
                  <a:noFill/>
                </a:ln>
                <a:solidFill>
                  <a:prstClr val="black"/>
                </a:solidFill>
                <a:effectLst/>
                <a:uLnTx/>
                <a:uFillTx/>
                <a:latin typeface="Calibri"/>
                <a:ea typeface="+mn-ea"/>
                <a:cs typeface="+mn-cs"/>
              </a:rPr>
              <a:t>,</a:t>
            </a:r>
            <a:r>
              <a:rPr kumimoji="0" lang="en-GB" sz="1500" b="0" i="0" u="none" strike="noStrike" kern="1200" cap="none" spc="0" normalizeH="0" baseline="0" noProof="0" dirty="0">
                <a:ln>
                  <a:noFill/>
                </a:ln>
                <a:solidFill>
                  <a:prstClr val="black"/>
                </a:solidFill>
                <a:effectLst/>
                <a:uLnTx/>
                <a:uFillTx/>
                <a:latin typeface="Calibri"/>
                <a:ea typeface="+mn-ea"/>
                <a:cs typeface="+mn-cs"/>
              </a:rPr>
              <a:t> they poses some assets to prevent these problems having strong impact on them.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Demographics:</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While mainly consists of </a:t>
            </a:r>
            <a:r>
              <a:rPr kumimoji="0" lang="en-GB" sz="1500" b="1" i="0" u="none" strike="noStrike" kern="1200" cap="none" spc="0" normalizeH="0" baseline="0" noProof="0" dirty="0">
                <a:ln>
                  <a:noFill/>
                </a:ln>
                <a:solidFill>
                  <a:prstClr val="black"/>
                </a:solidFill>
                <a:effectLst/>
                <a:uLnTx/>
                <a:uFillTx/>
                <a:latin typeface="Calibri"/>
                <a:ea typeface="+mn-ea"/>
                <a:cs typeface="+mn-cs"/>
              </a:rPr>
              <a:t>older age groups </a:t>
            </a:r>
            <a:r>
              <a:rPr kumimoji="0" lang="en-GB" sz="1500" b="0" i="0" u="none" strike="noStrike" kern="1200" cap="none" spc="0" normalizeH="0" baseline="0" noProof="0" dirty="0">
                <a:ln>
                  <a:noFill/>
                </a:ln>
                <a:solidFill>
                  <a:prstClr val="black"/>
                </a:solidFill>
                <a:effectLst/>
                <a:uLnTx/>
                <a:uFillTx/>
                <a:latin typeface="Calibri"/>
                <a:ea typeface="+mn-ea"/>
                <a:cs typeface="+mn-cs"/>
              </a:rPr>
              <a:t>– almost 40 % older than 65 yrs., </a:t>
            </a:r>
            <a:r>
              <a:rPr kumimoji="0" lang="en-GB" sz="1500" b="1" i="0" u="none" strike="noStrike" kern="1200" cap="none" spc="0" normalizeH="0" baseline="0" noProof="0" dirty="0">
                <a:ln>
                  <a:noFill/>
                </a:ln>
                <a:solidFill>
                  <a:prstClr val="black"/>
                </a:solidFill>
                <a:effectLst/>
                <a:uLnTx/>
                <a:uFillTx/>
                <a:latin typeface="Calibri"/>
                <a:ea typeface="+mn-ea"/>
                <a:cs typeface="+mn-cs"/>
              </a:rPr>
              <a:t>also</a:t>
            </a:r>
            <a:r>
              <a:rPr kumimoji="0" lang="en-GB" sz="1500" b="0" i="0" u="none" strike="noStrike" kern="1200" cap="none" spc="0" normalizeH="0" baseline="0" noProof="0" dirty="0">
                <a:ln>
                  <a:noFill/>
                </a:ln>
                <a:solidFill>
                  <a:prstClr val="black"/>
                </a:solidFill>
                <a:effectLst/>
                <a:uLnTx/>
                <a:uFillTx/>
                <a:latin typeface="Calibri"/>
                <a:ea typeface="+mn-ea"/>
                <a:cs typeface="+mn-cs"/>
              </a:rPr>
              <a:t> consists of </a:t>
            </a:r>
            <a:r>
              <a:rPr kumimoji="0" lang="en-GB" sz="1500" b="1" i="0" u="none" strike="noStrike" kern="1200" cap="none" spc="0" normalizeH="0" baseline="0" noProof="0" dirty="0">
                <a:ln>
                  <a:noFill/>
                </a:ln>
                <a:solidFill>
                  <a:prstClr val="black"/>
                </a:solidFill>
                <a:effectLst/>
                <a:uLnTx/>
                <a:uFillTx/>
                <a:latin typeface="Calibri"/>
                <a:ea typeface="+mn-ea"/>
                <a:cs typeface="+mn-cs"/>
              </a:rPr>
              <a:t>younger age groups</a:t>
            </a:r>
            <a:r>
              <a:rPr kumimoji="0" lang="en-GB" sz="1500" b="0" i="0" u="none" strike="noStrike" kern="1200" cap="none" spc="0" normalizeH="0" baseline="0" noProof="0" dirty="0">
                <a:ln>
                  <a:noFill/>
                </a:ln>
                <a:solidFill>
                  <a:prstClr val="black"/>
                </a:solidFill>
                <a:effectLst/>
                <a:uLnTx/>
                <a:uFillTx/>
                <a:latin typeface="Calibri"/>
                <a:ea typeface="+mn-ea"/>
                <a:cs typeface="+mn-cs"/>
              </a:rPr>
              <a:t>.  More likely to live in </a:t>
            </a:r>
            <a:r>
              <a:rPr kumimoji="0" lang="en-GB" sz="1500" b="1" i="0" u="none" strike="noStrike" kern="1200" cap="none" spc="0" normalizeH="0" baseline="0" noProof="0" dirty="0">
                <a:ln>
                  <a:noFill/>
                </a:ln>
                <a:solidFill>
                  <a:prstClr val="black"/>
                </a:solidFill>
                <a:effectLst/>
                <a:uLnTx/>
                <a:uFillTx/>
                <a:latin typeface="Calibri"/>
                <a:ea typeface="+mn-ea"/>
                <a:cs typeface="+mn-cs"/>
              </a:rPr>
              <a:t>smaller cities </a:t>
            </a:r>
            <a:r>
              <a:rPr kumimoji="0" lang="en-GB" sz="1500" b="0" i="0" u="none" strike="noStrike" kern="1200" cap="none" spc="0" normalizeH="0" baseline="0" noProof="0" dirty="0">
                <a:ln>
                  <a:noFill/>
                </a:ln>
                <a:solidFill>
                  <a:prstClr val="black"/>
                </a:solidFill>
                <a:effectLst/>
                <a:uLnTx/>
                <a:uFillTx/>
                <a:latin typeface="Calibri"/>
                <a:ea typeface="+mn-ea"/>
                <a:cs typeface="+mn-cs"/>
              </a:rPr>
              <a:t>and </a:t>
            </a:r>
            <a:r>
              <a:rPr kumimoji="0" lang="en-GB" sz="1500" b="1" i="0" u="none" strike="noStrike" kern="1200" cap="none" spc="0" normalizeH="0" baseline="0" noProof="0" dirty="0">
                <a:ln>
                  <a:noFill/>
                </a:ln>
                <a:solidFill>
                  <a:prstClr val="black"/>
                </a:solidFill>
                <a:effectLst/>
                <a:uLnTx/>
                <a:uFillTx/>
                <a:latin typeface="Calibri"/>
                <a:ea typeface="+mn-ea"/>
                <a:cs typeface="+mn-cs"/>
              </a:rPr>
              <a:t>in the country</a:t>
            </a:r>
            <a:r>
              <a:rPr kumimoji="0" lang="en-GB" sz="15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Mainly </a:t>
            </a:r>
            <a:r>
              <a:rPr kumimoji="0" lang="en-GB" sz="1500" b="1" i="0" u="none" strike="noStrike" kern="1200" cap="none" spc="0" normalizeH="0" baseline="0" noProof="0" dirty="0">
                <a:ln>
                  <a:noFill/>
                </a:ln>
                <a:solidFill>
                  <a:prstClr val="black"/>
                </a:solidFill>
                <a:effectLst/>
                <a:uLnTx/>
                <a:uFillTx/>
                <a:latin typeface="Calibri"/>
                <a:ea typeface="+mn-ea"/>
                <a:cs typeface="+mn-cs"/>
              </a:rPr>
              <a:t>secondary education </a:t>
            </a:r>
            <a:r>
              <a:rPr kumimoji="0" lang="en-GB" sz="1500" b="0" i="0" u="none" strike="noStrike" kern="1200" cap="none" spc="0" normalizeH="0" baseline="0" noProof="0" dirty="0">
                <a:ln>
                  <a:noFill/>
                </a:ln>
                <a:solidFill>
                  <a:prstClr val="black"/>
                </a:solidFill>
                <a:effectLst/>
                <a:uLnTx/>
                <a:uFillTx/>
                <a:latin typeface="Calibri"/>
                <a:ea typeface="+mn-ea"/>
                <a:cs typeface="+mn-cs"/>
              </a:rPr>
              <a:t>(73 %) but 15 % has just elementary education.</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More often </a:t>
            </a:r>
            <a:r>
              <a:rPr kumimoji="0" lang="en-GB" sz="1500" b="1" i="0" u="none" strike="noStrike" kern="1200" cap="none" spc="0" normalizeH="0" baseline="0" noProof="0" dirty="0">
                <a:ln>
                  <a:noFill/>
                </a:ln>
                <a:solidFill>
                  <a:prstClr val="black"/>
                </a:solidFill>
                <a:effectLst/>
                <a:uLnTx/>
                <a:uFillTx/>
                <a:latin typeface="Calibri"/>
                <a:ea typeface="+mn-ea"/>
                <a:cs typeface="+mn-cs"/>
              </a:rPr>
              <a:t>women</a:t>
            </a:r>
            <a:r>
              <a:rPr kumimoji="0" lang="en-GB" sz="1500" b="0" i="0" u="none" strike="noStrike" kern="1200" cap="none" spc="0" normalizeH="0" baseline="0" noProof="0" dirty="0">
                <a:ln>
                  <a:noFill/>
                </a:ln>
                <a:solidFill>
                  <a:prstClr val="black"/>
                </a:solidFill>
                <a:effectLst/>
                <a:uLnTx/>
                <a:uFillTx/>
                <a:latin typeface="Calibri"/>
                <a:ea typeface="+mn-ea"/>
                <a:cs typeface="+mn-cs"/>
              </a:rPr>
              <a:t> (64 %) than men.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Party preference:</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1" i="0" u="none" strike="noStrike" kern="1200" cap="none" spc="0" normalizeH="0" baseline="0" noProof="0" dirty="0">
                <a:ln>
                  <a:noFill/>
                </a:ln>
                <a:solidFill>
                  <a:prstClr val="black"/>
                </a:solidFill>
                <a:effectLst/>
                <a:uLnTx/>
                <a:uFillTx/>
                <a:latin typeface="Calibri"/>
                <a:ea typeface="+mn-ea"/>
                <a:cs typeface="+mn-cs"/>
              </a:rPr>
              <a:t>32 %</a:t>
            </a:r>
            <a:r>
              <a:rPr kumimoji="0" lang="en-GB" sz="1500" b="0" i="0" u="none" strike="noStrike" kern="1200" cap="none" spc="0" normalizeH="0" baseline="0" noProof="0" dirty="0">
                <a:ln>
                  <a:noFill/>
                </a:ln>
                <a:solidFill>
                  <a:prstClr val="black"/>
                </a:solidFill>
                <a:effectLst/>
                <a:uLnTx/>
                <a:uFillTx/>
                <a:latin typeface="Calibri"/>
                <a:ea typeface="+mn-ea"/>
                <a:cs typeface="+mn-cs"/>
              </a:rPr>
              <a:t> plan to </a:t>
            </a:r>
            <a:r>
              <a:rPr kumimoji="0" lang="en-GB" sz="1500" b="1" i="0" u="none" strike="noStrike" kern="1200" cap="none" spc="0" normalizeH="0" baseline="0" noProof="0" dirty="0">
                <a:ln>
                  <a:noFill/>
                </a:ln>
                <a:solidFill>
                  <a:prstClr val="black"/>
                </a:solidFill>
                <a:effectLst/>
                <a:uLnTx/>
                <a:uFillTx/>
                <a:latin typeface="Calibri"/>
                <a:ea typeface="+mn-ea"/>
                <a:cs typeface="+mn-cs"/>
              </a:rPr>
              <a:t>definitely</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r>
              <a:rPr kumimoji="0" lang="en-GB" sz="1500" b="1" i="0" u="none" strike="noStrike" kern="1200" cap="none" spc="0" normalizeH="0" baseline="0" noProof="0" dirty="0">
                <a:ln>
                  <a:noFill/>
                </a:ln>
                <a:solidFill>
                  <a:prstClr val="black"/>
                </a:solidFill>
                <a:effectLst/>
                <a:uLnTx/>
                <a:uFillTx/>
                <a:latin typeface="Calibri"/>
                <a:ea typeface="+mn-ea"/>
                <a:cs typeface="+mn-cs"/>
              </a:rPr>
              <a:t>participate in European Parliament elections</a:t>
            </a:r>
            <a:r>
              <a:rPr kumimoji="0" lang="en-GB" sz="15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Political supporters of </a:t>
            </a:r>
            <a:r>
              <a:rPr kumimoji="0" lang="en-GB" sz="1500" b="1" i="0" u="none" strike="noStrike" kern="1200" cap="none" spc="0" normalizeH="0" baseline="0" noProof="0" dirty="0">
                <a:ln>
                  <a:noFill/>
                </a:ln>
                <a:solidFill>
                  <a:prstClr val="black"/>
                </a:solidFill>
                <a:effectLst/>
                <a:uLnTx/>
                <a:uFillTx/>
                <a:latin typeface="Calibri"/>
                <a:ea typeface="+mn-ea"/>
                <a:cs typeface="+mn-cs"/>
              </a:rPr>
              <a:t>ANO</a:t>
            </a:r>
            <a:r>
              <a:rPr kumimoji="0" lang="en-GB" sz="1500" b="0" i="0" u="none" strike="noStrike" kern="1200" cap="none" spc="0" normalizeH="0" baseline="0" noProof="0" dirty="0">
                <a:ln>
                  <a:noFill/>
                </a:ln>
                <a:solidFill>
                  <a:prstClr val="black"/>
                </a:solidFill>
                <a:effectLst/>
                <a:uLnTx/>
                <a:uFillTx/>
                <a:latin typeface="Calibri"/>
                <a:ea typeface="+mn-ea"/>
                <a:cs typeface="+mn-cs"/>
              </a:rPr>
              <a:t> party, but also </a:t>
            </a:r>
            <a:r>
              <a:rPr kumimoji="0" lang="en-GB" sz="1500" b="1" i="0" u="none" strike="noStrike" kern="1200" cap="none" spc="0" normalizeH="0" baseline="0" noProof="0" dirty="0">
                <a:ln>
                  <a:noFill/>
                </a:ln>
                <a:solidFill>
                  <a:prstClr val="black"/>
                </a:solidFill>
                <a:effectLst/>
                <a:uLnTx/>
                <a:uFillTx/>
                <a:latin typeface="Calibri"/>
                <a:ea typeface="+mn-ea"/>
                <a:cs typeface="+mn-cs"/>
              </a:rPr>
              <a:t>SPD</a:t>
            </a:r>
            <a:r>
              <a:rPr kumimoji="0" lang="en-GB" sz="1500" b="0" i="0" u="none" strike="noStrike" kern="1200" cap="none" spc="0" normalizeH="0" baseline="0" noProof="0" dirty="0">
                <a:ln>
                  <a:noFill/>
                </a:ln>
                <a:solidFill>
                  <a:prstClr val="black"/>
                </a:solidFill>
                <a:effectLst/>
                <a:uLnTx/>
                <a:uFillTx/>
                <a:latin typeface="Calibri"/>
                <a:ea typeface="+mn-ea"/>
                <a:cs typeface="+mn-cs"/>
              </a:rPr>
              <a:t> has somewhat higher proportion of supporters. Tendency to </a:t>
            </a:r>
            <a:r>
              <a:rPr kumimoji="0" lang="en-GB" sz="1500" b="1" i="0" u="none" strike="noStrike" kern="1200" cap="none" spc="0" normalizeH="0" baseline="0" noProof="0" dirty="0">
                <a:ln>
                  <a:noFill/>
                </a:ln>
                <a:solidFill>
                  <a:prstClr val="black"/>
                </a:solidFill>
                <a:effectLst/>
                <a:uLnTx/>
                <a:uFillTx/>
                <a:latin typeface="Calibri"/>
                <a:ea typeface="+mn-ea"/>
                <a:cs typeface="+mn-cs"/>
              </a:rPr>
              <a:t>populist attitudes</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Obdélník 1">
            <a:extLst>
              <a:ext uri="{FF2B5EF4-FFF2-40B4-BE49-F238E27FC236}">
                <a16:creationId xmlns:a16="http://schemas.microsoft.com/office/drawing/2014/main" id="{07505CCC-B9B4-4439-95C5-02EF23EDDB0B}"/>
              </a:ext>
            </a:extLst>
          </p:cNvPr>
          <p:cNvSpPr/>
          <p:nvPr/>
        </p:nvSpPr>
        <p:spPr>
          <a:xfrm>
            <a:off x="9670094" y="2461364"/>
            <a:ext cx="2286000" cy="815608"/>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1800" b="1" i="1" u="none" strike="noStrike" kern="1200" cap="none" spc="0" normalizeH="0" baseline="0" noProof="0" dirty="0">
                <a:ln>
                  <a:noFill/>
                </a:ln>
                <a:solidFill>
                  <a:prstClr val="black"/>
                </a:solidFill>
                <a:effectLst/>
                <a:uLnTx/>
                <a:uFillTx/>
                <a:latin typeface="Calibri"/>
                <a:ea typeface="+mn-ea"/>
                <a:cs typeface="+mn-cs"/>
              </a:rPr>
              <a:t>Share in population</a:t>
            </a:r>
          </a:p>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2400" b="1" i="0" u="none" strike="noStrike" kern="1200" cap="none" spc="0" normalizeH="0" baseline="0" noProof="0" dirty="0">
                <a:ln>
                  <a:noFill/>
                </a:ln>
                <a:solidFill>
                  <a:srgbClr val="E74C3C"/>
                </a:solidFill>
                <a:effectLst/>
                <a:uLnTx/>
                <a:uFillTx/>
                <a:latin typeface="Calibri"/>
                <a:ea typeface="+mn-ea"/>
                <a:cs typeface="+mn-cs"/>
              </a:rPr>
              <a:t>20 % </a:t>
            </a:r>
          </a:p>
        </p:txBody>
      </p:sp>
      <p:graphicFrame>
        <p:nvGraphicFramePr>
          <p:cNvPr id="5" name="Diagram 4">
            <a:extLst>
              <a:ext uri="{FF2B5EF4-FFF2-40B4-BE49-F238E27FC236}">
                <a16:creationId xmlns:a16="http://schemas.microsoft.com/office/drawing/2014/main" id="{B1BB57BE-4EC1-4695-95BE-83B60B62FA1A}"/>
              </a:ext>
            </a:extLst>
          </p:cNvPr>
          <p:cNvGraphicFramePr/>
          <p:nvPr>
            <p:extLst/>
          </p:nvPr>
        </p:nvGraphicFramePr>
        <p:xfrm>
          <a:off x="9919967" y="4304581"/>
          <a:ext cx="1816922" cy="151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Obdélník 15">
            <a:extLst>
              <a:ext uri="{FF2B5EF4-FFF2-40B4-BE49-F238E27FC236}">
                <a16:creationId xmlns:a16="http://schemas.microsoft.com/office/drawing/2014/main" id="{74FB0DF9-CCF5-4A42-B58A-8EF3160C1D13}"/>
              </a:ext>
            </a:extLst>
          </p:cNvPr>
          <p:cNvSpPr/>
          <p:nvPr/>
        </p:nvSpPr>
        <p:spPr>
          <a:xfrm>
            <a:off x="9613077" y="3487525"/>
            <a:ext cx="2286000" cy="646331"/>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Position in class structure</a:t>
            </a:r>
          </a:p>
        </p:txBody>
      </p:sp>
      <p:pic>
        <p:nvPicPr>
          <p:cNvPr id="9" name="Grafický objekt 8">
            <a:extLst>
              <a:ext uri="{FF2B5EF4-FFF2-40B4-BE49-F238E27FC236}">
                <a16:creationId xmlns:a16="http://schemas.microsoft.com/office/drawing/2014/main" id="{8E44A43A-DC87-4E6C-9F4E-3EF390C685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47614" y="1045042"/>
            <a:ext cx="1330960" cy="1330960"/>
          </a:xfrm>
          <a:prstGeom prst="rect">
            <a:avLst/>
          </a:prstGeom>
        </p:spPr>
      </p:pic>
    </p:spTree>
    <p:extLst>
      <p:ext uri="{BB962C8B-B14F-4D97-AF65-F5344CB8AC3E}">
        <p14:creationId xmlns:p14="http://schemas.microsoft.com/office/powerpoint/2010/main" val="1003273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0" y="298938"/>
            <a:ext cx="12192000" cy="615461"/>
          </a:xfrm>
          <a:noFill/>
        </p:spPr>
        <p:txBody>
          <a:bodyPr lIns="900000" tIns="0" rIns="0" bIns="0" anchor="ctr">
            <a:noAutofit/>
          </a:bodyPr>
          <a:lstStyle/>
          <a:p>
            <a:r>
              <a:rPr lang="en-GB" dirty="0"/>
              <a:t>Profile of classes: </a:t>
            </a:r>
            <a:r>
              <a:rPr lang="cs-CZ" dirty="0"/>
              <a:t>L</a:t>
            </a:r>
            <a:r>
              <a:rPr lang="en-GB" dirty="0"/>
              <a:t>ow class</a:t>
            </a:r>
          </a:p>
        </p:txBody>
      </p:sp>
      <p:sp>
        <p:nvSpPr>
          <p:cNvPr id="3" name="Zástupný symbol pro číslo snímku 2"/>
          <p:cNvSpPr>
            <a:spLocks noGrp="1"/>
          </p:cNvSpPr>
          <p:nvPr>
            <p:ph type="sldNum" sz="quarter" idx="4"/>
          </p:nvPr>
        </p:nvSpPr>
        <p:spPr>
          <a:xfrm>
            <a:off x="11376675" y="6390538"/>
            <a:ext cx="815325" cy="365125"/>
          </a:xfrm>
          <a:prstGeom prst="rect">
            <a:avLst/>
          </a:prstGeom>
        </p:spPr>
        <p:txBody>
          <a:bodyPr vert="horz" lIns="91440" tIns="45720" rIns="91440" bIns="45720" rtlCol="0" anchor="ctr"/>
          <a:lstStyle>
            <a:defPPr>
              <a:defRPr lang="cs-CZ"/>
            </a:defPPr>
            <a:lvl1pPr marL="0" algn="ctr" defTabSz="914400" rtl="0" eaLnBrk="1" latinLnBrk="0" hangingPunct="1">
              <a:defRPr sz="1400" b="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7" name="Zástupný symbol pro obsah 2">
            <a:extLst>
              <a:ext uri="{FF2B5EF4-FFF2-40B4-BE49-F238E27FC236}">
                <a16:creationId xmlns:a16="http://schemas.microsoft.com/office/drawing/2014/main" id="{721F8D37-A8B5-4061-A071-75F8831BAE84}"/>
              </a:ext>
            </a:extLst>
          </p:cNvPr>
          <p:cNvSpPr txBox="1">
            <a:spLocks/>
          </p:cNvSpPr>
          <p:nvPr/>
        </p:nvSpPr>
        <p:spPr>
          <a:xfrm>
            <a:off x="825780" y="1397735"/>
            <a:ext cx="8585906" cy="4902857"/>
          </a:xfrm>
          <a:prstGeom prst="rect">
            <a:avLst/>
          </a:prstGeom>
          <a:ln w="28575">
            <a:solidFill>
              <a:schemeClr val="accent2">
                <a:lumMod val="75000"/>
              </a:schemeClr>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Position in social structure: </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1" i="0" u="none" strike="noStrike" kern="1200" cap="none" spc="0" normalizeH="0" baseline="0" noProof="0" dirty="0">
                <a:ln>
                  <a:noFill/>
                </a:ln>
                <a:solidFill>
                  <a:prstClr val="black"/>
                </a:solidFill>
                <a:effectLst/>
                <a:uLnTx/>
                <a:uFillTx/>
                <a:latin typeface="Calibri"/>
                <a:ea typeface="+mn-ea"/>
                <a:cs typeface="+mn-cs"/>
              </a:rPr>
              <a:t>On the bottom of</a:t>
            </a:r>
            <a:r>
              <a:rPr kumimoji="0" lang="en-GB" sz="1500" b="0" i="0" u="none" strike="noStrike" kern="1200" cap="none" spc="0" normalizeH="0" baseline="0" noProof="0" dirty="0">
                <a:ln>
                  <a:noFill/>
                </a:ln>
                <a:solidFill>
                  <a:prstClr val="black"/>
                </a:solidFill>
                <a:effectLst/>
                <a:uLnTx/>
                <a:uFillTx/>
                <a:latin typeface="Calibri"/>
                <a:ea typeface="+mn-ea"/>
                <a:cs typeface="+mn-cs"/>
              </a:rPr>
              <a:t> the Czech </a:t>
            </a:r>
            <a:r>
              <a:rPr kumimoji="0" lang="en-GB" sz="1500" b="1" i="0" u="none" strike="noStrike" kern="1200" cap="none" spc="0" normalizeH="0" baseline="0" noProof="0" dirty="0">
                <a:ln>
                  <a:noFill/>
                </a:ln>
                <a:solidFill>
                  <a:prstClr val="black"/>
                </a:solidFill>
                <a:effectLst/>
                <a:uLnTx/>
                <a:uFillTx/>
                <a:latin typeface="Calibri"/>
                <a:ea typeface="+mn-ea"/>
                <a:cs typeface="+mn-cs"/>
              </a:rPr>
              <a:t>class structure</a:t>
            </a:r>
            <a:r>
              <a:rPr kumimoji="0" lang="en-GB" sz="1500" b="0" i="0" u="none" strike="noStrike" kern="1200" cap="none" spc="0" normalizeH="0" baseline="0" noProof="0" dirty="0">
                <a:ln>
                  <a:noFill/>
                </a:ln>
                <a:solidFill>
                  <a:prstClr val="black"/>
                </a:solidFill>
                <a:effectLst/>
                <a:uLnTx/>
                <a:uFillTx/>
                <a:latin typeface="Calibri"/>
                <a:ea typeface="+mn-ea"/>
                <a:cs typeface="+mn-cs"/>
              </a:rPr>
              <a:t>. Low probability of improvement due to the </a:t>
            </a:r>
            <a:r>
              <a:rPr kumimoji="0" lang="en-GB" sz="1500" b="1" i="0" u="none" strike="noStrike" kern="1200" cap="none" spc="0" normalizeH="0" baseline="0" noProof="0" dirty="0">
                <a:ln>
                  <a:noFill/>
                </a:ln>
                <a:solidFill>
                  <a:prstClr val="black"/>
                </a:solidFill>
                <a:effectLst/>
                <a:uLnTx/>
                <a:uFillTx/>
                <a:latin typeface="Calibri"/>
                <a:ea typeface="+mn-ea"/>
                <a:cs typeface="+mn-cs"/>
              </a:rPr>
              <a:t>lack of any capital</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Profile (capital):</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1" i="0" u="none" strike="noStrike" kern="1200" cap="none" spc="0" normalizeH="0" baseline="0" noProof="0" dirty="0">
                <a:ln>
                  <a:noFill/>
                </a:ln>
                <a:solidFill>
                  <a:prstClr val="black"/>
                </a:solidFill>
                <a:effectLst/>
                <a:uLnTx/>
                <a:uFillTx/>
                <a:latin typeface="Calibri"/>
                <a:ea typeface="+mn-ea"/>
                <a:cs typeface="+mn-cs"/>
              </a:rPr>
              <a:t>Low on all forms of capital with the exception of digital capital </a:t>
            </a:r>
            <a:r>
              <a:rPr kumimoji="0" lang="en-GB" sz="1500" b="0" i="0" u="none" strike="noStrike" kern="1200" cap="none" spc="0" normalizeH="0" baseline="0" noProof="0" dirty="0">
                <a:ln>
                  <a:noFill/>
                </a:ln>
                <a:solidFill>
                  <a:prstClr val="black"/>
                </a:solidFill>
                <a:effectLst/>
                <a:uLnTx/>
                <a:uFillTx/>
                <a:latin typeface="Calibri"/>
                <a:ea typeface="+mn-ea"/>
                <a:cs typeface="+mn-cs"/>
              </a:rPr>
              <a:t>(slightly above average). Low incomes and wealth are associated with low social capital which indicates also lower ability to deal with social problems they face. They do not posses the wealth that working class members have and are thus most threatened from all classes.</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Demographics:</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Compared to other classes the </a:t>
            </a:r>
            <a:r>
              <a:rPr kumimoji="0" lang="en-GB" sz="1500" b="1" i="0" u="none" strike="noStrike" kern="1200" cap="none" spc="0" normalizeH="0" baseline="0" noProof="0" dirty="0">
                <a:ln>
                  <a:noFill/>
                </a:ln>
                <a:solidFill>
                  <a:prstClr val="black"/>
                </a:solidFill>
                <a:effectLst/>
                <a:uLnTx/>
                <a:uFillTx/>
                <a:latin typeface="Calibri"/>
                <a:ea typeface="+mn-ea"/>
                <a:cs typeface="+mn-cs"/>
              </a:rPr>
              <a:t>lowest educational levels </a:t>
            </a:r>
            <a:r>
              <a:rPr kumimoji="0" lang="en-GB" sz="1500" b="0" i="0" u="none" strike="noStrike" kern="1200" cap="none" spc="0" normalizeH="0" baseline="0" noProof="0" dirty="0">
                <a:ln>
                  <a:noFill/>
                </a:ln>
                <a:solidFill>
                  <a:prstClr val="black"/>
                </a:solidFill>
                <a:effectLst/>
                <a:uLnTx/>
                <a:uFillTx/>
                <a:latin typeface="Calibri"/>
                <a:ea typeface="+mn-ea"/>
                <a:cs typeface="+mn-cs"/>
              </a:rPr>
              <a:t>(17 % basic education, one-half just lower secondary).</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Present </a:t>
            </a:r>
            <a:r>
              <a:rPr kumimoji="0" lang="en-GB" sz="1500" b="1" i="0" u="none" strike="noStrike" kern="1200" cap="none" spc="0" normalizeH="0" baseline="0" noProof="0" dirty="0">
                <a:ln>
                  <a:noFill/>
                </a:ln>
                <a:solidFill>
                  <a:prstClr val="black"/>
                </a:solidFill>
                <a:effectLst/>
                <a:uLnTx/>
                <a:uFillTx/>
                <a:latin typeface="Calibri"/>
                <a:ea typeface="+mn-ea"/>
                <a:cs typeface="+mn-cs"/>
              </a:rPr>
              <a:t>among all age groups </a:t>
            </a:r>
            <a:r>
              <a:rPr kumimoji="0" lang="en-GB" sz="1500" b="0" i="0" u="none" strike="noStrike" kern="1200" cap="none" spc="0" normalizeH="0" baseline="0" noProof="0" dirty="0">
                <a:ln>
                  <a:noFill/>
                </a:ln>
                <a:solidFill>
                  <a:prstClr val="black"/>
                </a:solidFill>
                <a:effectLst/>
                <a:uLnTx/>
                <a:uFillTx/>
                <a:latin typeface="Calibri"/>
                <a:ea typeface="+mn-ea"/>
                <a:cs typeface="+mn-cs"/>
              </a:rPr>
              <a:t>including </a:t>
            </a:r>
            <a:r>
              <a:rPr kumimoji="0" lang="en-GB" sz="1500" b="1" i="0" u="none" strike="noStrike" kern="1200" cap="none" spc="0" normalizeH="0" baseline="0" noProof="0" dirty="0">
                <a:ln>
                  <a:noFill/>
                </a:ln>
                <a:solidFill>
                  <a:prstClr val="black"/>
                </a:solidFill>
                <a:effectLst/>
                <a:uLnTx/>
                <a:uFillTx/>
                <a:latin typeface="Calibri"/>
                <a:ea typeface="+mn-ea"/>
                <a:cs typeface="+mn-cs"/>
              </a:rPr>
              <a:t>the youngest </a:t>
            </a:r>
            <a:r>
              <a:rPr kumimoji="0" lang="en-GB" sz="1500" b="0" i="0" u="none" strike="noStrike" kern="1200" cap="none" spc="0" normalizeH="0" baseline="0" noProof="0" dirty="0">
                <a:ln>
                  <a:noFill/>
                </a:ln>
                <a:solidFill>
                  <a:prstClr val="black"/>
                </a:solidFill>
                <a:effectLst/>
                <a:uLnTx/>
                <a:uFillTx/>
                <a:latin typeface="Calibri"/>
                <a:ea typeface="+mn-ea"/>
                <a:cs typeface="+mn-cs"/>
              </a:rPr>
              <a:t>and </a:t>
            </a:r>
            <a:r>
              <a:rPr kumimoji="0" lang="en-GB" sz="1500" b="1" i="0" u="none" strike="noStrike" kern="1200" cap="none" spc="0" normalizeH="0" baseline="0" noProof="0" dirty="0">
                <a:ln>
                  <a:noFill/>
                </a:ln>
                <a:solidFill>
                  <a:prstClr val="black"/>
                </a:solidFill>
                <a:effectLst/>
                <a:uLnTx/>
                <a:uFillTx/>
                <a:latin typeface="Calibri"/>
                <a:ea typeface="+mn-ea"/>
                <a:cs typeface="+mn-cs"/>
              </a:rPr>
              <a:t>the oldest </a:t>
            </a:r>
            <a:r>
              <a:rPr kumimoji="0" lang="en-GB" sz="1500" b="0" i="0" u="none" strike="noStrike" kern="1200" cap="none" spc="0" normalizeH="0" baseline="0" noProof="0" dirty="0">
                <a:ln>
                  <a:noFill/>
                </a:ln>
                <a:solidFill>
                  <a:prstClr val="black"/>
                </a:solidFill>
                <a:effectLst/>
                <a:uLnTx/>
                <a:uFillTx/>
                <a:latin typeface="Calibri"/>
                <a:ea typeface="+mn-ea"/>
                <a:cs typeface="+mn-cs"/>
              </a:rPr>
              <a:t>age groups. </a:t>
            </a:r>
          </a:p>
          <a:p>
            <a:pPr marL="0" marR="0" lvl="0" indent="0" algn="just" defTabSz="914400" rtl="0" eaLnBrk="1" fontAlgn="auto" latinLnBrk="0" hangingPunct="1">
              <a:lnSpc>
                <a:spcPct val="100000"/>
              </a:lnSpc>
              <a:spcBef>
                <a:spcPts val="600"/>
              </a:spcBef>
              <a:spcAft>
                <a:spcPts val="60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More likely </a:t>
            </a:r>
            <a:r>
              <a:rPr kumimoji="0" lang="en-GB" sz="1500" b="1" i="0" u="none" strike="noStrike" kern="1200" cap="none" spc="0" normalizeH="0" baseline="0" noProof="0" dirty="0">
                <a:ln>
                  <a:noFill/>
                </a:ln>
                <a:solidFill>
                  <a:prstClr val="black"/>
                </a:solidFill>
                <a:effectLst/>
                <a:uLnTx/>
                <a:uFillTx/>
                <a:latin typeface="Calibri"/>
                <a:ea typeface="+mn-ea"/>
                <a:cs typeface="+mn-cs"/>
              </a:rPr>
              <a:t>women</a:t>
            </a:r>
            <a:r>
              <a:rPr kumimoji="0" lang="en-GB" sz="1500" b="0" i="0" u="none" strike="noStrike" kern="1200" cap="none" spc="0" normalizeH="0" baseline="0" noProof="0" dirty="0">
                <a:ln>
                  <a:noFill/>
                </a:ln>
                <a:solidFill>
                  <a:prstClr val="black"/>
                </a:solidFill>
                <a:effectLst/>
                <a:uLnTx/>
                <a:uFillTx/>
                <a:latin typeface="Calibri"/>
                <a:ea typeface="+mn-ea"/>
                <a:cs typeface="+mn-cs"/>
              </a:rPr>
              <a:t> than men.</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Calibri"/>
                <a:ea typeface="+mn-ea"/>
                <a:cs typeface="+mn-cs"/>
              </a:rPr>
              <a:t>Party preference:</a:t>
            </a:r>
          </a:p>
          <a:p>
            <a:pPr marL="0" marR="0" lvl="0" indent="0" algn="just" defTabSz="914400" rtl="0" eaLnBrk="1" fontAlgn="auto" latinLnBrk="0" hangingPunct="1">
              <a:lnSpc>
                <a:spcPct val="100000"/>
              </a:lnSpc>
              <a:spcBef>
                <a:spcPts val="600"/>
              </a:spcBef>
              <a:spcAft>
                <a:spcPts val="0"/>
              </a:spcAft>
              <a:buClr>
                <a:srgbClr val="009FE3"/>
              </a:buClr>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Interest in political participation rather low. Just </a:t>
            </a:r>
            <a:r>
              <a:rPr kumimoji="0" lang="en-GB" sz="1500" b="1" i="0" u="none" strike="noStrike" kern="1200" cap="none" spc="0" normalizeH="0" baseline="0" noProof="0" dirty="0">
                <a:ln>
                  <a:noFill/>
                </a:ln>
                <a:solidFill>
                  <a:prstClr val="black"/>
                </a:solidFill>
                <a:effectLst/>
                <a:uLnTx/>
                <a:uFillTx/>
                <a:latin typeface="Calibri"/>
                <a:ea typeface="+mn-ea"/>
                <a:cs typeface="+mn-cs"/>
              </a:rPr>
              <a:t>18 %</a:t>
            </a:r>
            <a:r>
              <a:rPr kumimoji="0" lang="en-GB" sz="1500" b="0" i="0" u="none" strike="noStrike" kern="1200" cap="none" spc="0" normalizeH="0" baseline="0" noProof="0" dirty="0">
                <a:ln>
                  <a:noFill/>
                </a:ln>
                <a:solidFill>
                  <a:prstClr val="black"/>
                </a:solidFill>
                <a:effectLst/>
                <a:uLnTx/>
                <a:uFillTx/>
                <a:latin typeface="Calibri"/>
                <a:ea typeface="+mn-ea"/>
                <a:cs typeface="+mn-cs"/>
              </a:rPr>
              <a:t> plan to </a:t>
            </a:r>
            <a:r>
              <a:rPr kumimoji="0" lang="en-GB" sz="1500" b="1" i="0" u="none" strike="noStrike" kern="1200" cap="none" spc="0" normalizeH="0" baseline="0" noProof="0" dirty="0">
                <a:ln>
                  <a:noFill/>
                </a:ln>
                <a:solidFill>
                  <a:prstClr val="black"/>
                </a:solidFill>
                <a:effectLst/>
                <a:uLnTx/>
                <a:uFillTx/>
                <a:latin typeface="Calibri"/>
                <a:ea typeface="+mn-ea"/>
                <a:cs typeface="+mn-cs"/>
              </a:rPr>
              <a:t>definitely</a:t>
            </a:r>
            <a:r>
              <a:rPr kumimoji="0" lang="en-GB" sz="1500" b="0" i="0" u="none" strike="noStrike" kern="1200" cap="none" spc="0" normalizeH="0" baseline="0" noProof="0" dirty="0">
                <a:ln>
                  <a:noFill/>
                </a:ln>
                <a:solidFill>
                  <a:prstClr val="black"/>
                </a:solidFill>
                <a:effectLst/>
                <a:uLnTx/>
                <a:uFillTx/>
                <a:latin typeface="Calibri"/>
                <a:ea typeface="+mn-ea"/>
                <a:cs typeface="+mn-cs"/>
              </a:rPr>
              <a:t> </a:t>
            </a:r>
            <a:r>
              <a:rPr kumimoji="0" lang="en-GB" sz="1500" b="1" i="0" u="none" strike="noStrike" kern="1200" cap="none" spc="0" normalizeH="0" baseline="0" noProof="0" dirty="0">
                <a:ln>
                  <a:noFill/>
                </a:ln>
                <a:solidFill>
                  <a:prstClr val="black"/>
                </a:solidFill>
                <a:effectLst/>
                <a:uLnTx/>
                <a:uFillTx/>
                <a:latin typeface="Calibri"/>
                <a:ea typeface="+mn-ea"/>
                <a:cs typeface="+mn-cs"/>
              </a:rPr>
              <a:t>participate in European Parliament elections</a:t>
            </a:r>
            <a:r>
              <a:rPr kumimoji="0" lang="en-GB" sz="1500" b="0" i="0" u="none" strike="noStrike" kern="1200" cap="none" spc="0" normalizeH="0" baseline="0" noProof="0" dirty="0">
                <a:ln>
                  <a:noFill/>
                </a:ln>
                <a:solidFill>
                  <a:prstClr val="black"/>
                </a:solidFill>
                <a:effectLst/>
                <a:uLnTx/>
                <a:uFillTx/>
                <a:latin typeface="Calibri"/>
                <a:ea typeface="+mn-ea"/>
                <a:cs typeface="+mn-cs"/>
              </a:rPr>
              <a:t>. Stronger support for populist </a:t>
            </a:r>
            <a:r>
              <a:rPr kumimoji="0" lang="en-GB" sz="1500" b="1" i="0" u="none" strike="noStrike" kern="1200" cap="none" spc="0" normalizeH="0" baseline="0" noProof="0" dirty="0">
                <a:ln>
                  <a:noFill/>
                </a:ln>
                <a:solidFill>
                  <a:prstClr val="black"/>
                </a:solidFill>
                <a:effectLst/>
                <a:uLnTx/>
                <a:uFillTx/>
                <a:latin typeface="Calibri"/>
                <a:ea typeface="+mn-ea"/>
                <a:cs typeface="+mn-cs"/>
              </a:rPr>
              <a:t>ANO</a:t>
            </a:r>
            <a:r>
              <a:rPr kumimoji="0" lang="en-GB" sz="1500" b="0" i="0" u="none" strike="noStrike" kern="1200" cap="none" spc="0" normalizeH="0" baseline="0" noProof="0" dirty="0">
                <a:ln>
                  <a:noFill/>
                </a:ln>
                <a:solidFill>
                  <a:prstClr val="black"/>
                </a:solidFill>
                <a:effectLst/>
                <a:uLnTx/>
                <a:uFillTx/>
                <a:latin typeface="Calibri"/>
                <a:ea typeface="+mn-ea"/>
                <a:cs typeface="+mn-cs"/>
              </a:rPr>
              <a:t> and other </a:t>
            </a:r>
            <a:r>
              <a:rPr kumimoji="0" lang="en-GB" sz="1500" b="1" i="0" u="none" strike="noStrike" kern="1200" cap="none" spc="0" normalizeH="0" baseline="0" noProof="0" dirty="0">
                <a:ln>
                  <a:noFill/>
                </a:ln>
                <a:solidFill>
                  <a:prstClr val="black"/>
                </a:solidFill>
                <a:effectLst/>
                <a:uLnTx/>
                <a:uFillTx/>
                <a:latin typeface="Calibri"/>
                <a:ea typeface="+mn-ea"/>
                <a:cs typeface="+mn-cs"/>
              </a:rPr>
              <a:t>anti/establishment political parties </a:t>
            </a:r>
            <a:r>
              <a:rPr kumimoji="0" lang="en-GB" sz="1500" b="0" i="0" u="none" strike="noStrike" kern="1200" cap="none" spc="0" normalizeH="0" baseline="0" noProof="0" dirty="0">
                <a:ln>
                  <a:noFill/>
                </a:ln>
                <a:solidFill>
                  <a:prstClr val="black"/>
                </a:solidFill>
                <a:effectLst/>
                <a:uLnTx/>
                <a:uFillTx/>
                <a:latin typeface="Calibri"/>
                <a:ea typeface="+mn-ea"/>
                <a:cs typeface="+mn-cs"/>
              </a:rPr>
              <a:t>(SPD, KSČM). Rather l</a:t>
            </a:r>
            <a:r>
              <a:rPr kumimoji="0" lang="en-GB" sz="1500" b="1" i="0" u="none" strike="noStrike" kern="1200" cap="none" spc="0" normalizeH="0" baseline="0" noProof="0" dirty="0">
                <a:ln>
                  <a:noFill/>
                </a:ln>
                <a:solidFill>
                  <a:prstClr val="black"/>
                </a:solidFill>
                <a:effectLst/>
                <a:uLnTx/>
                <a:uFillTx/>
                <a:latin typeface="Calibri"/>
                <a:ea typeface="+mn-ea"/>
                <a:cs typeface="+mn-cs"/>
              </a:rPr>
              <a:t>eftish political values</a:t>
            </a:r>
            <a:r>
              <a:rPr kumimoji="0" lang="en-GB" sz="15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 name="Obdélník 1">
            <a:extLst>
              <a:ext uri="{FF2B5EF4-FFF2-40B4-BE49-F238E27FC236}">
                <a16:creationId xmlns:a16="http://schemas.microsoft.com/office/drawing/2014/main" id="{07505CCC-B9B4-4439-95C5-02EF23EDDB0B}"/>
              </a:ext>
            </a:extLst>
          </p:cNvPr>
          <p:cNvSpPr/>
          <p:nvPr/>
        </p:nvSpPr>
        <p:spPr>
          <a:xfrm>
            <a:off x="9670094" y="2461364"/>
            <a:ext cx="2286000" cy="815608"/>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1800" b="1" i="1" u="none" strike="noStrike" kern="1200" cap="none" spc="0" normalizeH="0" baseline="0" noProof="0" dirty="0">
                <a:ln>
                  <a:noFill/>
                </a:ln>
                <a:solidFill>
                  <a:prstClr val="black"/>
                </a:solidFill>
                <a:effectLst/>
                <a:uLnTx/>
                <a:uFillTx/>
                <a:latin typeface="Calibri"/>
                <a:ea typeface="+mn-ea"/>
                <a:cs typeface="+mn-cs"/>
              </a:rPr>
              <a:t>Share in population</a:t>
            </a:r>
          </a:p>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2400" b="1" i="0" u="none" strike="noStrike" kern="1200" cap="none" spc="0" normalizeH="0" baseline="0" noProof="0" dirty="0">
                <a:ln>
                  <a:noFill/>
                </a:ln>
                <a:solidFill>
                  <a:srgbClr val="E74C3C"/>
                </a:solidFill>
                <a:effectLst/>
                <a:uLnTx/>
                <a:uFillTx/>
                <a:latin typeface="Calibri"/>
                <a:ea typeface="+mn-ea"/>
                <a:cs typeface="+mn-cs"/>
              </a:rPr>
              <a:t>16 % </a:t>
            </a:r>
          </a:p>
        </p:txBody>
      </p:sp>
      <p:graphicFrame>
        <p:nvGraphicFramePr>
          <p:cNvPr id="5" name="Diagram 4">
            <a:extLst>
              <a:ext uri="{FF2B5EF4-FFF2-40B4-BE49-F238E27FC236}">
                <a16:creationId xmlns:a16="http://schemas.microsoft.com/office/drawing/2014/main" id="{B1BB57BE-4EC1-4695-95BE-83B60B62FA1A}"/>
              </a:ext>
            </a:extLst>
          </p:cNvPr>
          <p:cNvGraphicFramePr/>
          <p:nvPr>
            <p:extLst/>
          </p:nvPr>
        </p:nvGraphicFramePr>
        <p:xfrm>
          <a:off x="9919967" y="4304581"/>
          <a:ext cx="1816922" cy="151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Obdélník 15">
            <a:extLst>
              <a:ext uri="{FF2B5EF4-FFF2-40B4-BE49-F238E27FC236}">
                <a16:creationId xmlns:a16="http://schemas.microsoft.com/office/drawing/2014/main" id="{74FB0DF9-CCF5-4A42-B58A-8EF3160C1D13}"/>
              </a:ext>
            </a:extLst>
          </p:cNvPr>
          <p:cNvSpPr/>
          <p:nvPr/>
        </p:nvSpPr>
        <p:spPr>
          <a:xfrm>
            <a:off x="9613077" y="3487525"/>
            <a:ext cx="2286000" cy="646331"/>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
                <a:srgbClr val="009FE3"/>
              </a:buClr>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Position in class structure</a:t>
            </a:r>
          </a:p>
        </p:txBody>
      </p:sp>
      <p:pic>
        <p:nvPicPr>
          <p:cNvPr id="6" name="Grafický objekt 5">
            <a:extLst>
              <a:ext uri="{FF2B5EF4-FFF2-40B4-BE49-F238E27FC236}">
                <a16:creationId xmlns:a16="http://schemas.microsoft.com/office/drawing/2014/main" id="{C73EB997-4228-4ED2-BC55-C3066361831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25350" y="792481"/>
            <a:ext cx="1583372" cy="1583372"/>
          </a:xfrm>
          <a:prstGeom prst="rect">
            <a:avLst/>
          </a:prstGeom>
        </p:spPr>
      </p:pic>
    </p:spTree>
    <p:extLst>
      <p:ext uri="{BB962C8B-B14F-4D97-AF65-F5344CB8AC3E}">
        <p14:creationId xmlns:p14="http://schemas.microsoft.com/office/powerpoint/2010/main" val="406013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en-US" dirty="0"/>
              <a:t>Opinion and attitudes of the classes</a:t>
            </a:r>
            <a:endParaRPr lang="cs-CZ" dirty="0"/>
          </a:p>
        </p:txBody>
      </p:sp>
    </p:spTree>
    <p:extLst>
      <p:ext uri="{BB962C8B-B14F-4D97-AF65-F5344CB8AC3E}">
        <p14:creationId xmlns:p14="http://schemas.microsoft.com/office/powerpoint/2010/main" val="23297425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74</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3" name="Tabulka 2">
            <a:extLst>
              <a:ext uri="{FF2B5EF4-FFF2-40B4-BE49-F238E27FC236}">
                <a16:creationId xmlns:a16="http://schemas.microsoft.com/office/drawing/2014/main" id="{5E0735C0-1DF4-4EC2-A95E-FCB9B0AADD52}"/>
              </a:ext>
            </a:extLst>
          </p:cNvPr>
          <p:cNvGraphicFramePr>
            <a:graphicFrameLocks noGrp="1"/>
          </p:cNvGraphicFramePr>
          <p:nvPr>
            <p:extLst>
              <p:ext uri="{D42A27DB-BD31-4B8C-83A1-F6EECF244321}">
                <p14:modId xmlns:p14="http://schemas.microsoft.com/office/powerpoint/2010/main" val="35267419"/>
              </p:ext>
            </p:extLst>
          </p:nvPr>
        </p:nvGraphicFramePr>
        <p:xfrm>
          <a:off x="278568" y="1585351"/>
          <a:ext cx="11687737" cy="4736260"/>
        </p:xfrm>
        <a:graphic>
          <a:graphicData uri="http://schemas.openxmlformats.org/drawingml/2006/table">
            <a:tbl>
              <a:tblPr/>
              <a:tblGrid>
                <a:gridCol w="3803737">
                  <a:extLst>
                    <a:ext uri="{9D8B030D-6E8A-4147-A177-3AD203B41FA5}">
                      <a16:colId xmlns:a16="http://schemas.microsoft.com/office/drawing/2014/main" val="608508144"/>
                    </a:ext>
                  </a:extLst>
                </a:gridCol>
                <a:gridCol w="828000">
                  <a:extLst>
                    <a:ext uri="{9D8B030D-6E8A-4147-A177-3AD203B41FA5}">
                      <a16:colId xmlns:a16="http://schemas.microsoft.com/office/drawing/2014/main" val="978487049"/>
                    </a:ext>
                  </a:extLst>
                </a:gridCol>
                <a:gridCol w="1008000">
                  <a:extLst>
                    <a:ext uri="{9D8B030D-6E8A-4147-A177-3AD203B41FA5}">
                      <a16:colId xmlns:a16="http://schemas.microsoft.com/office/drawing/2014/main" val="691419969"/>
                    </a:ext>
                  </a:extLst>
                </a:gridCol>
                <a:gridCol w="1008000">
                  <a:extLst>
                    <a:ext uri="{9D8B030D-6E8A-4147-A177-3AD203B41FA5}">
                      <a16:colId xmlns:a16="http://schemas.microsoft.com/office/drawing/2014/main" val="3557400333"/>
                    </a:ext>
                  </a:extLst>
                </a:gridCol>
                <a:gridCol w="1008000">
                  <a:extLst>
                    <a:ext uri="{9D8B030D-6E8A-4147-A177-3AD203B41FA5}">
                      <a16:colId xmlns:a16="http://schemas.microsoft.com/office/drawing/2014/main" val="2433286699"/>
                    </a:ext>
                  </a:extLst>
                </a:gridCol>
                <a:gridCol w="1008000">
                  <a:extLst>
                    <a:ext uri="{9D8B030D-6E8A-4147-A177-3AD203B41FA5}">
                      <a16:colId xmlns:a16="http://schemas.microsoft.com/office/drawing/2014/main" val="249007995"/>
                    </a:ext>
                  </a:extLst>
                </a:gridCol>
                <a:gridCol w="1008000">
                  <a:extLst>
                    <a:ext uri="{9D8B030D-6E8A-4147-A177-3AD203B41FA5}">
                      <a16:colId xmlns:a16="http://schemas.microsoft.com/office/drawing/2014/main" val="1477639790"/>
                    </a:ext>
                  </a:extLst>
                </a:gridCol>
                <a:gridCol w="1008000">
                  <a:extLst>
                    <a:ext uri="{9D8B030D-6E8A-4147-A177-3AD203B41FA5}">
                      <a16:colId xmlns:a16="http://schemas.microsoft.com/office/drawing/2014/main" val="4251254560"/>
                    </a:ext>
                  </a:extLst>
                </a:gridCol>
                <a:gridCol w="1008000">
                  <a:extLst>
                    <a:ext uri="{9D8B030D-6E8A-4147-A177-3AD203B41FA5}">
                      <a16:colId xmlns:a16="http://schemas.microsoft.com/office/drawing/2014/main" val="4147479691"/>
                    </a:ext>
                  </a:extLst>
                </a:gridCol>
              </a:tblGrid>
              <a:tr h="468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noProof="0" dirty="0">
                          <a:solidFill>
                            <a:srgbClr val="000000"/>
                          </a:solidFill>
                          <a:effectLst/>
                          <a:latin typeface="Calibri" panose="020F0502020204030204" pitchFamily="34" charset="0"/>
                        </a:rPr>
                        <a:t>% T2B = definitely agree + rather agree</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noProof="0" dirty="0">
                          <a:solidFill>
                            <a:schemeClr val="tx1"/>
                          </a:solidFill>
                          <a:effectLst/>
                          <a:latin typeface="Calibri" panose="020F0502020204030204" pitchFamily="34" charset="0"/>
                        </a:rPr>
                        <a:t>Population</a:t>
                      </a:r>
                      <a:endParaRPr lang="en-GB" sz="1200" b="1" i="0" u="none" strike="noStrike" noProof="0"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Young digital elite</a:t>
                      </a: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Wealthy professionals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Traditional middle class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Skilled workers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Urban poor</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Working class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Low class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792222083"/>
                  </a:ext>
                </a:extLst>
              </a:tr>
              <a:tr h="342666">
                <a:tc>
                  <a:txBody>
                    <a:bodyPr/>
                    <a:lstStyle/>
                    <a:p>
                      <a:pPr algn="l" fontAlgn="ctr"/>
                      <a:r>
                        <a:rPr lang="en-US" sz="1200" b="0" i="0" u="none" strike="noStrike" dirty="0">
                          <a:solidFill>
                            <a:srgbClr val="000000"/>
                          </a:solidFill>
                          <a:effectLst/>
                          <a:latin typeface="Calibri" panose="020F0502020204030204" pitchFamily="34" charset="0"/>
                        </a:rPr>
                        <a:t>National currency reserves should be kept for worse times and not spend now in growth</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93%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71726"/>
                  </a:ext>
                </a:extLst>
              </a:tr>
              <a:tr h="299542">
                <a:tc>
                  <a:txBody>
                    <a:bodyPr/>
                    <a:lstStyle/>
                    <a:p>
                      <a:pPr algn="l" fontAlgn="ctr"/>
                      <a:r>
                        <a:rPr lang="en-US" sz="1200" b="0" i="0" u="none" strike="noStrike" dirty="0">
                          <a:solidFill>
                            <a:srgbClr val="000000"/>
                          </a:solidFill>
                          <a:effectLst/>
                          <a:latin typeface="Calibri" panose="020F0502020204030204" pitchFamily="34" charset="0"/>
                        </a:rPr>
                        <a:t>We need a pension reform</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81%</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88%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297136"/>
                  </a:ext>
                </a:extLst>
              </a:tr>
              <a:tr h="299542">
                <a:tc>
                  <a:txBody>
                    <a:bodyPr/>
                    <a:lstStyle/>
                    <a:p>
                      <a:pPr algn="l" fontAlgn="ctr"/>
                      <a:r>
                        <a:rPr lang="en-US" sz="1200" b="0" i="0" u="none" strike="noStrike" dirty="0">
                          <a:solidFill>
                            <a:srgbClr val="000000"/>
                          </a:solidFill>
                          <a:effectLst/>
                          <a:latin typeface="Calibri" panose="020F0502020204030204" pitchFamily="34" charset="0"/>
                        </a:rPr>
                        <a:t>The state bull</a:t>
                      </a:r>
                      <a:r>
                        <a:rPr lang="cs-CZ" sz="1200" b="0" i="0" u="none" strike="noStrike" dirty="0">
                          <a:solidFill>
                            <a:srgbClr val="000000"/>
                          </a:solidFill>
                          <a:effectLst/>
                          <a:latin typeface="Calibri" panose="020F0502020204030204" pitchFamily="34" charset="0"/>
                        </a:rPr>
                        <a:t>i</a:t>
                      </a:r>
                      <a:r>
                        <a:rPr lang="en-US" sz="1200" b="0" i="0" u="none" strike="noStrike" dirty="0">
                          <a:solidFill>
                            <a:srgbClr val="000000"/>
                          </a:solidFill>
                          <a:effectLst/>
                          <a:latin typeface="Calibri" panose="020F0502020204030204" pitchFamily="34" charset="0"/>
                        </a:rPr>
                        <a:t>es small entrepreneurs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79%</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7928930"/>
                  </a:ext>
                </a:extLst>
              </a:tr>
              <a:tr h="342666">
                <a:tc>
                  <a:txBody>
                    <a:bodyPr/>
                    <a:lstStyle/>
                    <a:p>
                      <a:pPr algn="l" fontAlgn="ctr"/>
                      <a:r>
                        <a:rPr lang="en-US" sz="1200" b="0" i="0" u="none" strike="noStrike" dirty="0">
                          <a:solidFill>
                            <a:srgbClr val="000000"/>
                          </a:solidFill>
                          <a:effectLst/>
                          <a:latin typeface="Calibri" panose="020F0502020204030204" pitchFamily="34" charset="0"/>
                        </a:rPr>
                        <a:t>I agree with the introduction of above-standard health care and the possibility to pay extra for the procedure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40%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26610577"/>
                  </a:ext>
                </a:extLst>
              </a:tr>
              <a:tr h="299542">
                <a:tc>
                  <a:txBody>
                    <a:bodyPr/>
                    <a:lstStyle/>
                    <a:p>
                      <a:pPr algn="l" fontAlgn="ctr"/>
                      <a:r>
                        <a:rPr lang="en-US" sz="1200" b="0" i="0" u="none" strike="noStrike" dirty="0">
                          <a:solidFill>
                            <a:srgbClr val="000000"/>
                          </a:solidFill>
                          <a:effectLst/>
                          <a:latin typeface="Calibri" panose="020F0502020204030204" pitchFamily="34" charset="0"/>
                        </a:rPr>
                        <a:t>We should allow universities to introduce tuition fees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997161"/>
                  </a:ext>
                </a:extLst>
              </a:tr>
              <a:tr h="299542">
                <a:tc>
                  <a:txBody>
                    <a:bodyPr/>
                    <a:lstStyle/>
                    <a:p>
                      <a:pPr algn="l" fontAlgn="ctr"/>
                      <a:r>
                        <a:rPr lang="en-US" sz="1200" b="0" i="0" u="none" strike="noStrike" dirty="0">
                          <a:solidFill>
                            <a:srgbClr val="000000"/>
                          </a:solidFill>
                          <a:effectLst/>
                          <a:latin typeface="Calibri" panose="020F0502020204030204" pitchFamily="34" charset="0"/>
                        </a:rPr>
                        <a:t>I would rather raise wage of teachers than policemen</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44%</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056830"/>
                  </a:ext>
                </a:extLst>
              </a:tr>
              <a:tr h="342666">
                <a:tc>
                  <a:txBody>
                    <a:bodyPr/>
                    <a:lstStyle/>
                    <a:p>
                      <a:pPr algn="l" fontAlgn="ctr"/>
                      <a:r>
                        <a:rPr lang="en-US" sz="1200" b="0" i="0" u="none" strike="noStrike" dirty="0">
                          <a:solidFill>
                            <a:srgbClr val="000000"/>
                          </a:solidFill>
                          <a:effectLst/>
                          <a:latin typeface="Calibri" panose="020F0502020204030204" pitchFamily="34" charset="0"/>
                        </a:rPr>
                        <a:t>Mandatory EET (electronic evidence of sales) should be abolished</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54%</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16639"/>
                  </a:ext>
                </a:extLst>
              </a:tr>
              <a:tr h="342666">
                <a:tc>
                  <a:txBody>
                    <a:bodyPr/>
                    <a:lstStyle/>
                    <a:p>
                      <a:pPr algn="l" fontAlgn="ctr"/>
                      <a:r>
                        <a:rPr lang="en-US" sz="1200" b="0" i="0" u="none" strike="noStrike" dirty="0">
                          <a:solidFill>
                            <a:srgbClr val="000000"/>
                          </a:solidFill>
                          <a:effectLst/>
                          <a:latin typeface="Calibri" panose="020F0502020204030204" pitchFamily="34" charset="0"/>
                        </a:rPr>
                        <a:t>State investments in science and research are sufficient in our country</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25%</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38%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15602090"/>
                  </a:ext>
                </a:extLst>
              </a:tr>
              <a:tr h="342666">
                <a:tc>
                  <a:txBody>
                    <a:bodyPr/>
                    <a:lstStyle/>
                    <a:p>
                      <a:pPr algn="l" fontAlgn="ctr"/>
                      <a:r>
                        <a:rPr lang="en-US" sz="1200" b="0" i="0" u="none" strike="noStrike" dirty="0">
                          <a:solidFill>
                            <a:srgbClr val="000000"/>
                          </a:solidFill>
                          <a:effectLst/>
                          <a:latin typeface="Calibri" panose="020F0502020204030204" pitchFamily="34" charset="0"/>
                        </a:rPr>
                        <a:t>I am in favor of mandatory math part of the graduation exam</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22129"/>
                  </a:ext>
                </a:extLst>
              </a:tr>
              <a:tr h="342666">
                <a:tc>
                  <a:txBody>
                    <a:bodyPr/>
                    <a:lstStyle/>
                    <a:p>
                      <a:pPr algn="l" fontAlgn="ctr"/>
                      <a:r>
                        <a:rPr lang="en-US" sz="1200" b="0" i="0" u="none" strike="noStrike" dirty="0">
                          <a:solidFill>
                            <a:srgbClr val="000000"/>
                          </a:solidFill>
                          <a:effectLst/>
                          <a:latin typeface="Calibri" panose="020F0502020204030204" pitchFamily="34" charset="0"/>
                        </a:rPr>
                        <a:t>I have to travel far for health care, it is not easily accessible to me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21%</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19%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0818389"/>
                  </a:ext>
                </a:extLst>
              </a:tr>
              <a:tr h="299542">
                <a:tc>
                  <a:txBody>
                    <a:bodyPr/>
                    <a:lstStyle/>
                    <a:p>
                      <a:pPr algn="l" fontAlgn="ctr"/>
                      <a:r>
                        <a:rPr lang="en-US" sz="1200" b="0" i="0" u="none" strike="noStrike" dirty="0">
                          <a:solidFill>
                            <a:srgbClr val="000000"/>
                          </a:solidFill>
                          <a:effectLst/>
                          <a:latin typeface="Calibri" panose="020F0502020204030204" pitchFamily="34" charset="0"/>
                        </a:rPr>
                        <a:t>The doctor's regulatory fees should be reintroduced</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28%</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39%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15%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17%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40221029"/>
                  </a:ext>
                </a:extLst>
              </a:tr>
              <a:tr h="299542">
                <a:tc>
                  <a:txBody>
                    <a:bodyPr/>
                    <a:lstStyle/>
                    <a:p>
                      <a:pPr algn="l" fontAlgn="ctr"/>
                      <a:r>
                        <a:rPr lang="en-US" sz="1200" b="0" i="0" u="none" strike="noStrike" dirty="0">
                          <a:solidFill>
                            <a:srgbClr val="000000"/>
                          </a:solidFill>
                          <a:effectLst/>
                          <a:latin typeface="Calibri" panose="020F0502020204030204" pitchFamily="34" charset="0"/>
                        </a:rPr>
                        <a:t>I am in favor of abolishing compulsory </a:t>
                      </a:r>
                      <a:r>
                        <a:rPr lang="cs-CZ" sz="1200" b="0" i="0" u="none" strike="noStrike" dirty="0">
                          <a:solidFill>
                            <a:srgbClr val="000000"/>
                          </a:solidFill>
                          <a:effectLst/>
                          <a:latin typeface="Calibri" panose="020F0502020204030204" pitchFamily="34" charset="0"/>
                        </a:rPr>
                        <a:t>pre-</a:t>
                      </a:r>
                      <a:r>
                        <a:rPr lang="en-US" sz="1200" b="0" i="0" u="none" strike="noStrike" dirty="0">
                          <a:solidFill>
                            <a:srgbClr val="000000"/>
                          </a:solidFill>
                          <a:effectLst/>
                          <a:latin typeface="Calibri" panose="020F0502020204030204" pitchFamily="34" charset="0"/>
                        </a:rPr>
                        <a:t>school attendance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16%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19%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15%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14%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742132"/>
                  </a:ext>
                </a:extLst>
              </a:tr>
              <a:tr h="299542">
                <a:tc>
                  <a:txBody>
                    <a:bodyPr/>
                    <a:lstStyle/>
                    <a:p>
                      <a:pPr algn="l" fontAlgn="ctr"/>
                      <a:r>
                        <a:rPr lang="en-US" sz="1200" b="0" i="0" u="none" strike="noStrike" dirty="0">
                          <a:solidFill>
                            <a:srgbClr val="000000"/>
                          </a:solidFill>
                          <a:effectLst/>
                          <a:latin typeface="Calibri" panose="020F0502020204030204" pitchFamily="34" charset="0"/>
                        </a:rPr>
                        <a:t>I do not mind the increase in value added tax (VAT)</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algn="ctr" fontAlgn="ctr"/>
                      <a:r>
                        <a:rPr lang="cs-CZ" sz="1400" b="0" i="1" u="none" strike="noStrike" dirty="0">
                          <a:solidFill>
                            <a:srgbClr val="000000"/>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ctr"/>
                      <a:r>
                        <a:rPr lang="cs-CZ" sz="1400" b="0" i="0" u="none" strike="noStrike" dirty="0">
                          <a:solidFill>
                            <a:srgbClr val="000000"/>
                          </a:solidFill>
                          <a:effectLst/>
                          <a:latin typeface="Calibri" panose="020F0502020204030204" pitchFamily="34" charset="0"/>
                        </a:rPr>
                        <a:t>20%</a:t>
                      </a: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ctr"/>
                      <a:r>
                        <a:rPr lang="cs-CZ" sz="1400" b="0" i="0" u="none" strike="noStrike" dirty="0">
                          <a:solidFill>
                            <a:srgbClr val="000000"/>
                          </a:solidFill>
                          <a:effectLst/>
                          <a:latin typeface="Calibri" panose="020F0502020204030204" pitchFamily="34" charset="0"/>
                        </a:rPr>
                        <a:t>17%</a:t>
                      </a: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ctr"/>
                      <a:r>
                        <a:rPr lang="cs-CZ" sz="1400" b="0" i="0" u="none" strike="noStrike" dirty="0">
                          <a:solidFill>
                            <a:srgbClr val="000000"/>
                          </a:solidFill>
                          <a:effectLst/>
                          <a:latin typeface="Calibri" panose="020F0502020204030204" pitchFamily="34" charset="0"/>
                        </a:rPr>
                        <a:t>15%</a:t>
                      </a: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ctr"/>
                      <a:r>
                        <a:rPr lang="cs-CZ" sz="1400" b="0" i="0" u="none" strike="noStrike" dirty="0">
                          <a:solidFill>
                            <a:srgbClr val="000000"/>
                          </a:solidFill>
                          <a:effectLst/>
                          <a:latin typeface="Calibri" panose="020F0502020204030204" pitchFamily="34" charset="0"/>
                        </a:rPr>
                        <a:t>16%</a:t>
                      </a: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ctr"/>
                      <a:r>
                        <a:rPr lang="cs-CZ" sz="1400" b="0" i="0" u="none" strike="noStrike" dirty="0">
                          <a:solidFill>
                            <a:srgbClr val="000000"/>
                          </a:solidFill>
                          <a:effectLst/>
                          <a:latin typeface="Calibri" panose="020F0502020204030204" pitchFamily="34" charset="0"/>
                        </a:rPr>
                        <a:t>20%</a:t>
                      </a: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ctr"/>
                      <a:r>
                        <a:rPr lang="cs-CZ" sz="1400" b="0" i="0" u="none" strike="noStrike" dirty="0">
                          <a:solidFill>
                            <a:srgbClr val="000000"/>
                          </a:solidFill>
                          <a:effectLst/>
                          <a:latin typeface="Calibri" panose="020F0502020204030204" pitchFamily="34" charset="0"/>
                        </a:rPr>
                        <a:t>16%</a:t>
                      </a:r>
                    </a:p>
                  </a:txBody>
                  <a:tcPr marL="0" marR="0" marT="0" marB="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54974215"/>
                  </a:ext>
                </a:extLst>
              </a:tr>
            </a:tbl>
          </a:graphicData>
        </a:graphic>
      </p:graphicFrame>
      <p:sp>
        <p:nvSpPr>
          <p:cNvPr id="13" name="Obdélník 12">
            <a:extLst>
              <a:ext uri="{FF2B5EF4-FFF2-40B4-BE49-F238E27FC236}">
                <a16:creationId xmlns:a16="http://schemas.microsoft.com/office/drawing/2014/main" id="{BF229362-695D-417A-9608-1E44168BFE8E}"/>
              </a:ext>
            </a:extLst>
          </p:cNvPr>
          <p:cNvSpPr/>
          <p:nvPr/>
        </p:nvSpPr>
        <p:spPr>
          <a:xfrm>
            <a:off x="876300" y="6450507"/>
            <a:ext cx="9199517" cy="407735"/>
          </a:xfrm>
          <a:prstGeom prst="rect">
            <a:avLst/>
          </a:prstGeom>
        </p:spPr>
        <p:txBody>
          <a:bodyPr wrap="square" lIns="0" tIns="0" rIns="0" bIns="0" anchor="ctr">
            <a:noAutofit/>
          </a:bodyPr>
          <a:lstStyle/>
          <a:p>
            <a:pPr lvl="0" fontAlgn="base">
              <a:spcBef>
                <a:spcPct val="0"/>
              </a:spcBef>
              <a:spcAft>
                <a:spcPct val="0"/>
              </a:spcAft>
              <a:defRPr/>
            </a:pP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Q14-Q15. </a:t>
            </a:r>
            <a:r>
              <a:rPr lang="en-AU" sz="1200" dirty="0">
                <a:solidFill>
                  <a:schemeClr val="tx2"/>
                </a:solidFill>
                <a:cs typeface="Arial" charset="0"/>
              </a:rPr>
              <a:t>Now we will talk about topics related to public policies. </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To what exten</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t</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 do you agree or disagree with following statements? </a:t>
            </a:r>
            <a:br>
              <a:rPr kumimoji="0" lang="en-GB" sz="1200" b="0" i="0" u="none" strike="noStrike" kern="1200" cap="none" spc="0" normalizeH="0" baseline="0" noProof="0" dirty="0">
                <a:ln>
                  <a:noFill/>
                </a:ln>
                <a:solidFill>
                  <a:srgbClr val="595959"/>
                </a:solidFill>
                <a:effectLst/>
                <a:uLnTx/>
                <a:uFillTx/>
                <a:latin typeface="Calibri"/>
                <a:ea typeface="+mn-ea"/>
                <a:cs typeface="Arial" charset="0"/>
              </a:rPr>
            </a:b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(min. N  per statement </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24</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a:t>
            </a:r>
          </a:p>
        </p:txBody>
      </p:sp>
      <p:sp>
        <p:nvSpPr>
          <p:cNvPr id="10" name="Nadpis 1">
            <a:extLst>
              <a:ext uri="{FF2B5EF4-FFF2-40B4-BE49-F238E27FC236}">
                <a16:creationId xmlns:a16="http://schemas.microsoft.com/office/drawing/2014/main" id="{3A4FA46A-FC87-49CE-BC10-FD905948DDD1}"/>
              </a:ext>
            </a:extLst>
          </p:cNvPr>
          <p:cNvSpPr txBox="1">
            <a:spLocks/>
          </p:cNvSpPr>
          <p:nvPr/>
        </p:nvSpPr>
        <p:spPr>
          <a:xfrm>
            <a:off x="-32825" y="413485"/>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US" sz="3000" dirty="0"/>
              <a:t>Opinion on health care, education </a:t>
            </a:r>
          </a:p>
          <a:p>
            <a:r>
              <a:rPr lang="en-US" sz="3000" dirty="0"/>
              <a:t>and public policy</a:t>
            </a:r>
            <a:endParaRPr lang="en-GB" sz="3000" dirty="0"/>
          </a:p>
        </p:txBody>
      </p:sp>
      <p:sp>
        <p:nvSpPr>
          <p:cNvPr id="12" name="TextovéPole 11">
            <a:extLst>
              <a:ext uri="{FF2B5EF4-FFF2-40B4-BE49-F238E27FC236}">
                <a16:creationId xmlns:a16="http://schemas.microsoft.com/office/drawing/2014/main" id="{94D6F03F-FFF9-4908-8EB6-B5CCB9E27038}"/>
              </a:ext>
            </a:extLst>
          </p:cNvPr>
          <p:cNvSpPr txBox="1"/>
          <p:nvPr/>
        </p:nvSpPr>
        <p:spPr>
          <a:xfrm>
            <a:off x="9564236" y="524054"/>
            <a:ext cx="1837189" cy="407736"/>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600" b="1" dirty="0">
                <a:solidFill>
                  <a:schemeClr val="accent2">
                    <a:lumMod val="75000"/>
                  </a:schemeClr>
                </a:solidFill>
                <a:latin typeface="+mn-lt"/>
              </a:rPr>
              <a:t>XX %</a:t>
            </a:r>
            <a:r>
              <a:rPr lang="en-GB" sz="1050" dirty="0">
                <a:solidFill>
                  <a:prstClr val="white">
                    <a:lumMod val="50000"/>
                  </a:prstClr>
                </a:solidFill>
              </a:rPr>
              <a:t> = significantly often</a:t>
            </a:r>
          </a:p>
          <a:p>
            <a:pPr fontAlgn="base">
              <a:spcBef>
                <a:spcPct val="0"/>
              </a:spcBef>
              <a:spcAft>
                <a:spcPct val="0"/>
              </a:spcAft>
              <a:defRPr/>
            </a:pPr>
            <a:r>
              <a:rPr lang="en-GB" sz="1600" b="1" dirty="0">
                <a:solidFill>
                  <a:srgbClr val="FF0000"/>
                </a:solidFill>
                <a:latin typeface="+mn-lt"/>
              </a:rPr>
              <a:t>YY %</a:t>
            </a:r>
            <a:r>
              <a:rPr lang="en-GB" sz="1600" b="1" dirty="0">
                <a:solidFill>
                  <a:schemeClr val="tx2">
                    <a:lumMod val="60000"/>
                    <a:lumOff val="40000"/>
                  </a:schemeClr>
                </a:solidFill>
                <a:latin typeface="+mn-lt"/>
              </a:rPr>
              <a:t> </a:t>
            </a:r>
            <a:r>
              <a:rPr lang="en-GB" sz="1050" dirty="0">
                <a:solidFill>
                  <a:prstClr val="white">
                    <a:lumMod val="50000"/>
                  </a:prstClr>
                </a:solidFill>
              </a:rPr>
              <a:t>= significantly less often</a:t>
            </a:r>
          </a:p>
        </p:txBody>
      </p:sp>
      <p:pic>
        <p:nvPicPr>
          <p:cNvPr id="14" name="Grafický objekt 13">
            <a:extLst>
              <a:ext uri="{FF2B5EF4-FFF2-40B4-BE49-F238E27FC236}">
                <a16:creationId xmlns:a16="http://schemas.microsoft.com/office/drawing/2014/main" id="{0C0FB857-D47B-4BDB-91C0-BCA38867EE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7239" y="1099002"/>
            <a:ext cx="416573" cy="416573"/>
          </a:xfrm>
          <a:prstGeom prst="rect">
            <a:avLst/>
          </a:prstGeom>
        </p:spPr>
      </p:pic>
      <p:pic>
        <p:nvPicPr>
          <p:cNvPr id="15" name="Grafický objekt 14">
            <a:extLst>
              <a:ext uri="{FF2B5EF4-FFF2-40B4-BE49-F238E27FC236}">
                <a16:creationId xmlns:a16="http://schemas.microsoft.com/office/drawing/2014/main" id="{AE62F963-0CEF-483D-844F-22C0F711F5E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0494" y="1098488"/>
            <a:ext cx="417600" cy="417600"/>
          </a:xfrm>
          <a:prstGeom prst="rect">
            <a:avLst/>
          </a:prstGeom>
        </p:spPr>
      </p:pic>
      <p:pic>
        <p:nvPicPr>
          <p:cNvPr id="16" name="Grafický objekt 15">
            <a:extLst>
              <a:ext uri="{FF2B5EF4-FFF2-40B4-BE49-F238E27FC236}">
                <a16:creationId xmlns:a16="http://schemas.microsoft.com/office/drawing/2014/main" id="{C3ECEB6F-210B-4C75-9A12-AD0169B18F8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04776" y="1098488"/>
            <a:ext cx="417600" cy="417600"/>
          </a:xfrm>
          <a:prstGeom prst="rect">
            <a:avLst/>
          </a:prstGeom>
        </p:spPr>
      </p:pic>
      <p:pic>
        <p:nvPicPr>
          <p:cNvPr id="17" name="Grafický objekt 16">
            <a:extLst>
              <a:ext uri="{FF2B5EF4-FFF2-40B4-BE49-F238E27FC236}">
                <a16:creationId xmlns:a16="http://schemas.microsoft.com/office/drawing/2014/main" id="{E1F50AF5-B229-47BB-828C-06904EEEF5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78818" y="1098488"/>
            <a:ext cx="417600" cy="417600"/>
          </a:xfrm>
          <a:prstGeom prst="rect">
            <a:avLst/>
          </a:prstGeom>
        </p:spPr>
      </p:pic>
      <p:pic>
        <p:nvPicPr>
          <p:cNvPr id="18" name="Grafický objekt 17">
            <a:extLst>
              <a:ext uri="{FF2B5EF4-FFF2-40B4-BE49-F238E27FC236}">
                <a16:creationId xmlns:a16="http://schemas.microsoft.com/office/drawing/2014/main" id="{D97ACE6F-11DA-4B5B-9DFF-0B9E52FEE30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03100" y="1098488"/>
            <a:ext cx="417600" cy="417600"/>
          </a:xfrm>
          <a:prstGeom prst="rect">
            <a:avLst/>
          </a:prstGeom>
        </p:spPr>
      </p:pic>
      <p:pic>
        <p:nvPicPr>
          <p:cNvPr id="19" name="Grafický objekt 18">
            <a:extLst>
              <a:ext uri="{FF2B5EF4-FFF2-40B4-BE49-F238E27FC236}">
                <a16:creationId xmlns:a16="http://schemas.microsoft.com/office/drawing/2014/main" id="{6C3E3489-1228-4E4C-9AC4-31CE56337FD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17334" y="1098488"/>
            <a:ext cx="417600" cy="417600"/>
          </a:xfrm>
          <a:prstGeom prst="rect">
            <a:avLst/>
          </a:prstGeom>
        </p:spPr>
      </p:pic>
      <p:pic>
        <p:nvPicPr>
          <p:cNvPr id="20" name="Grafický objekt 19">
            <a:extLst>
              <a:ext uri="{FF2B5EF4-FFF2-40B4-BE49-F238E27FC236}">
                <a16:creationId xmlns:a16="http://schemas.microsoft.com/office/drawing/2014/main" id="{927F5B25-236E-40F9-B3C0-9F9A81C6C25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208067" y="1098488"/>
            <a:ext cx="417600" cy="417600"/>
          </a:xfrm>
          <a:prstGeom prst="rect">
            <a:avLst/>
          </a:prstGeom>
        </p:spPr>
      </p:pic>
    </p:spTree>
    <p:extLst>
      <p:ext uri="{BB962C8B-B14F-4D97-AF65-F5344CB8AC3E}">
        <p14:creationId xmlns:p14="http://schemas.microsoft.com/office/powerpoint/2010/main" val="854582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75</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3" name="Tabulka 2">
            <a:extLst>
              <a:ext uri="{FF2B5EF4-FFF2-40B4-BE49-F238E27FC236}">
                <a16:creationId xmlns:a16="http://schemas.microsoft.com/office/drawing/2014/main" id="{5E0735C0-1DF4-4EC2-A95E-FCB9B0AADD52}"/>
              </a:ext>
            </a:extLst>
          </p:cNvPr>
          <p:cNvGraphicFramePr>
            <a:graphicFrameLocks noGrp="1"/>
          </p:cNvGraphicFramePr>
          <p:nvPr>
            <p:extLst>
              <p:ext uri="{D42A27DB-BD31-4B8C-83A1-F6EECF244321}">
                <p14:modId xmlns:p14="http://schemas.microsoft.com/office/powerpoint/2010/main" val="1870556695"/>
              </p:ext>
            </p:extLst>
          </p:nvPr>
        </p:nvGraphicFramePr>
        <p:xfrm>
          <a:off x="193865" y="2242800"/>
          <a:ext cx="11804269" cy="3414671"/>
        </p:xfrm>
        <a:graphic>
          <a:graphicData uri="http://schemas.openxmlformats.org/drawingml/2006/table">
            <a:tbl>
              <a:tblPr/>
              <a:tblGrid>
                <a:gridCol w="3920269">
                  <a:extLst>
                    <a:ext uri="{9D8B030D-6E8A-4147-A177-3AD203B41FA5}">
                      <a16:colId xmlns:a16="http://schemas.microsoft.com/office/drawing/2014/main" val="608508144"/>
                    </a:ext>
                  </a:extLst>
                </a:gridCol>
                <a:gridCol w="828000">
                  <a:extLst>
                    <a:ext uri="{9D8B030D-6E8A-4147-A177-3AD203B41FA5}">
                      <a16:colId xmlns:a16="http://schemas.microsoft.com/office/drawing/2014/main" val="978487049"/>
                    </a:ext>
                  </a:extLst>
                </a:gridCol>
                <a:gridCol w="1008000">
                  <a:extLst>
                    <a:ext uri="{9D8B030D-6E8A-4147-A177-3AD203B41FA5}">
                      <a16:colId xmlns:a16="http://schemas.microsoft.com/office/drawing/2014/main" val="691419969"/>
                    </a:ext>
                  </a:extLst>
                </a:gridCol>
                <a:gridCol w="1008000">
                  <a:extLst>
                    <a:ext uri="{9D8B030D-6E8A-4147-A177-3AD203B41FA5}">
                      <a16:colId xmlns:a16="http://schemas.microsoft.com/office/drawing/2014/main" val="3557400333"/>
                    </a:ext>
                  </a:extLst>
                </a:gridCol>
                <a:gridCol w="1008000">
                  <a:extLst>
                    <a:ext uri="{9D8B030D-6E8A-4147-A177-3AD203B41FA5}">
                      <a16:colId xmlns:a16="http://schemas.microsoft.com/office/drawing/2014/main" val="2433286699"/>
                    </a:ext>
                  </a:extLst>
                </a:gridCol>
                <a:gridCol w="1008000">
                  <a:extLst>
                    <a:ext uri="{9D8B030D-6E8A-4147-A177-3AD203B41FA5}">
                      <a16:colId xmlns:a16="http://schemas.microsoft.com/office/drawing/2014/main" val="249007995"/>
                    </a:ext>
                  </a:extLst>
                </a:gridCol>
                <a:gridCol w="1008000">
                  <a:extLst>
                    <a:ext uri="{9D8B030D-6E8A-4147-A177-3AD203B41FA5}">
                      <a16:colId xmlns:a16="http://schemas.microsoft.com/office/drawing/2014/main" val="1477639790"/>
                    </a:ext>
                  </a:extLst>
                </a:gridCol>
                <a:gridCol w="1008000">
                  <a:extLst>
                    <a:ext uri="{9D8B030D-6E8A-4147-A177-3AD203B41FA5}">
                      <a16:colId xmlns:a16="http://schemas.microsoft.com/office/drawing/2014/main" val="4251254560"/>
                    </a:ext>
                  </a:extLst>
                </a:gridCol>
                <a:gridCol w="1008000">
                  <a:extLst>
                    <a:ext uri="{9D8B030D-6E8A-4147-A177-3AD203B41FA5}">
                      <a16:colId xmlns:a16="http://schemas.microsoft.com/office/drawing/2014/main" val="629688676"/>
                    </a:ext>
                  </a:extLst>
                </a:gridCol>
              </a:tblGrid>
              <a:tr h="58213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noProof="0" dirty="0">
                          <a:solidFill>
                            <a:srgbClr val="000000"/>
                          </a:solidFill>
                          <a:effectLst/>
                          <a:latin typeface="Calibri" panose="020F0502020204030204" pitchFamily="34" charset="0"/>
                        </a:rPr>
                        <a:t>% T</a:t>
                      </a:r>
                      <a:r>
                        <a:rPr lang="cs-CZ" sz="1400" b="1" i="0" u="none" strike="noStrike" noProof="0" dirty="0">
                          <a:solidFill>
                            <a:srgbClr val="000000"/>
                          </a:solidFill>
                          <a:effectLst/>
                          <a:latin typeface="Calibri" panose="020F0502020204030204" pitchFamily="34" charset="0"/>
                        </a:rPr>
                        <a:t>2</a:t>
                      </a:r>
                      <a:r>
                        <a:rPr lang="en-GB" sz="1400" b="1" i="0" u="none" strike="noStrike" noProof="0" dirty="0">
                          <a:solidFill>
                            <a:srgbClr val="000000"/>
                          </a:solidFill>
                          <a:effectLst/>
                          <a:latin typeface="Calibri" panose="020F0502020204030204" pitchFamily="34" charset="0"/>
                        </a:rPr>
                        <a:t>B = definitely severe + rather severe</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noProof="0" dirty="0">
                          <a:solidFill>
                            <a:schemeClr val="tx1"/>
                          </a:solidFill>
                          <a:effectLst/>
                          <a:latin typeface="Calibri" panose="020F0502020204030204" pitchFamily="34" charset="0"/>
                        </a:rPr>
                        <a:t>Population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Young digital elite</a:t>
                      </a: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Wealthy professionals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Traditional middle class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Skilled workers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Urban poor</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Working class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Low class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792222083"/>
                  </a:ext>
                </a:extLst>
              </a:tr>
              <a:tr h="388093">
                <a:tc>
                  <a:txBody>
                    <a:bodyPr/>
                    <a:lstStyle/>
                    <a:p>
                      <a:pPr algn="l" fontAlgn="ctr"/>
                      <a:r>
                        <a:rPr lang="en-US" sz="1400" b="0" i="0" u="none" strike="noStrike" dirty="0">
                          <a:solidFill>
                            <a:srgbClr val="000000"/>
                          </a:solidFill>
                          <a:effectLst/>
                          <a:latin typeface="Calibri" panose="020F0502020204030204" pitchFamily="34" charset="0"/>
                        </a:rPr>
                        <a:t>The lack of drinkable water</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93%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71726"/>
                  </a:ext>
                </a:extLst>
              </a:tr>
              <a:tr h="388093">
                <a:tc>
                  <a:txBody>
                    <a:bodyPr/>
                    <a:lstStyle/>
                    <a:p>
                      <a:pPr algn="l" fontAlgn="ctr"/>
                      <a:r>
                        <a:rPr lang="en-US" sz="1400" b="0" i="0" u="none" strike="noStrike" dirty="0">
                          <a:solidFill>
                            <a:srgbClr val="000000"/>
                          </a:solidFill>
                          <a:effectLst/>
                          <a:latin typeface="Calibri" panose="020F0502020204030204" pitchFamily="34" charset="0"/>
                        </a:rPr>
                        <a:t>Tax evasions lowering public budgets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69%</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297136"/>
                  </a:ext>
                </a:extLst>
              </a:tr>
              <a:tr h="388093">
                <a:tc>
                  <a:txBody>
                    <a:bodyPr/>
                    <a:lstStyle/>
                    <a:p>
                      <a:pPr algn="l" fontAlgn="ctr"/>
                      <a:r>
                        <a:rPr lang="cs-CZ" sz="1400" b="0" i="0" u="none" strike="noStrike" dirty="0">
                          <a:solidFill>
                            <a:srgbClr val="000000"/>
                          </a:solidFill>
                          <a:effectLst/>
                          <a:latin typeface="Calibri" panose="020F0502020204030204" pitchFamily="34" charset="0"/>
                        </a:rPr>
                        <a:t>ISIS attacks in Europe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84%</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89%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7928930"/>
                  </a:ext>
                </a:extLst>
              </a:tr>
              <a:tr h="388093">
                <a:tc>
                  <a:txBody>
                    <a:bodyPr/>
                    <a:lstStyle/>
                    <a:p>
                      <a:pPr algn="l" fontAlgn="ctr"/>
                      <a:r>
                        <a:rPr lang="en-US" sz="1400" b="0" i="0" u="none" strike="noStrike" dirty="0">
                          <a:solidFill>
                            <a:srgbClr val="000000"/>
                          </a:solidFill>
                          <a:effectLst/>
                          <a:latin typeface="Calibri" panose="020F0502020204030204" pitchFamily="34" charset="0"/>
                        </a:rPr>
                        <a:t>Immigrants endangering our life customs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75%</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70%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87%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26610577"/>
                  </a:ext>
                </a:extLst>
              </a:tr>
              <a:tr h="388093">
                <a:tc>
                  <a:txBody>
                    <a:bodyPr/>
                    <a:lstStyle/>
                    <a:p>
                      <a:pPr algn="l" fontAlgn="ctr"/>
                      <a:r>
                        <a:rPr lang="en-US" sz="1400" b="0" i="0" u="none" strike="noStrike" dirty="0">
                          <a:solidFill>
                            <a:srgbClr val="000000"/>
                          </a:solidFill>
                          <a:effectLst/>
                          <a:latin typeface="Calibri" panose="020F0502020204030204" pitchFamily="34" charset="0"/>
                        </a:rPr>
                        <a:t>Energetic and raw material dependence of European Union on other countries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69%</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86%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997161"/>
                  </a:ext>
                </a:extLst>
              </a:tr>
              <a:tr h="388093">
                <a:tc>
                  <a:txBody>
                    <a:bodyPr/>
                    <a:lstStyle/>
                    <a:p>
                      <a:pPr algn="l" fontAlgn="ctr"/>
                      <a:r>
                        <a:rPr lang="en-US" sz="1400" b="0" i="0" u="none" strike="noStrike" dirty="0">
                          <a:solidFill>
                            <a:srgbClr val="000000"/>
                          </a:solidFill>
                          <a:effectLst/>
                          <a:latin typeface="Calibri" panose="020F0502020204030204" pitchFamily="34" charset="0"/>
                        </a:rPr>
                        <a:t>The escalation of military conflicts of Russia in east Europe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61%</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056830"/>
                  </a:ext>
                </a:extLst>
              </a:tr>
              <a:tr h="388093">
                <a:tc>
                  <a:txBody>
                    <a:bodyPr/>
                    <a:lstStyle/>
                    <a:p>
                      <a:pPr algn="l" fontAlgn="ctr"/>
                      <a:r>
                        <a:rPr lang="en-US" sz="1400" b="0" i="0" u="none" strike="noStrike" dirty="0">
                          <a:solidFill>
                            <a:srgbClr val="000000"/>
                          </a:solidFill>
                          <a:effectLst/>
                          <a:latin typeface="Calibri" panose="020F0502020204030204" pitchFamily="34" charset="0"/>
                        </a:rPr>
                        <a:t>Loss of work positions due to rise of higher automation and robotics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52%</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49%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1" i="0" u="none" strike="noStrike" kern="1200" dirty="0">
                          <a:solidFill>
                            <a:schemeClr val="accent2">
                              <a:lumMod val="75000"/>
                            </a:schemeClr>
                          </a:solidFill>
                          <a:effectLst/>
                          <a:latin typeface="Calibri" panose="020F0502020204030204" pitchFamily="34" charset="0"/>
                          <a:ea typeface="+mn-ea"/>
                          <a:cs typeface="+mn-cs"/>
                        </a:rPr>
                        <a:t>71%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35416639"/>
                  </a:ext>
                </a:extLst>
              </a:tr>
            </a:tbl>
          </a:graphicData>
        </a:graphic>
      </p:graphicFrame>
      <p:sp>
        <p:nvSpPr>
          <p:cNvPr id="13" name="Obdélník 12">
            <a:extLst>
              <a:ext uri="{FF2B5EF4-FFF2-40B4-BE49-F238E27FC236}">
                <a16:creationId xmlns:a16="http://schemas.microsoft.com/office/drawing/2014/main" id="{BF229362-695D-417A-9608-1E44168BFE8E}"/>
              </a:ext>
            </a:extLst>
          </p:cNvPr>
          <p:cNvSpPr/>
          <p:nvPr/>
        </p:nvSpPr>
        <p:spPr>
          <a:xfrm>
            <a:off x="876300" y="6531043"/>
            <a:ext cx="9199517" cy="327199"/>
          </a:xfrm>
          <a:prstGeom prst="rect">
            <a:avLst/>
          </a:prstGeom>
        </p:spPr>
        <p:txBody>
          <a:bodyPr wrap="square" lIns="0" tIns="0" rIns="0" bIns="0" anchor="ctr">
            <a:noAutofit/>
          </a:bodyPr>
          <a:lstStyle/>
          <a:p>
            <a:pPr lvl="0" fontAlgn="base">
              <a:spcBef>
                <a:spcPct val="0"/>
              </a:spcBef>
              <a:spcAft>
                <a:spcPct val="0"/>
              </a:spcAft>
              <a:defRPr/>
            </a:pP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Q16. Severity of threats. </a:t>
            </a:r>
            <a:r>
              <a:rPr lang="en-GB" sz="1200" dirty="0">
                <a:solidFill>
                  <a:srgbClr val="595959"/>
                </a:solidFill>
                <a:cs typeface="Arial" charset="0"/>
              </a:rPr>
              <a:t>(min. N  per statement</a:t>
            </a:r>
            <a:r>
              <a:rPr lang="cs-CZ" sz="1200" dirty="0">
                <a:solidFill>
                  <a:srgbClr val="595959"/>
                </a:solidFill>
                <a:cs typeface="Arial" charset="0"/>
              </a:rPr>
              <a:t> and segment</a:t>
            </a:r>
            <a:r>
              <a:rPr lang="en-GB" sz="1200" dirty="0">
                <a:solidFill>
                  <a:srgbClr val="595959"/>
                </a:solidFill>
                <a:cs typeface="Arial" charset="0"/>
              </a:rPr>
              <a:t> </a:t>
            </a:r>
            <a:r>
              <a:rPr lang="cs-CZ" sz="1200" dirty="0">
                <a:solidFill>
                  <a:srgbClr val="595959"/>
                </a:solidFill>
                <a:cs typeface="Arial" charset="0"/>
              </a:rPr>
              <a:t>= 67</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a:t>
            </a:r>
          </a:p>
        </p:txBody>
      </p:sp>
      <p:sp>
        <p:nvSpPr>
          <p:cNvPr id="9" name="Nadpis 1">
            <a:extLst>
              <a:ext uri="{FF2B5EF4-FFF2-40B4-BE49-F238E27FC236}">
                <a16:creationId xmlns:a16="http://schemas.microsoft.com/office/drawing/2014/main" id="{2CF152A1-97B6-4B0E-8758-E542604755AB}"/>
              </a:ext>
            </a:extLst>
          </p:cNvPr>
          <p:cNvSpPr txBox="1">
            <a:spLocks/>
          </p:cNvSpPr>
          <p:nvPr/>
        </p:nvSpPr>
        <p:spPr>
          <a:xfrm>
            <a:off x="1479" y="418383"/>
            <a:ext cx="8539406"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AU" sz="3000" dirty="0"/>
              <a:t>To what extent are the following threats severe for you? </a:t>
            </a:r>
          </a:p>
        </p:txBody>
      </p:sp>
      <p:sp>
        <p:nvSpPr>
          <p:cNvPr id="10" name="TextovéPole 9">
            <a:extLst>
              <a:ext uri="{FF2B5EF4-FFF2-40B4-BE49-F238E27FC236}">
                <a16:creationId xmlns:a16="http://schemas.microsoft.com/office/drawing/2014/main" id="{25B17DA9-593F-49A7-9C43-82C667EBB2C4}"/>
              </a:ext>
            </a:extLst>
          </p:cNvPr>
          <p:cNvSpPr txBox="1"/>
          <p:nvPr/>
        </p:nvSpPr>
        <p:spPr>
          <a:xfrm>
            <a:off x="9564236" y="524054"/>
            <a:ext cx="1837189" cy="407736"/>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600" b="1" dirty="0">
                <a:solidFill>
                  <a:schemeClr val="accent2">
                    <a:lumMod val="75000"/>
                  </a:schemeClr>
                </a:solidFill>
                <a:latin typeface="+mn-lt"/>
              </a:rPr>
              <a:t>XX %</a:t>
            </a:r>
            <a:r>
              <a:rPr lang="en-GB" sz="1050" dirty="0">
                <a:solidFill>
                  <a:prstClr val="white">
                    <a:lumMod val="50000"/>
                  </a:prstClr>
                </a:solidFill>
              </a:rPr>
              <a:t> = significantly often</a:t>
            </a:r>
          </a:p>
          <a:p>
            <a:pPr fontAlgn="base">
              <a:spcBef>
                <a:spcPct val="0"/>
              </a:spcBef>
              <a:spcAft>
                <a:spcPct val="0"/>
              </a:spcAft>
              <a:defRPr/>
            </a:pPr>
            <a:r>
              <a:rPr lang="en-GB" sz="1600" b="1" dirty="0">
                <a:solidFill>
                  <a:srgbClr val="FF0000"/>
                </a:solidFill>
                <a:latin typeface="+mn-lt"/>
              </a:rPr>
              <a:t>YY %</a:t>
            </a:r>
            <a:r>
              <a:rPr lang="en-GB" sz="1600" b="1" dirty="0">
                <a:solidFill>
                  <a:schemeClr val="tx2">
                    <a:lumMod val="60000"/>
                    <a:lumOff val="40000"/>
                  </a:schemeClr>
                </a:solidFill>
                <a:latin typeface="+mn-lt"/>
              </a:rPr>
              <a:t> </a:t>
            </a:r>
            <a:r>
              <a:rPr lang="en-GB" sz="1050" dirty="0">
                <a:solidFill>
                  <a:prstClr val="white">
                    <a:lumMod val="50000"/>
                  </a:prstClr>
                </a:solidFill>
              </a:rPr>
              <a:t>= significantly less often</a:t>
            </a:r>
          </a:p>
        </p:txBody>
      </p:sp>
      <p:pic>
        <p:nvPicPr>
          <p:cNvPr id="12" name="Grafický objekt 11">
            <a:extLst>
              <a:ext uri="{FF2B5EF4-FFF2-40B4-BE49-F238E27FC236}">
                <a16:creationId xmlns:a16="http://schemas.microsoft.com/office/drawing/2014/main" id="{66BDB95D-E967-43DB-BEF1-2D0590D3E48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7623" y="1742095"/>
            <a:ext cx="416573" cy="416573"/>
          </a:xfrm>
          <a:prstGeom prst="rect">
            <a:avLst/>
          </a:prstGeom>
        </p:spPr>
      </p:pic>
      <p:pic>
        <p:nvPicPr>
          <p:cNvPr id="14" name="Grafický objekt 13">
            <a:extLst>
              <a:ext uri="{FF2B5EF4-FFF2-40B4-BE49-F238E27FC236}">
                <a16:creationId xmlns:a16="http://schemas.microsoft.com/office/drawing/2014/main" id="{F457285D-CE03-42F3-810A-C177A51360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0782" y="1741581"/>
            <a:ext cx="417600" cy="417600"/>
          </a:xfrm>
          <a:prstGeom prst="rect">
            <a:avLst/>
          </a:prstGeom>
        </p:spPr>
      </p:pic>
      <p:pic>
        <p:nvPicPr>
          <p:cNvPr id="15" name="Grafický objekt 14">
            <a:extLst>
              <a:ext uri="{FF2B5EF4-FFF2-40B4-BE49-F238E27FC236}">
                <a16:creationId xmlns:a16="http://schemas.microsoft.com/office/drawing/2014/main" id="{BD5518E4-756A-4ECF-BDC6-5D975451887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55016" y="1741581"/>
            <a:ext cx="417600" cy="417600"/>
          </a:xfrm>
          <a:prstGeom prst="rect">
            <a:avLst/>
          </a:prstGeom>
        </p:spPr>
      </p:pic>
      <p:pic>
        <p:nvPicPr>
          <p:cNvPr id="16" name="Grafický objekt 15">
            <a:extLst>
              <a:ext uri="{FF2B5EF4-FFF2-40B4-BE49-F238E27FC236}">
                <a16:creationId xmlns:a16="http://schemas.microsoft.com/office/drawing/2014/main" id="{976BE41C-F3A5-4968-8DC5-662074A5078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39106" y="1741581"/>
            <a:ext cx="417600" cy="417600"/>
          </a:xfrm>
          <a:prstGeom prst="rect">
            <a:avLst/>
          </a:prstGeom>
        </p:spPr>
      </p:pic>
      <p:pic>
        <p:nvPicPr>
          <p:cNvPr id="17" name="Grafický objekt 16">
            <a:extLst>
              <a:ext uri="{FF2B5EF4-FFF2-40B4-BE49-F238E27FC236}">
                <a16:creationId xmlns:a16="http://schemas.microsoft.com/office/drawing/2014/main" id="{703023E5-2BED-4517-AB97-C438AC84836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03100" y="1741581"/>
            <a:ext cx="417600" cy="417600"/>
          </a:xfrm>
          <a:prstGeom prst="rect">
            <a:avLst/>
          </a:prstGeom>
        </p:spPr>
      </p:pic>
      <p:pic>
        <p:nvPicPr>
          <p:cNvPr id="18" name="Grafický objekt 17">
            <a:extLst>
              <a:ext uri="{FF2B5EF4-FFF2-40B4-BE49-F238E27FC236}">
                <a16:creationId xmlns:a16="http://schemas.microsoft.com/office/drawing/2014/main" id="{AE93AF87-D172-4283-AC6C-2D0258A2DEA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37430" y="1741581"/>
            <a:ext cx="417600" cy="417600"/>
          </a:xfrm>
          <a:prstGeom prst="rect">
            <a:avLst/>
          </a:prstGeom>
        </p:spPr>
      </p:pic>
      <p:pic>
        <p:nvPicPr>
          <p:cNvPr id="19" name="Grafický objekt 18">
            <a:extLst>
              <a:ext uri="{FF2B5EF4-FFF2-40B4-BE49-F238E27FC236}">
                <a16:creationId xmlns:a16="http://schemas.microsoft.com/office/drawing/2014/main" id="{D14C87AA-3C02-4007-B248-F9D53EBDC58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228163" y="1741581"/>
            <a:ext cx="417600" cy="417600"/>
          </a:xfrm>
          <a:prstGeom prst="rect">
            <a:avLst/>
          </a:prstGeom>
        </p:spPr>
      </p:pic>
    </p:spTree>
    <p:extLst>
      <p:ext uri="{BB962C8B-B14F-4D97-AF65-F5344CB8AC3E}">
        <p14:creationId xmlns:p14="http://schemas.microsoft.com/office/powerpoint/2010/main" val="20558745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76</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3" name="Tabulka 2">
            <a:extLst>
              <a:ext uri="{FF2B5EF4-FFF2-40B4-BE49-F238E27FC236}">
                <a16:creationId xmlns:a16="http://schemas.microsoft.com/office/drawing/2014/main" id="{5E0735C0-1DF4-4EC2-A95E-FCB9B0AADD52}"/>
              </a:ext>
            </a:extLst>
          </p:cNvPr>
          <p:cNvGraphicFramePr>
            <a:graphicFrameLocks noGrp="1"/>
          </p:cNvGraphicFramePr>
          <p:nvPr>
            <p:extLst>
              <p:ext uri="{D42A27DB-BD31-4B8C-83A1-F6EECF244321}">
                <p14:modId xmlns:p14="http://schemas.microsoft.com/office/powerpoint/2010/main" val="2661463140"/>
              </p:ext>
            </p:extLst>
          </p:nvPr>
        </p:nvGraphicFramePr>
        <p:xfrm>
          <a:off x="171291" y="2329200"/>
          <a:ext cx="11849417" cy="3542640"/>
        </p:xfrm>
        <a:graphic>
          <a:graphicData uri="http://schemas.openxmlformats.org/drawingml/2006/table">
            <a:tbl>
              <a:tblPr/>
              <a:tblGrid>
                <a:gridCol w="3965417">
                  <a:extLst>
                    <a:ext uri="{9D8B030D-6E8A-4147-A177-3AD203B41FA5}">
                      <a16:colId xmlns:a16="http://schemas.microsoft.com/office/drawing/2014/main" val="608508144"/>
                    </a:ext>
                  </a:extLst>
                </a:gridCol>
                <a:gridCol w="828000">
                  <a:extLst>
                    <a:ext uri="{9D8B030D-6E8A-4147-A177-3AD203B41FA5}">
                      <a16:colId xmlns:a16="http://schemas.microsoft.com/office/drawing/2014/main" val="978487049"/>
                    </a:ext>
                  </a:extLst>
                </a:gridCol>
                <a:gridCol w="1008000">
                  <a:extLst>
                    <a:ext uri="{9D8B030D-6E8A-4147-A177-3AD203B41FA5}">
                      <a16:colId xmlns:a16="http://schemas.microsoft.com/office/drawing/2014/main" val="691419969"/>
                    </a:ext>
                  </a:extLst>
                </a:gridCol>
                <a:gridCol w="1008000">
                  <a:extLst>
                    <a:ext uri="{9D8B030D-6E8A-4147-A177-3AD203B41FA5}">
                      <a16:colId xmlns:a16="http://schemas.microsoft.com/office/drawing/2014/main" val="3557400333"/>
                    </a:ext>
                  </a:extLst>
                </a:gridCol>
                <a:gridCol w="1008000">
                  <a:extLst>
                    <a:ext uri="{9D8B030D-6E8A-4147-A177-3AD203B41FA5}">
                      <a16:colId xmlns:a16="http://schemas.microsoft.com/office/drawing/2014/main" val="2433286699"/>
                    </a:ext>
                  </a:extLst>
                </a:gridCol>
                <a:gridCol w="1008000">
                  <a:extLst>
                    <a:ext uri="{9D8B030D-6E8A-4147-A177-3AD203B41FA5}">
                      <a16:colId xmlns:a16="http://schemas.microsoft.com/office/drawing/2014/main" val="249007995"/>
                    </a:ext>
                  </a:extLst>
                </a:gridCol>
                <a:gridCol w="1008000">
                  <a:extLst>
                    <a:ext uri="{9D8B030D-6E8A-4147-A177-3AD203B41FA5}">
                      <a16:colId xmlns:a16="http://schemas.microsoft.com/office/drawing/2014/main" val="1477639790"/>
                    </a:ext>
                  </a:extLst>
                </a:gridCol>
                <a:gridCol w="1008000">
                  <a:extLst>
                    <a:ext uri="{9D8B030D-6E8A-4147-A177-3AD203B41FA5}">
                      <a16:colId xmlns:a16="http://schemas.microsoft.com/office/drawing/2014/main" val="4251254560"/>
                    </a:ext>
                  </a:extLst>
                </a:gridCol>
                <a:gridCol w="1008000">
                  <a:extLst>
                    <a:ext uri="{9D8B030D-6E8A-4147-A177-3AD203B41FA5}">
                      <a16:colId xmlns:a16="http://schemas.microsoft.com/office/drawing/2014/main" val="3262418909"/>
                    </a:ext>
                  </a:extLst>
                </a:gridCol>
              </a:tblGrid>
              <a:tr h="5832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noProof="0" dirty="0">
                          <a:solidFill>
                            <a:srgbClr val="000000"/>
                          </a:solidFill>
                          <a:effectLst/>
                          <a:latin typeface="Calibri" panose="020F0502020204030204" pitchFamily="34" charset="0"/>
                        </a:rPr>
                        <a:t>% T2B = </a:t>
                      </a:r>
                      <a:r>
                        <a:rPr lang="cs-CZ" sz="1400" b="1" i="0" u="none" strike="noStrike" noProof="0" dirty="0">
                          <a:solidFill>
                            <a:srgbClr val="000000"/>
                          </a:solidFill>
                          <a:effectLst/>
                          <a:latin typeface="Calibri" panose="020F0502020204030204" pitchFamily="34" charset="0"/>
                        </a:rPr>
                        <a:t>t</a:t>
                      </a:r>
                      <a:r>
                        <a:rPr lang="en-US" sz="1400" b="1" i="0" u="none" strike="noStrike" noProof="0" dirty="0">
                          <a:solidFill>
                            <a:srgbClr val="000000"/>
                          </a:solidFill>
                          <a:effectLst/>
                          <a:latin typeface="Calibri" panose="020F0502020204030204" pitchFamily="34" charset="0"/>
                        </a:rPr>
                        <a:t>he most important +</a:t>
                      </a:r>
                      <a:r>
                        <a:rPr lang="cs-CZ" sz="1400" b="1" i="0" u="none" strike="noStrike" noProof="0" dirty="0">
                          <a:solidFill>
                            <a:srgbClr val="000000"/>
                          </a:solidFill>
                          <a:effectLst/>
                          <a:latin typeface="Calibri" panose="020F0502020204030204" pitchFamily="34" charset="0"/>
                        </a:rPr>
                        <a:t> v</a:t>
                      </a:r>
                      <a:r>
                        <a:rPr lang="en-US" sz="1400" b="1" i="0" u="none" strike="noStrike" noProof="0" dirty="0">
                          <a:solidFill>
                            <a:srgbClr val="000000"/>
                          </a:solidFill>
                          <a:effectLst/>
                          <a:latin typeface="Calibri" panose="020F0502020204030204" pitchFamily="34" charset="0"/>
                        </a:rPr>
                        <a:t>ery important</a:t>
                      </a:r>
                      <a:endParaRPr lang="en-GB" sz="1400" b="1" i="0" u="none" strike="noStrike" noProof="0" dirty="0">
                        <a:solidFill>
                          <a:srgbClr val="000000"/>
                        </a:solidFill>
                        <a:effectLst/>
                        <a:latin typeface="Calibri" panose="020F0502020204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noProof="0" dirty="0">
                          <a:solidFill>
                            <a:schemeClr val="tx1"/>
                          </a:solidFill>
                          <a:effectLst/>
                          <a:latin typeface="Calibri" panose="020F0502020204030204" pitchFamily="34" charset="0"/>
                        </a:rPr>
                        <a:t>Population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Young digital elite</a:t>
                      </a: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Wealthy professionals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Traditional middle class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Skilled workers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Urban poor</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Working class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GB" sz="1400" b="1" i="0" u="none" strike="noStrike" noProof="0" dirty="0">
                          <a:solidFill>
                            <a:schemeClr val="bg1"/>
                          </a:solidFill>
                          <a:effectLst/>
                          <a:latin typeface="Calibri" panose="020F0502020204030204" pitchFamily="34" charset="0"/>
                        </a:rPr>
                        <a:t>Low class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792222083"/>
                  </a:ext>
                </a:extLst>
              </a:tr>
              <a:tr h="421200">
                <a:tc>
                  <a:txBody>
                    <a:bodyPr/>
                    <a:lstStyle/>
                    <a:p>
                      <a:pPr algn="l" fontAlgn="ctr"/>
                      <a:r>
                        <a:rPr lang="en-GB" sz="1400" b="0" i="0" u="none" strike="noStrike" noProof="0" dirty="0">
                          <a:solidFill>
                            <a:srgbClr val="000000"/>
                          </a:solidFill>
                          <a:effectLst/>
                          <a:latin typeface="Calibri" panose="020F0502020204030204" pitchFamily="34" charset="0"/>
                        </a:rPr>
                        <a:t>Security of EU borders and prevention of terrorist attacks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66%</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0" i="0" u="none" strike="noStrike" kern="1200" dirty="0">
                          <a:solidFill>
                            <a:srgbClr val="000000"/>
                          </a:solidFill>
                          <a:effectLst/>
                          <a:latin typeface="Calibri" panose="020F0502020204030204" pitchFamily="34" charset="0"/>
                          <a:ea typeface="+mn-ea"/>
                          <a:cs typeface="+mn-cs"/>
                        </a:rPr>
                        <a:t>75%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0" i="0" u="none" strike="noStrike" kern="1200" dirty="0">
                          <a:solidFill>
                            <a:srgbClr val="000000"/>
                          </a:solidFill>
                          <a:effectLst/>
                          <a:latin typeface="Calibri" panose="020F0502020204030204" pitchFamily="34" charset="0"/>
                          <a:ea typeface="+mn-ea"/>
                          <a:cs typeface="+mn-cs"/>
                        </a:rPr>
                        <a:t>74%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0" i="0" u="none" strike="noStrike" kern="1200" dirty="0">
                          <a:solidFill>
                            <a:srgbClr val="000000"/>
                          </a:solidFill>
                          <a:effectLst/>
                          <a:latin typeface="Calibri" panose="020F0502020204030204" pitchFamily="34" charset="0"/>
                          <a:ea typeface="+mn-ea"/>
                          <a:cs typeface="+mn-cs"/>
                        </a:rPr>
                        <a:t>77%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0" i="0" u="none" strike="noStrike" kern="1200" dirty="0">
                          <a:solidFill>
                            <a:srgbClr val="000000"/>
                          </a:solidFill>
                          <a:effectLst/>
                          <a:latin typeface="Calibri" panose="020F0502020204030204" pitchFamily="34" charset="0"/>
                          <a:ea typeface="+mn-ea"/>
                          <a:cs typeface="+mn-cs"/>
                        </a:rPr>
                        <a:t>77%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71726"/>
                  </a:ext>
                </a:extLst>
              </a:tr>
              <a:tr h="421200">
                <a:tc>
                  <a:txBody>
                    <a:bodyPr/>
                    <a:lstStyle/>
                    <a:p>
                      <a:pPr algn="l" fontAlgn="ctr"/>
                      <a:r>
                        <a:rPr lang="en-GB" sz="1400" b="0" i="0" u="none" strike="noStrike" noProof="0" dirty="0">
                          <a:solidFill>
                            <a:srgbClr val="000000"/>
                          </a:solidFill>
                          <a:effectLst/>
                          <a:latin typeface="Calibri" panose="020F0502020204030204" pitchFamily="34" charset="0"/>
                        </a:rPr>
                        <a:t>Environment and nature protection</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64%</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63%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297136"/>
                  </a:ext>
                </a:extLst>
              </a:tr>
              <a:tr h="421200">
                <a:tc>
                  <a:txBody>
                    <a:bodyPr/>
                    <a:lstStyle/>
                    <a:p>
                      <a:pPr algn="l" fontAlgn="ctr"/>
                      <a:r>
                        <a:rPr lang="en-GB" sz="1400" b="0" i="0" u="none" strike="noStrike" noProof="0" dirty="0">
                          <a:solidFill>
                            <a:srgbClr val="000000"/>
                          </a:solidFill>
                          <a:effectLst/>
                          <a:latin typeface="Calibri" panose="020F0502020204030204" pitchFamily="34" charset="0"/>
                        </a:rPr>
                        <a:t>European way of life and fundamental values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62%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7928930"/>
                  </a:ext>
                </a:extLst>
              </a:tr>
              <a:tr h="421200">
                <a:tc>
                  <a:txBody>
                    <a:bodyPr/>
                    <a:lstStyle/>
                    <a:p>
                      <a:pPr algn="l" fontAlgn="ctr"/>
                      <a:r>
                        <a:rPr lang="en-GB" sz="1400" b="0" i="0" u="none" strike="noStrike" noProof="0" dirty="0">
                          <a:solidFill>
                            <a:srgbClr val="000000"/>
                          </a:solidFill>
                          <a:effectLst/>
                          <a:latin typeface="Calibri" panose="020F0502020204030204" pitchFamily="34" charset="0"/>
                        </a:rPr>
                        <a:t>Effective governance of the EU</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55%</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57%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6610577"/>
                  </a:ext>
                </a:extLst>
              </a:tr>
              <a:tr h="421200">
                <a:tc>
                  <a:txBody>
                    <a:bodyPr/>
                    <a:lstStyle/>
                    <a:p>
                      <a:pPr algn="l" fontAlgn="ctr"/>
                      <a:r>
                        <a:rPr lang="en-GB" sz="1400" b="0" i="0" u="none" strike="noStrike" noProof="0" dirty="0">
                          <a:solidFill>
                            <a:srgbClr val="000000"/>
                          </a:solidFill>
                          <a:effectLst/>
                          <a:latin typeface="Calibri" panose="020F0502020204030204" pitchFamily="34" charset="0"/>
                        </a:rPr>
                        <a:t>Increased competitiveness and employment rate within the EU</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39%</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55%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997161"/>
                  </a:ext>
                </a:extLst>
              </a:tr>
              <a:tr h="421200">
                <a:tc>
                  <a:txBody>
                    <a:bodyPr/>
                    <a:lstStyle/>
                    <a:p>
                      <a:pPr algn="l" fontAlgn="ctr"/>
                      <a:r>
                        <a:rPr lang="en-GB" sz="1400" b="0" i="0" u="none" strike="noStrike" noProof="0" dirty="0">
                          <a:solidFill>
                            <a:srgbClr val="000000"/>
                          </a:solidFill>
                          <a:effectLst/>
                          <a:latin typeface="Calibri" panose="020F0502020204030204" pitchFamily="34" charset="0"/>
                        </a:rPr>
                        <a:t>Free movement of goods, capital, people, and services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48%</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056830"/>
                  </a:ext>
                </a:extLst>
              </a:tr>
              <a:tr h="421200">
                <a:tc>
                  <a:txBody>
                    <a:bodyPr/>
                    <a:lstStyle/>
                    <a:p>
                      <a:pPr algn="l" fontAlgn="ctr"/>
                      <a:r>
                        <a:rPr lang="en-GB" sz="1400" b="0" i="0" u="none" strike="noStrike" noProof="0" dirty="0">
                          <a:solidFill>
                            <a:srgbClr val="000000"/>
                          </a:solidFill>
                          <a:effectLst/>
                          <a:latin typeface="Calibri" panose="020F0502020204030204" pitchFamily="34" charset="0"/>
                        </a:rPr>
                        <a:t>The most beneficial gain of subsidies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24%</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21%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cs-CZ" sz="1400" b="1" i="0" u="none" strike="noStrike" kern="1200" dirty="0">
                          <a:solidFill>
                            <a:schemeClr val="accent2">
                              <a:lumMod val="75000"/>
                            </a:schemeClr>
                          </a:solidFill>
                          <a:effectLst/>
                          <a:latin typeface="Calibri" panose="020F0502020204030204" pitchFamily="34" charset="0"/>
                          <a:ea typeface="+mn-ea"/>
                          <a:cs typeface="+mn-cs"/>
                        </a:rPr>
                        <a:t>37%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35416639"/>
                  </a:ext>
                </a:extLst>
              </a:tr>
            </a:tbl>
          </a:graphicData>
        </a:graphic>
      </p:graphicFrame>
      <p:sp>
        <p:nvSpPr>
          <p:cNvPr id="9" name="Obdélník 8">
            <a:extLst>
              <a:ext uri="{FF2B5EF4-FFF2-40B4-BE49-F238E27FC236}">
                <a16:creationId xmlns:a16="http://schemas.microsoft.com/office/drawing/2014/main" id="{E22815A5-0C97-441E-AA22-1E821993977D}"/>
              </a:ext>
            </a:extLst>
          </p:cNvPr>
          <p:cNvSpPr/>
          <p:nvPr/>
        </p:nvSpPr>
        <p:spPr>
          <a:xfrm>
            <a:off x="1002760" y="6478664"/>
            <a:ext cx="9199517" cy="276999"/>
          </a:xfrm>
          <a:prstGeom prst="rect">
            <a:avLst/>
          </a:prstGeom>
        </p:spPr>
        <p:txBody>
          <a:bodyPr wrap="square" lIns="0" tIns="0" rIns="0" bIns="0" anchor="ctr">
            <a:noAutofit/>
          </a:bodyPr>
          <a:lstStyle/>
          <a:p>
            <a:pPr lvl="0" fontAlgn="base">
              <a:spcBef>
                <a:spcPct val="0"/>
              </a:spcBef>
              <a:spcAft>
                <a:spcPct val="0"/>
              </a:spcAft>
              <a:defRPr/>
            </a:pPr>
            <a:r>
              <a:rPr kumimoji="0" lang="en-AU" sz="1200" b="0" i="0" u="none" strike="noStrike" kern="1200" cap="none" spc="0" normalizeH="0" baseline="0" noProof="0">
                <a:ln>
                  <a:noFill/>
                </a:ln>
                <a:solidFill>
                  <a:srgbClr val="595959"/>
                </a:solidFill>
                <a:effectLst/>
                <a:uLnTx/>
                <a:uFillTx/>
                <a:latin typeface="Calibri"/>
                <a:ea typeface="+mn-ea"/>
                <a:cs typeface="Arial" charset="0"/>
              </a:rPr>
              <a:t>Q17. How important are the following topics, which should solve Czech politicians in EU for you? (</a:t>
            </a:r>
            <a:r>
              <a:rPr lang="en-AU" sz="1200">
                <a:solidFill>
                  <a:srgbClr val="595959"/>
                </a:solidFill>
                <a:cs typeface="Arial" charset="0"/>
              </a:rPr>
              <a:t>min. N  per statement and segment = 67</a:t>
            </a:r>
            <a:r>
              <a:rPr kumimoji="0" lang="en-AU" sz="1200" b="0" i="0" u="none" strike="noStrike" kern="1200" cap="none" spc="0" normalizeH="0" baseline="0" noProof="0">
                <a:ln>
                  <a:noFill/>
                </a:ln>
                <a:solidFill>
                  <a:srgbClr val="595959"/>
                </a:solidFill>
                <a:effectLst/>
                <a:uLnTx/>
                <a:uFillTx/>
                <a:latin typeface="Calibri"/>
                <a:ea typeface="+mn-ea"/>
                <a:cs typeface="Arial" charset="0"/>
              </a:rPr>
              <a:t>)</a:t>
            </a:r>
            <a:endParaRPr kumimoji="0" lang="en-AU" sz="1200" b="0" i="0" u="none" strike="noStrike" kern="1200" cap="none" spc="0" normalizeH="0" baseline="0" noProof="0" dirty="0">
              <a:ln>
                <a:noFill/>
              </a:ln>
              <a:solidFill>
                <a:srgbClr val="595959"/>
              </a:solidFill>
              <a:effectLst/>
              <a:uLnTx/>
              <a:uFillTx/>
              <a:latin typeface="Calibri"/>
              <a:ea typeface="+mn-ea"/>
              <a:cs typeface="Arial" charset="0"/>
            </a:endParaRPr>
          </a:p>
        </p:txBody>
      </p:sp>
      <p:sp>
        <p:nvSpPr>
          <p:cNvPr id="10" name="Nadpis 1">
            <a:extLst>
              <a:ext uri="{FF2B5EF4-FFF2-40B4-BE49-F238E27FC236}">
                <a16:creationId xmlns:a16="http://schemas.microsoft.com/office/drawing/2014/main" id="{5A8CF4B8-3058-4577-B26E-EDF1690BA239}"/>
              </a:ext>
            </a:extLst>
          </p:cNvPr>
          <p:cNvSpPr txBox="1">
            <a:spLocks/>
          </p:cNvSpPr>
          <p:nvPr/>
        </p:nvSpPr>
        <p:spPr>
          <a:xfrm>
            <a:off x="1479" y="4183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AU" sz="3000" dirty="0"/>
              <a:t>The Czech politicians in the EU should solve</a:t>
            </a:r>
            <a:r>
              <a:rPr lang="cs-CZ" sz="3000" dirty="0"/>
              <a:t>…</a:t>
            </a:r>
            <a:endParaRPr lang="en-AU" sz="3000" dirty="0"/>
          </a:p>
        </p:txBody>
      </p:sp>
      <p:sp>
        <p:nvSpPr>
          <p:cNvPr id="12" name="TextovéPole 11">
            <a:extLst>
              <a:ext uri="{FF2B5EF4-FFF2-40B4-BE49-F238E27FC236}">
                <a16:creationId xmlns:a16="http://schemas.microsoft.com/office/drawing/2014/main" id="{D039F47C-DF8F-4623-BC66-20049DB910E6}"/>
              </a:ext>
            </a:extLst>
          </p:cNvPr>
          <p:cNvSpPr txBox="1"/>
          <p:nvPr/>
        </p:nvSpPr>
        <p:spPr>
          <a:xfrm>
            <a:off x="9564236" y="524054"/>
            <a:ext cx="1837189" cy="407736"/>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600" b="1" dirty="0">
                <a:solidFill>
                  <a:schemeClr val="accent2">
                    <a:lumMod val="75000"/>
                  </a:schemeClr>
                </a:solidFill>
                <a:latin typeface="+mn-lt"/>
              </a:rPr>
              <a:t>XX %</a:t>
            </a:r>
            <a:r>
              <a:rPr lang="en-GB" sz="1050" dirty="0">
                <a:solidFill>
                  <a:prstClr val="white">
                    <a:lumMod val="50000"/>
                  </a:prstClr>
                </a:solidFill>
              </a:rPr>
              <a:t> = significantly often</a:t>
            </a:r>
          </a:p>
          <a:p>
            <a:pPr fontAlgn="base">
              <a:spcBef>
                <a:spcPct val="0"/>
              </a:spcBef>
              <a:spcAft>
                <a:spcPct val="0"/>
              </a:spcAft>
              <a:defRPr/>
            </a:pPr>
            <a:r>
              <a:rPr lang="en-GB" sz="1600" b="1" dirty="0">
                <a:solidFill>
                  <a:srgbClr val="FF0000"/>
                </a:solidFill>
                <a:latin typeface="+mn-lt"/>
              </a:rPr>
              <a:t>YY %</a:t>
            </a:r>
            <a:r>
              <a:rPr lang="en-GB" sz="1600" b="1" dirty="0">
                <a:solidFill>
                  <a:schemeClr val="tx2">
                    <a:lumMod val="60000"/>
                    <a:lumOff val="40000"/>
                  </a:schemeClr>
                </a:solidFill>
                <a:latin typeface="+mn-lt"/>
              </a:rPr>
              <a:t> </a:t>
            </a:r>
            <a:r>
              <a:rPr lang="en-GB" sz="1050" dirty="0">
                <a:solidFill>
                  <a:prstClr val="white">
                    <a:lumMod val="50000"/>
                  </a:prstClr>
                </a:solidFill>
              </a:rPr>
              <a:t>= significantly less often</a:t>
            </a:r>
          </a:p>
        </p:txBody>
      </p:sp>
      <p:pic>
        <p:nvPicPr>
          <p:cNvPr id="13" name="Grafický objekt 12">
            <a:extLst>
              <a:ext uri="{FF2B5EF4-FFF2-40B4-BE49-F238E27FC236}">
                <a16:creationId xmlns:a16="http://schemas.microsoft.com/office/drawing/2014/main" id="{8D98C3E8-500E-4CF2-B811-515A53F99C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7767" y="1852626"/>
            <a:ext cx="416573" cy="416573"/>
          </a:xfrm>
          <a:prstGeom prst="rect">
            <a:avLst/>
          </a:prstGeom>
        </p:spPr>
      </p:pic>
      <p:pic>
        <p:nvPicPr>
          <p:cNvPr id="14" name="Grafický objekt 13">
            <a:extLst>
              <a:ext uri="{FF2B5EF4-FFF2-40B4-BE49-F238E27FC236}">
                <a16:creationId xmlns:a16="http://schemas.microsoft.com/office/drawing/2014/main" id="{6DD24344-0798-436D-8BF0-F242533CA7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0974" y="1852112"/>
            <a:ext cx="417600" cy="417600"/>
          </a:xfrm>
          <a:prstGeom prst="rect">
            <a:avLst/>
          </a:prstGeom>
        </p:spPr>
      </p:pic>
      <p:pic>
        <p:nvPicPr>
          <p:cNvPr id="15" name="Grafický objekt 14">
            <a:extLst>
              <a:ext uri="{FF2B5EF4-FFF2-40B4-BE49-F238E27FC236}">
                <a16:creationId xmlns:a16="http://schemas.microsoft.com/office/drawing/2014/main" id="{97475532-0699-49EA-9B80-597E4CD8E9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85160" y="1852112"/>
            <a:ext cx="417600" cy="417600"/>
          </a:xfrm>
          <a:prstGeom prst="rect">
            <a:avLst/>
          </a:prstGeom>
        </p:spPr>
      </p:pic>
      <p:pic>
        <p:nvPicPr>
          <p:cNvPr id="16" name="Grafický objekt 15">
            <a:extLst>
              <a:ext uri="{FF2B5EF4-FFF2-40B4-BE49-F238E27FC236}">
                <a16:creationId xmlns:a16="http://schemas.microsoft.com/office/drawing/2014/main" id="{7D89BAC5-3A83-46F0-865F-7078367E150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79298" y="1852112"/>
            <a:ext cx="417600" cy="417600"/>
          </a:xfrm>
          <a:prstGeom prst="rect">
            <a:avLst/>
          </a:prstGeom>
        </p:spPr>
      </p:pic>
      <p:pic>
        <p:nvPicPr>
          <p:cNvPr id="17" name="Grafický objekt 16">
            <a:extLst>
              <a:ext uri="{FF2B5EF4-FFF2-40B4-BE49-F238E27FC236}">
                <a16:creationId xmlns:a16="http://schemas.microsoft.com/office/drawing/2014/main" id="{D35B2616-0D05-4F53-B833-822D459CA0E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53340" y="1852112"/>
            <a:ext cx="417600" cy="417600"/>
          </a:xfrm>
          <a:prstGeom prst="rect">
            <a:avLst/>
          </a:prstGeom>
        </p:spPr>
      </p:pic>
      <p:pic>
        <p:nvPicPr>
          <p:cNvPr id="18" name="Grafický objekt 17">
            <a:extLst>
              <a:ext uri="{FF2B5EF4-FFF2-40B4-BE49-F238E27FC236}">
                <a16:creationId xmlns:a16="http://schemas.microsoft.com/office/drawing/2014/main" id="{63D137AF-29D8-4949-A230-9BA50EFFD1B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77622" y="1852112"/>
            <a:ext cx="417600" cy="417600"/>
          </a:xfrm>
          <a:prstGeom prst="rect">
            <a:avLst/>
          </a:prstGeom>
        </p:spPr>
      </p:pic>
      <p:pic>
        <p:nvPicPr>
          <p:cNvPr id="19" name="Grafický objekt 18">
            <a:extLst>
              <a:ext uri="{FF2B5EF4-FFF2-40B4-BE49-F238E27FC236}">
                <a16:creationId xmlns:a16="http://schemas.microsoft.com/office/drawing/2014/main" id="{20BF6DEF-BB1B-4A80-9922-2F0CFB4A6DC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258307" y="1852112"/>
            <a:ext cx="417600" cy="417600"/>
          </a:xfrm>
          <a:prstGeom prst="rect">
            <a:avLst/>
          </a:prstGeom>
        </p:spPr>
      </p:pic>
    </p:spTree>
    <p:extLst>
      <p:ext uri="{BB962C8B-B14F-4D97-AF65-F5344CB8AC3E}">
        <p14:creationId xmlns:p14="http://schemas.microsoft.com/office/powerpoint/2010/main" val="24245804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adpis 1">
            <a:extLst>
              <a:ext uri="{FF2B5EF4-FFF2-40B4-BE49-F238E27FC236}">
                <a16:creationId xmlns:a16="http://schemas.microsoft.com/office/drawing/2014/main" id="{1009169A-BCA7-4789-91EE-858E3172AC1C}"/>
              </a:ext>
            </a:extLst>
          </p:cNvPr>
          <p:cNvSpPr txBox="1">
            <a:spLocks/>
          </p:cNvSpPr>
          <p:nvPr/>
        </p:nvSpPr>
        <p:spPr>
          <a:xfrm>
            <a:off x="1479" y="4183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lvl="0">
              <a:defRPr/>
            </a:pPr>
            <a:r>
              <a:rPr lang="pl-PL" sz="3000" dirty="0"/>
              <a:t>Personal attitudes to own life</a:t>
            </a:r>
            <a:endParaRPr lang="en-GB" sz="3000" dirty="0"/>
          </a:p>
        </p:txBody>
      </p:sp>
      <p:sp>
        <p:nvSpPr>
          <p:cNvPr id="4" name="Zástupný symbol pro číslo snímku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3" name="Tabulka 2">
            <a:extLst>
              <a:ext uri="{FF2B5EF4-FFF2-40B4-BE49-F238E27FC236}">
                <a16:creationId xmlns:a16="http://schemas.microsoft.com/office/drawing/2014/main" id="{5E0735C0-1DF4-4EC2-A95E-FCB9B0AADD52}"/>
              </a:ext>
            </a:extLst>
          </p:cNvPr>
          <p:cNvGraphicFramePr>
            <a:graphicFrameLocks noGrp="1"/>
          </p:cNvGraphicFramePr>
          <p:nvPr>
            <p:extLst>
              <p:ext uri="{D42A27DB-BD31-4B8C-83A1-F6EECF244321}">
                <p14:modId xmlns:p14="http://schemas.microsoft.com/office/powerpoint/2010/main" val="3782112439"/>
              </p:ext>
            </p:extLst>
          </p:nvPr>
        </p:nvGraphicFramePr>
        <p:xfrm>
          <a:off x="300349" y="1575801"/>
          <a:ext cx="11591302" cy="4850880"/>
        </p:xfrm>
        <a:graphic>
          <a:graphicData uri="http://schemas.openxmlformats.org/drawingml/2006/table">
            <a:tbl>
              <a:tblPr/>
              <a:tblGrid>
                <a:gridCol w="3707302">
                  <a:extLst>
                    <a:ext uri="{9D8B030D-6E8A-4147-A177-3AD203B41FA5}">
                      <a16:colId xmlns:a16="http://schemas.microsoft.com/office/drawing/2014/main" val="608508144"/>
                    </a:ext>
                  </a:extLst>
                </a:gridCol>
                <a:gridCol w="828000">
                  <a:extLst>
                    <a:ext uri="{9D8B030D-6E8A-4147-A177-3AD203B41FA5}">
                      <a16:colId xmlns:a16="http://schemas.microsoft.com/office/drawing/2014/main" val="978487049"/>
                    </a:ext>
                  </a:extLst>
                </a:gridCol>
                <a:gridCol w="1008000">
                  <a:extLst>
                    <a:ext uri="{9D8B030D-6E8A-4147-A177-3AD203B41FA5}">
                      <a16:colId xmlns:a16="http://schemas.microsoft.com/office/drawing/2014/main" val="691419969"/>
                    </a:ext>
                  </a:extLst>
                </a:gridCol>
                <a:gridCol w="1008000">
                  <a:extLst>
                    <a:ext uri="{9D8B030D-6E8A-4147-A177-3AD203B41FA5}">
                      <a16:colId xmlns:a16="http://schemas.microsoft.com/office/drawing/2014/main" val="3876158704"/>
                    </a:ext>
                  </a:extLst>
                </a:gridCol>
                <a:gridCol w="1008000">
                  <a:extLst>
                    <a:ext uri="{9D8B030D-6E8A-4147-A177-3AD203B41FA5}">
                      <a16:colId xmlns:a16="http://schemas.microsoft.com/office/drawing/2014/main" val="3557400333"/>
                    </a:ext>
                  </a:extLst>
                </a:gridCol>
                <a:gridCol w="1008000">
                  <a:extLst>
                    <a:ext uri="{9D8B030D-6E8A-4147-A177-3AD203B41FA5}">
                      <a16:colId xmlns:a16="http://schemas.microsoft.com/office/drawing/2014/main" val="2433286699"/>
                    </a:ext>
                  </a:extLst>
                </a:gridCol>
                <a:gridCol w="1008000">
                  <a:extLst>
                    <a:ext uri="{9D8B030D-6E8A-4147-A177-3AD203B41FA5}">
                      <a16:colId xmlns:a16="http://schemas.microsoft.com/office/drawing/2014/main" val="249007995"/>
                    </a:ext>
                  </a:extLst>
                </a:gridCol>
                <a:gridCol w="1008000">
                  <a:extLst>
                    <a:ext uri="{9D8B030D-6E8A-4147-A177-3AD203B41FA5}">
                      <a16:colId xmlns:a16="http://schemas.microsoft.com/office/drawing/2014/main" val="1477639790"/>
                    </a:ext>
                  </a:extLst>
                </a:gridCol>
                <a:gridCol w="1008000">
                  <a:extLst>
                    <a:ext uri="{9D8B030D-6E8A-4147-A177-3AD203B41FA5}">
                      <a16:colId xmlns:a16="http://schemas.microsoft.com/office/drawing/2014/main" val="4251254560"/>
                    </a:ext>
                  </a:extLst>
                </a:gridCol>
              </a:tblGrid>
              <a:tr h="5832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i="0" u="none" strike="noStrike" noProof="0" dirty="0">
                          <a:solidFill>
                            <a:srgbClr val="000000"/>
                          </a:solidFill>
                          <a:effectLst/>
                          <a:latin typeface="Calibri" panose="020F0502020204030204" pitchFamily="34" charset="0"/>
                        </a:rPr>
                        <a:t>% T2B = definitely agree + rather agree</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Populace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GB" sz="1400" b="1" i="0" u="none" strike="noStrike" kern="1200" noProof="0" dirty="0">
                          <a:solidFill>
                            <a:schemeClr val="bg1"/>
                          </a:solidFill>
                          <a:effectLst/>
                          <a:latin typeface="Calibri" panose="020F0502020204030204" pitchFamily="34" charset="0"/>
                          <a:ea typeface="+mn-ea"/>
                          <a:cs typeface="+mn-cs"/>
                        </a:rPr>
                        <a:t>Young digital elite</a:t>
                      </a:r>
                    </a:p>
                  </a:txBody>
                  <a:tcPr marL="0" marR="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algn="ctr" defTabSz="914400" rtl="0" eaLnBrk="1" fontAlgn="ctr" latinLnBrk="0" hangingPunct="1"/>
                      <a:r>
                        <a:rPr lang="en-GB" sz="1400" b="1" i="0" u="none" strike="noStrike" kern="1200" noProof="0" dirty="0">
                          <a:solidFill>
                            <a:schemeClr val="bg1"/>
                          </a:solidFill>
                          <a:effectLst/>
                          <a:latin typeface="Calibri" panose="020F0502020204030204" pitchFamily="34" charset="0"/>
                          <a:ea typeface="+mn-ea"/>
                          <a:cs typeface="+mn-cs"/>
                        </a:rPr>
                        <a:t>Wealthy professionals</a:t>
                      </a: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algn="ctr" defTabSz="914400" rtl="0" eaLnBrk="1" fontAlgn="ctr" latinLnBrk="0" hangingPunct="1"/>
                      <a:r>
                        <a:rPr lang="en-GB" sz="1400" b="1" i="0" u="none" strike="noStrike" kern="1200" noProof="0" dirty="0">
                          <a:solidFill>
                            <a:schemeClr val="bg1"/>
                          </a:solidFill>
                          <a:effectLst/>
                          <a:latin typeface="Calibri" panose="020F0502020204030204" pitchFamily="34" charset="0"/>
                          <a:ea typeface="+mn-ea"/>
                          <a:cs typeface="+mn-cs"/>
                        </a:rPr>
                        <a:t>Traditional middle class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algn="ctr" defTabSz="914400" rtl="0" eaLnBrk="1" fontAlgn="ctr" latinLnBrk="0" hangingPunct="1"/>
                      <a:r>
                        <a:rPr lang="en-GB" sz="1400" b="1" i="0" u="none" strike="noStrike" kern="1200" noProof="0" dirty="0">
                          <a:solidFill>
                            <a:schemeClr val="bg1"/>
                          </a:solidFill>
                          <a:effectLst/>
                          <a:latin typeface="Calibri" panose="020F0502020204030204" pitchFamily="34" charset="0"/>
                          <a:ea typeface="+mn-ea"/>
                          <a:cs typeface="+mn-cs"/>
                        </a:rPr>
                        <a:t>Skilled workers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algn="ctr" defTabSz="914400" rtl="0" eaLnBrk="1" fontAlgn="ctr" latinLnBrk="0" hangingPunct="1"/>
                      <a:r>
                        <a:rPr lang="en-GB" sz="1400" b="1" i="0" u="none" strike="noStrike" kern="1200" noProof="0" dirty="0">
                          <a:solidFill>
                            <a:schemeClr val="bg1"/>
                          </a:solidFill>
                          <a:effectLst/>
                          <a:latin typeface="Calibri" panose="020F0502020204030204" pitchFamily="34" charset="0"/>
                          <a:ea typeface="+mn-ea"/>
                          <a:cs typeface="+mn-cs"/>
                        </a:rPr>
                        <a:t>Urban poor</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algn="ctr" defTabSz="914400" rtl="0" eaLnBrk="1" fontAlgn="ctr" latinLnBrk="0" hangingPunct="1"/>
                      <a:r>
                        <a:rPr lang="en-GB" sz="1400" b="1" i="0" u="none" strike="noStrike" kern="1200" noProof="0" dirty="0">
                          <a:solidFill>
                            <a:schemeClr val="bg1"/>
                          </a:solidFill>
                          <a:effectLst/>
                          <a:latin typeface="Calibri" panose="020F0502020204030204" pitchFamily="34" charset="0"/>
                          <a:ea typeface="+mn-ea"/>
                          <a:cs typeface="+mn-cs"/>
                        </a:rPr>
                        <a:t>Working class</a:t>
                      </a: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algn="ctr" defTabSz="914400" rtl="0" eaLnBrk="1" fontAlgn="ctr" latinLnBrk="0" hangingPunct="1"/>
                      <a:r>
                        <a:rPr lang="en-GB" sz="1400" b="1" i="0" u="none" strike="noStrike" kern="1200" noProof="0" dirty="0">
                          <a:solidFill>
                            <a:schemeClr val="bg1"/>
                          </a:solidFill>
                          <a:effectLst/>
                          <a:latin typeface="Calibri" panose="020F0502020204030204" pitchFamily="34" charset="0"/>
                          <a:ea typeface="+mn-ea"/>
                          <a:cs typeface="+mn-cs"/>
                        </a:rPr>
                        <a:t>Low class</a:t>
                      </a: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792222083"/>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It is important to always learn new things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100%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95%</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89%</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771726"/>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like my peace</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100%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91%</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96%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98%</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297136"/>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usually do not rush things - I count pros and cons first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88%</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74%</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86%</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7928930"/>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do not need much comfort to feel satisfied</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71%</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73%</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83%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90%</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26610577"/>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Having some opinion I am hardly convinced otherwise by others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67%</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63%</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997161"/>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would like to have much comfort and fun in my life</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75%</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79%</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43%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80%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55%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62%</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056830"/>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feel discomfort when I have nothing to do</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58%</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65%</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63%</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16639"/>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Unless it is necessary I do not like changes in life</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53%</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56%</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68%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70%</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5602090"/>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Mostly I make decisions intuitively and quickly</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46%</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54%</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48%</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22129"/>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like to strive for life full of challenges, news and changes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58%</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52%</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59%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43%</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0818389"/>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think I can make do in life with what I can and know</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31%</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30%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47%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61%</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40221029"/>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The statement „Every change is bad“ bears much truth</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24%</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45%</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2742132"/>
                  </a:ext>
                </a:extLst>
              </a:tr>
              <a:tr h="325160">
                <a:tc>
                  <a:txBody>
                    <a:bodyPr/>
                    <a:lstStyle/>
                    <a:p>
                      <a:pPr algn="l" fontAlgn="ctr"/>
                      <a:r>
                        <a:rPr lang="en-GB" sz="1200" b="0" i="0" u="none" strike="noStrike" noProof="0" dirty="0">
                          <a:solidFill>
                            <a:srgbClr val="000000"/>
                          </a:solidFill>
                          <a:effectLst/>
                          <a:latin typeface="Calibri" panose="020F0502020204030204" pitchFamily="34" charset="0"/>
                        </a:rPr>
                        <a:t>I very much value opinion of others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0" i="1" u="none" strike="noStrike" dirty="0">
                          <a:solidFill>
                            <a:srgbClr val="000000"/>
                          </a:solidFill>
                          <a:effectLst/>
                          <a:latin typeface="Calibri" panose="020F050202020403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30%</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22%</a:t>
                      </a: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34%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11%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30%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29%</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4974215"/>
                  </a:ext>
                </a:extLst>
              </a:tr>
            </a:tbl>
          </a:graphicData>
        </a:graphic>
      </p:graphicFrame>
      <p:sp>
        <p:nvSpPr>
          <p:cNvPr id="13" name="Obdélník 12">
            <a:extLst>
              <a:ext uri="{FF2B5EF4-FFF2-40B4-BE49-F238E27FC236}">
                <a16:creationId xmlns:a16="http://schemas.microsoft.com/office/drawing/2014/main" id="{BF229362-695D-417A-9608-1E44168BFE8E}"/>
              </a:ext>
            </a:extLst>
          </p:cNvPr>
          <p:cNvSpPr/>
          <p:nvPr/>
        </p:nvSpPr>
        <p:spPr>
          <a:xfrm>
            <a:off x="876300" y="6450507"/>
            <a:ext cx="9199517" cy="407735"/>
          </a:xfrm>
          <a:prstGeom prst="rect">
            <a:avLst/>
          </a:prstGeom>
        </p:spPr>
        <p:txBody>
          <a:bodyPr wrap="square" lIns="0" tIns="0" rIns="0" bIns="0" anchor="ctr">
            <a:noAutofit/>
          </a:bodyPr>
          <a:lstStyle/>
          <a:p>
            <a:pPr lvl="0" fontAlgn="base">
              <a:spcBef>
                <a:spcPct val="0"/>
              </a:spcBef>
              <a:spcAft>
                <a:spcPct val="0"/>
              </a:spcAft>
              <a:defRPr/>
            </a:pP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Q1</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2</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-Q1</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3</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 Now we will talk about </a:t>
            </a:r>
            <a:r>
              <a:rPr lang="en-AU" sz="1200" dirty="0">
                <a:solidFill>
                  <a:srgbClr val="595959"/>
                </a:solidFill>
                <a:cs typeface="Arial" charset="0"/>
              </a:rPr>
              <a:t>attitudes to your own life</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 To what </a:t>
            </a:r>
            <a:r>
              <a:rPr lang="en-GB" sz="1200" dirty="0">
                <a:solidFill>
                  <a:srgbClr val="595959"/>
                </a:solidFill>
                <a:cs typeface="Arial" charset="0"/>
              </a:rPr>
              <a:t>exten</a:t>
            </a:r>
            <a:r>
              <a:rPr lang="cs-CZ" sz="1200" dirty="0">
                <a:solidFill>
                  <a:srgbClr val="595959"/>
                </a:solidFill>
                <a:cs typeface="Arial" charset="0"/>
              </a:rPr>
              <a:t>t </a:t>
            </a:r>
            <a:r>
              <a:rPr lang="en-GB" sz="1200" dirty="0">
                <a:solidFill>
                  <a:srgbClr val="595959"/>
                </a:solidFill>
                <a:cs typeface="Arial" charset="0"/>
              </a:rPr>
              <a:t>do </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you agree or disagree with following statements? </a:t>
            </a:r>
            <a:br>
              <a:rPr kumimoji="0" lang="en-GB" sz="1200" b="0" i="0" u="none" strike="noStrike" kern="1200" cap="none" spc="0" normalizeH="0" baseline="0" noProof="0" dirty="0">
                <a:ln>
                  <a:noFill/>
                </a:ln>
                <a:solidFill>
                  <a:srgbClr val="595959"/>
                </a:solidFill>
                <a:effectLst/>
                <a:uLnTx/>
                <a:uFillTx/>
                <a:latin typeface="Calibri"/>
                <a:ea typeface="+mn-ea"/>
                <a:cs typeface="Arial" charset="0"/>
              </a:rPr>
            </a:b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(min. N  per statement</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 and segment</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 </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 24</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a:t>
            </a:r>
          </a:p>
        </p:txBody>
      </p:sp>
      <p:sp>
        <p:nvSpPr>
          <p:cNvPr id="25" name="TextovéPole 24">
            <a:extLst>
              <a:ext uri="{FF2B5EF4-FFF2-40B4-BE49-F238E27FC236}">
                <a16:creationId xmlns:a16="http://schemas.microsoft.com/office/drawing/2014/main" id="{B2081DE5-D074-42F5-97FB-006C5749EF16}"/>
              </a:ext>
            </a:extLst>
          </p:cNvPr>
          <p:cNvSpPr txBox="1"/>
          <p:nvPr/>
        </p:nvSpPr>
        <p:spPr>
          <a:xfrm>
            <a:off x="9564236" y="524054"/>
            <a:ext cx="1837189" cy="407736"/>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ECC71">
                    <a:lumMod val="75000"/>
                  </a:srgbClr>
                </a:solidFill>
                <a:effectLst/>
                <a:uLnTx/>
                <a:uFillTx/>
                <a:latin typeface="Calibri"/>
                <a:ea typeface="+mn-ea"/>
                <a:cs typeface="+mn-cs"/>
              </a:rPr>
              <a:t>XX %</a:t>
            </a: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 significantly often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Calibri"/>
                <a:ea typeface="+mn-ea"/>
                <a:cs typeface="+mn-cs"/>
              </a:rPr>
              <a:t>YY %</a:t>
            </a:r>
            <a:r>
              <a:rPr kumimoji="0" lang="en-GB" sz="1600" b="1" i="0" u="none" strike="noStrike" kern="1200" cap="none" spc="0" normalizeH="0" baseline="0" noProof="0" dirty="0">
                <a:ln>
                  <a:noFill/>
                </a:ln>
                <a:solidFill>
                  <a:srgbClr val="595959">
                    <a:lumMod val="60000"/>
                    <a:lumOff val="40000"/>
                  </a:srgbClr>
                </a:solidFill>
                <a:effectLst/>
                <a:uLnTx/>
                <a:uFillTx/>
                <a:latin typeface="Calibri"/>
                <a:ea typeface="+mn-ea"/>
                <a:cs typeface="+mn-cs"/>
              </a:rPr>
              <a:t> </a:t>
            </a: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significantly less often</a:t>
            </a:r>
          </a:p>
        </p:txBody>
      </p:sp>
      <p:pic>
        <p:nvPicPr>
          <p:cNvPr id="7" name="Grafický objekt 6">
            <a:extLst>
              <a:ext uri="{FF2B5EF4-FFF2-40B4-BE49-F238E27FC236}">
                <a16:creationId xmlns:a16="http://schemas.microsoft.com/office/drawing/2014/main" id="{F4BC9FED-E519-44D1-B578-177CD57DFD3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7238" y="1099005"/>
            <a:ext cx="416573" cy="416573"/>
          </a:xfrm>
          <a:prstGeom prst="rect">
            <a:avLst/>
          </a:prstGeom>
        </p:spPr>
      </p:pic>
      <p:pic>
        <p:nvPicPr>
          <p:cNvPr id="8" name="Grafický objekt 7">
            <a:extLst>
              <a:ext uri="{FF2B5EF4-FFF2-40B4-BE49-F238E27FC236}">
                <a16:creationId xmlns:a16="http://schemas.microsoft.com/office/drawing/2014/main" id="{199A6A79-E27A-4E7E-A260-C65E89907A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0445" y="1098491"/>
            <a:ext cx="417600" cy="417600"/>
          </a:xfrm>
          <a:prstGeom prst="rect">
            <a:avLst/>
          </a:prstGeom>
        </p:spPr>
      </p:pic>
      <p:pic>
        <p:nvPicPr>
          <p:cNvPr id="9" name="Grafický objekt 8">
            <a:extLst>
              <a:ext uri="{FF2B5EF4-FFF2-40B4-BE49-F238E27FC236}">
                <a16:creationId xmlns:a16="http://schemas.microsoft.com/office/drawing/2014/main" id="{68586FA8-18BC-494A-88E0-1C7C5F04163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4631" y="1098491"/>
            <a:ext cx="417600" cy="417600"/>
          </a:xfrm>
          <a:prstGeom prst="rect">
            <a:avLst/>
          </a:prstGeom>
        </p:spPr>
      </p:pic>
      <p:pic>
        <p:nvPicPr>
          <p:cNvPr id="10" name="Grafický objekt 9">
            <a:extLst>
              <a:ext uri="{FF2B5EF4-FFF2-40B4-BE49-F238E27FC236}">
                <a16:creationId xmlns:a16="http://schemas.microsoft.com/office/drawing/2014/main" id="{8F3338B2-6B6C-4FC6-A2F4-67DF380CC4E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68769" y="1098491"/>
            <a:ext cx="417600" cy="417600"/>
          </a:xfrm>
          <a:prstGeom prst="rect">
            <a:avLst/>
          </a:prstGeom>
        </p:spPr>
      </p:pic>
      <p:pic>
        <p:nvPicPr>
          <p:cNvPr id="11" name="Grafický objekt 10">
            <a:extLst>
              <a:ext uri="{FF2B5EF4-FFF2-40B4-BE49-F238E27FC236}">
                <a16:creationId xmlns:a16="http://schemas.microsoft.com/office/drawing/2014/main" id="{7AC14AFA-97C5-4621-B195-5FE0392448E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42811" y="1098491"/>
            <a:ext cx="417600" cy="417600"/>
          </a:xfrm>
          <a:prstGeom prst="rect">
            <a:avLst/>
          </a:prstGeom>
        </p:spPr>
      </p:pic>
      <p:pic>
        <p:nvPicPr>
          <p:cNvPr id="12" name="Grafický objekt 11">
            <a:extLst>
              <a:ext uri="{FF2B5EF4-FFF2-40B4-BE49-F238E27FC236}">
                <a16:creationId xmlns:a16="http://schemas.microsoft.com/office/drawing/2014/main" id="{6B00A813-7741-4CFE-895B-23A72B80F49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67093" y="1098491"/>
            <a:ext cx="417600" cy="417600"/>
          </a:xfrm>
          <a:prstGeom prst="rect">
            <a:avLst/>
          </a:prstGeom>
        </p:spPr>
      </p:pic>
      <p:pic>
        <p:nvPicPr>
          <p:cNvPr id="14" name="Grafický objekt 13">
            <a:extLst>
              <a:ext uri="{FF2B5EF4-FFF2-40B4-BE49-F238E27FC236}">
                <a16:creationId xmlns:a16="http://schemas.microsoft.com/office/drawing/2014/main" id="{EB29622B-8153-448C-B291-577CE0DD1F1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147778" y="1098491"/>
            <a:ext cx="417600" cy="417600"/>
          </a:xfrm>
          <a:prstGeom prst="rect">
            <a:avLst/>
          </a:prstGeom>
        </p:spPr>
      </p:pic>
    </p:spTree>
    <p:extLst>
      <p:ext uri="{BB962C8B-B14F-4D97-AF65-F5344CB8AC3E}">
        <p14:creationId xmlns:p14="http://schemas.microsoft.com/office/powerpoint/2010/main" val="944850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en-GB" dirty="0"/>
              <a:t>Demographic profile of the classes</a:t>
            </a:r>
          </a:p>
        </p:txBody>
      </p:sp>
    </p:spTree>
    <p:extLst>
      <p:ext uri="{BB962C8B-B14F-4D97-AF65-F5344CB8AC3E}">
        <p14:creationId xmlns:p14="http://schemas.microsoft.com/office/powerpoint/2010/main" val="19268592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0" y="298938"/>
            <a:ext cx="12192000" cy="615461"/>
          </a:xfrm>
          <a:noFill/>
        </p:spPr>
        <p:txBody>
          <a:bodyPr lIns="900000" tIns="0" rIns="0" bIns="0" anchor="ctr">
            <a:noAutofit/>
          </a:bodyPr>
          <a:lstStyle/>
          <a:p>
            <a:r>
              <a:rPr lang="en-GB" sz="3000" dirty="0"/>
              <a:t>Structure of classes - demographics</a:t>
            </a:r>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en-GB"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79</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4071013708"/>
              </p:ext>
            </p:extLst>
          </p:nvPr>
        </p:nvGraphicFramePr>
        <p:xfrm>
          <a:off x="751561" y="1305182"/>
          <a:ext cx="10759857" cy="26645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a:extLst>
              <a:ext uri="{FF2B5EF4-FFF2-40B4-BE49-F238E27FC236}">
                <a16:creationId xmlns:a16="http://schemas.microsoft.com/office/drawing/2014/main" id="{B02156E3-7C9E-44B5-8056-739C61573376}"/>
              </a:ext>
            </a:extLst>
          </p:cNvPr>
          <p:cNvSpPr txBox="1"/>
          <p:nvPr/>
        </p:nvSpPr>
        <p:spPr>
          <a:xfrm>
            <a:off x="263047" y="1305182"/>
            <a:ext cx="14780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9FE3"/>
                </a:solidFill>
                <a:effectLst/>
                <a:uLnTx/>
                <a:uFillTx/>
                <a:latin typeface="Calibri"/>
                <a:ea typeface="+mn-ea"/>
                <a:cs typeface="+mn-cs"/>
              </a:rPr>
              <a:t>AGE</a:t>
            </a:r>
          </a:p>
        </p:txBody>
      </p:sp>
      <p:graphicFrame>
        <p:nvGraphicFramePr>
          <p:cNvPr id="10" name="Graf 9">
            <a:extLst>
              <a:ext uri="{FF2B5EF4-FFF2-40B4-BE49-F238E27FC236}">
                <a16:creationId xmlns:a16="http://schemas.microsoft.com/office/drawing/2014/main" id="{84C403E1-16C6-4B51-8C1F-45C533242AEE}"/>
              </a:ext>
            </a:extLst>
          </p:cNvPr>
          <p:cNvGraphicFramePr/>
          <p:nvPr>
            <p:extLst>
              <p:ext uri="{D42A27DB-BD31-4B8C-83A1-F6EECF244321}">
                <p14:modId xmlns:p14="http://schemas.microsoft.com/office/powerpoint/2010/main" val="3491308970"/>
              </p:ext>
            </p:extLst>
          </p:nvPr>
        </p:nvGraphicFramePr>
        <p:xfrm>
          <a:off x="716071" y="3883083"/>
          <a:ext cx="10759857" cy="252235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ovéPole 10">
            <a:extLst>
              <a:ext uri="{FF2B5EF4-FFF2-40B4-BE49-F238E27FC236}">
                <a16:creationId xmlns:a16="http://schemas.microsoft.com/office/drawing/2014/main" id="{5DE5CE22-0E79-44CD-B87A-2D2A9699EC45}"/>
              </a:ext>
            </a:extLst>
          </p:cNvPr>
          <p:cNvSpPr txBox="1"/>
          <p:nvPr/>
        </p:nvSpPr>
        <p:spPr>
          <a:xfrm>
            <a:off x="263046" y="3856108"/>
            <a:ext cx="14780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9FE3"/>
                </a:solidFill>
                <a:effectLst/>
                <a:uLnTx/>
                <a:uFillTx/>
                <a:latin typeface="Calibri"/>
                <a:ea typeface="+mn-ea"/>
                <a:cs typeface="+mn-cs"/>
              </a:rPr>
              <a:t>EDUCATION</a:t>
            </a:r>
          </a:p>
        </p:txBody>
      </p:sp>
      <p:graphicFrame>
        <p:nvGraphicFramePr>
          <p:cNvPr id="9" name="Tabulka 8">
            <a:extLst>
              <a:ext uri="{FF2B5EF4-FFF2-40B4-BE49-F238E27FC236}">
                <a16:creationId xmlns:a16="http://schemas.microsoft.com/office/drawing/2014/main" id="{2E907349-3BF9-49F1-A139-3CA1AADCEE47}"/>
              </a:ext>
            </a:extLst>
          </p:cNvPr>
          <p:cNvGraphicFramePr>
            <a:graphicFrameLocks noGrp="1"/>
          </p:cNvGraphicFramePr>
          <p:nvPr>
            <p:extLst>
              <p:ext uri="{D42A27DB-BD31-4B8C-83A1-F6EECF244321}">
                <p14:modId xmlns:p14="http://schemas.microsoft.com/office/powerpoint/2010/main" val="4292404301"/>
              </p:ext>
            </p:extLst>
          </p:nvPr>
        </p:nvGraphicFramePr>
        <p:xfrm>
          <a:off x="1776608" y="914399"/>
          <a:ext cx="9734809" cy="731520"/>
        </p:xfrm>
        <a:graphic>
          <a:graphicData uri="http://schemas.openxmlformats.org/drawingml/2006/table">
            <a:tbl>
              <a:tblPr firstRow="1" bandRow="1">
                <a:tableStyleId>{5C22544A-7EE6-4342-B048-85BDC9FD1C3A}</a:tableStyleId>
              </a:tblPr>
              <a:tblGrid>
                <a:gridCol w="1390687">
                  <a:extLst>
                    <a:ext uri="{9D8B030D-6E8A-4147-A177-3AD203B41FA5}">
                      <a16:colId xmlns:a16="http://schemas.microsoft.com/office/drawing/2014/main" val="4226019324"/>
                    </a:ext>
                  </a:extLst>
                </a:gridCol>
                <a:gridCol w="1390687">
                  <a:extLst>
                    <a:ext uri="{9D8B030D-6E8A-4147-A177-3AD203B41FA5}">
                      <a16:colId xmlns:a16="http://schemas.microsoft.com/office/drawing/2014/main" val="2752221810"/>
                    </a:ext>
                  </a:extLst>
                </a:gridCol>
                <a:gridCol w="1390687">
                  <a:extLst>
                    <a:ext uri="{9D8B030D-6E8A-4147-A177-3AD203B41FA5}">
                      <a16:colId xmlns:a16="http://schemas.microsoft.com/office/drawing/2014/main" val="3793437281"/>
                    </a:ext>
                  </a:extLst>
                </a:gridCol>
                <a:gridCol w="1390687">
                  <a:extLst>
                    <a:ext uri="{9D8B030D-6E8A-4147-A177-3AD203B41FA5}">
                      <a16:colId xmlns:a16="http://schemas.microsoft.com/office/drawing/2014/main" val="968042099"/>
                    </a:ext>
                  </a:extLst>
                </a:gridCol>
                <a:gridCol w="1390687">
                  <a:extLst>
                    <a:ext uri="{9D8B030D-6E8A-4147-A177-3AD203B41FA5}">
                      <a16:colId xmlns:a16="http://schemas.microsoft.com/office/drawing/2014/main" val="3094611140"/>
                    </a:ext>
                  </a:extLst>
                </a:gridCol>
                <a:gridCol w="1390687">
                  <a:extLst>
                    <a:ext uri="{9D8B030D-6E8A-4147-A177-3AD203B41FA5}">
                      <a16:colId xmlns:a16="http://schemas.microsoft.com/office/drawing/2014/main" val="362913234"/>
                    </a:ext>
                  </a:extLst>
                </a:gridCol>
                <a:gridCol w="1390687">
                  <a:extLst>
                    <a:ext uri="{9D8B030D-6E8A-4147-A177-3AD203B41FA5}">
                      <a16:colId xmlns:a16="http://schemas.microsoft.com/office/drawing/2014/main" val="1469858173"/>
                    </a:ext>
                  </a:extLst>
                </a:gridCol>
              </a:tblGrid>
              <a:tr h="615462">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Young digital elite </a:t>
                      </a:r>
                    </a:p>
                    <a:p>
                      <a:pPr algn="ctr" fontAlgn="ctr"/>
                      <a:r>
                        <a:rPr lang="en-GB" sz="1600" b="1" i="0" u="none" strike="noStrike" noProof="0" dirty="0">
                          <a:solidFill>
                            <a:schemeClr val="accent2">
                              <a:lumMod val="75000"/>
                            </a:schemeClr>
                          </a:solidFill>
                          <a:effectLst/>
                          <a:latin typeface="Calibri" panose="020F0502020204030204" pitchFamily="34" charset="0"/>
                        </a:rPr>
                        <a:t>(N=67)</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Wealthy professionals (N=263)</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Traditional middle class (N=218)</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Skilled workers (N=100)</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Urban poor (N=169)</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Working class (N=247)</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Low class (N=206)</a:t>
                      </a: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sp>
        <p:nvSpPr>
          <p:cNvPr id="12" name="TextovéPole 11">
            <a:extLst>
              <a:ext uri="{FF2B5EF4-FFF2-40B4-BE49-F238E27FC236}">
                <a16:creationId xmlns:a16="http://schemas.microsoft.com/office/drawing/2014/main" id="{B1C75B7C-99C3-4FF3-892C-A1485B9A6BE5}"/>
              </a:ext>
            </a:extLst>
          </p:cNvPr>
          <p:cNvSpPr txBox="1"/>
          <p:nvPr/>
        </p:nvSpPr>
        <p:spPr>
          <a:xfrm>
            <a:off x="931561" y="6378514"/>
            <a:ext cx="1837189" cy="338330"/>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significantly often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significantly less often</a:t>
            </a:r>
          </a:p>
        </p:txBody>
      </p:sp>
      <p:pic>
        <p:nvPicPr>
          <p:cNvPr id="13" name="Obrázek 12">
            <a:extLst>
              <a:ext uri="{FF2B5EF4-FFF2-40B4-BE49-F238E27FC236}">
                <a16:creationId xmlns:a16="http://schemas.microsoft.com/office/drawing/2014/main" id="{8EBFF328-12ED-47C5-B289-77E5345AE6B0}"/>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51561" y="6354143"/>
            <a:ext cx="180000" cy="180000"/>
          </a:xfrm>
          <a:prstGeom prst="ellipse">
            <a:avLst/>
          </a:prstGeom>
          <a:ln>
            <a:solidFill>
              <a:schemeClr val="bg1"/>
            </a:solidFill>
          </a:ln>
        </p:spPr>
      </p:pic>
      <p:pic>
        <p:nvPicPr>
          <p:cNvPr id="14" name="Obrázek 13">
            <a:extLst>
              <a:ext uri="{FF2B5EF4-FFF2-40B4-BE49-F238E27FC236}">
                <a16:creationId xmlns:a16="http://schemas.microsoft.com/office/drawing/2014/main" id="{F6F1623D-37A1-4C0E-AC49-943BFE013E5D}"/>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51561" y="6534143"/>
            <a:ext cx="180000" cy="180000"/>
          </a:xfrm>
          <a:prstGeom prst="ellipse">
            <a:avLst/>
          </a:prstGeom>
          <a:ln>
            <a:solidFill>
              <a:schemeClr val="bg1"/>
            </a:solidFill>
          </a:ln>
        </p:spPr>
      </p:pic>
      <p:pic>
        <p:nvPicPr>
          <p:cNvPr id="15" name="Obrázek 14">
            <a:extLst>
              <a:ext uri="{FF2B5EF4-FFF2-40B4-BE49-F238E27FC236}">
                <a16:creationId xmlns:a16="http://schemas.microsoft.com/office/drawing/2014/main" id="{0E0FF4FC-D7E2-452E-89F0-AE17FA1E86FD}"/>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05590" y="2115253"/>
            <a:ext cx="180000" cy="180000"/>
          </a:xfrm>
          <a:prstGeom prst="ellipse">
            <a:avLst/>
          </a:prstGeom>
          <a:ln>
            <a:solidFill>
              <a:schemeClr val="bg1"/>
            </a:solidFill>
          </a:ln>
        </p:spPr>
      </p:pic>
      <p:pic>
        <p:nvPicPr>
          <p:cNvPr id="16" name="Obrázek 15">
            <a:extLst>
              <a:ext uri="{FF2B5EF4-FFF2-40B4-BE49-F238E27FC236}">
                <a16:creationId xmlns:a16="http://schemas.microsoft.com/office/drawing/2014/main" id="{C2F41D99-FF74-40EF-A070-24B5CFDE0554}"/>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002919" y="3599596"/>
            <a:ext cx="180000" cy="180000"/>
          </a:xfrm>
          <a:prstGeom prst="ellipse">
            <a:avLst/>
          </a:prstGeom>
          <a:ln>
            <a:solidFill>
              <a:schemeClr val="bg1"/>
            </a:solidFill>
          </a:ln>
        </p:spPr>
      </p:pic>
      <p:pic>
        <p:nvPicPr>
          <p:cNvPr id="17" name="Obrázek 16">
            <a:extLst>
              <a:ext uri="{FF2B5EF4-FFF2-40B4-BE49-F238E27FC236}">
                <a16:creationId xmlns:a16="http://schemas.microsoft.com/office/drawing/2014/main" id="{A5D4AC41-12B5-4B76-8030-FC49EC7DF101}"/>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505946" y="3599596"/>
            <a:ext cx="180000" cy="180000"/>
          </a:xfrm>
          <a:prstGeom prst="ellipse">
            <a:avLst/>
          </a:prstGeom>
          <a:ln>
            <a:solidFill>
              <a:schemeClr val="bg1"/>
            </a:solidFill>
          </a:ln>
        </p:spPr>
      </p:pic>
      <p:pic>
        <p:nvPicPr>
          <p:cNvPr id="18" name="Obrázek 17">
            <a:extLst>
              <a:ext uri="{FF2B5EF4-FFF2-40B4-BE49-F238E27FC236}">
                <a16:creationId xmlns:a16="http://schemas.microsoft.com/office/drawing/2014/main" id="{073069FD-DAEA-4D76-A871-E009EE69139F}"/>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918973" y="3599596"/>
            <a:ext cx="180000" cy="180000"/>
          </a:xfrm>
          <a:prstGeom prst="ellipse">
            <a:avLst/>
          </a:prstGeom>
          <a:ln>
            <a:solidFill>
              <a:schemeClr val="bg1"/>
            </a:solidFill>
          </a:ln>
        </p:spPr>
      </p:pic>
      <p:pic>
        <p:nvPicPr>
          <p:cNvPr id="19" name="Obrázek 18">
            <a:extLst>
              <a:ext uri="{FF2B5EF4-FFF2-40B4-BE49-F238E27FC236}">
                <a16:creationId xmlns:a16="http://schemas.microsoft.com/office/drawing/2014/main" id="{DFA8C6FA-CC9F-4A51-8F67-87871E30322A}"/>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33330" y="3599596"/>
            <a:ext cx="180000" cy="180000"/>
          </a:xfrm>
          <a:prstGeom prst="ellipse">
            <a:avLst/>
          </a:prstGeom>
          <a:ln>
            <a:solidFill>
              <a:schemeClr val="bg1"/>
            </a:solidFill>
          </a:ln>
        </p:spPr>
      </p:pic>
      <p:pic>
        <p:nvPicPr>
          <p:cNvPr id="20" name="Obrázek 19">
            <a:extLst>
              <a:ext uri="{FF2B5EF4-FFF2-40B4-BE49-F238E27FC236}">
                <a16:creationId xmlns:a16="http://schemas.microsoft.com/office/drawing/2014/main" id="{C5D3C2E4-0C89-4B7C-A4CC-15E29E948A41}"/>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554012" y="3597692"/>
            <a:ext cx="180000" cy="180000"/>
          </a:xfrm>
          <a:prstGeom prst="ellipse">
            <a:avLst/>
          </a:prstGeom>
          <a:ln>
            <a:solidFill>
              <a:schemeClr val="bg1"/>
            </a:solidFill>
          </a:ln>
        </p:spPr>
      </p:pic>
      <p:pic>
        <p:nvPicPr>
          <p:cNvPr id="21" name="Obrázek 20">
            <a:extLst>
              <a:ext uri="{FF2B5EF4-FFF2-40B4-BE49-F238E27FC236}">
                <a16:creationId xmlns:a16="http://schemas.microsoft.com/office/drawing/2014/main" id="{1BD3012D-FCEE-416A-8870-C607E8746975}"/>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398397" y="3597692"/>
            <a:ext cx="180000" cy="180000"/>
          </a:xfrm>
          <a:prstGeom prst="ellipse">
            <a:avLst/>
          </a:prstGeom>
          <a:ln>
            <a:solidFill>
              <a:schemeClr val="bg1"/>
            </a:solidFill>
          </a:ln>
        </p:spPr>
      </p:pic>
      <p:pic>
        <p:nvPicPr>
          <p:cNvPr id="22" name="Obrázek 21">
            <a:extLst>
              <a:ext uri="{FF2B5EF4-FFF2-40B4-BE49-F238E27FC236}">
                <a16:creationId xmlns:a16="http://schemas.microsoft.com/office/drawing/2014/main" id="{457AA96F-55A2-4B55-88F7-02BF76DDAD0D}"/>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74494" y="1772113"/>
            <a:ext cx="180000" cy="180000"/>
          </a:xfrm>
          <a:prstGeom prst="ellipse">
            <a:avLst/>
          </a:prstGeom>
          <a:ln>
            <a:solidFill>
              <a:schemeClr val="bg1"/>
            </a:solidFill>
          </a:ln>
        </p:spPr>
      </p:pic>
      <p:pic>
        <p:nvPicPr>
          <p:cNvPr id="23" name="Obrázek 22">
            <a:extLst>
              <a:ext uri="{FF2B5EF4-FFF2-40B4-BE49-F238E27FC236}">
                <a16:creationId xmlns:a16="http://schemas.microsoft.com/office/drawing/2014/main" id="{4C9417D5-D985-4737-9B5A-F60D01861C8E}"/>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74494" y="3248940"/>
            <a:ext cx="180000" cy="180000"/>
          </a:xfrm>
          <a:prstGeom prst="ellipse">
            <a:avLst/>
          </a:prstGeom>
          <a:ln>
            <a:solidFill>
              <a:schemeClr val="bg1"/>
            </a:solidFill>
          </a:ln>
        </p:spPr>
      </p:pic>
      <p:pic>
        <p:nvPicPr>
          <p:cNvPr id="24" name="Obrázek 23">
            <a:extLst>
              <a:ext uri="{FF2B5EF4-FFF2-40B4-BE49-F238E27FC236}">
                <a16:creationId xmlns:a16="http://schemas.microsoft.com/office/drawing/2014/main" id="{1C6F158E-7790-4F82-ADDA-722520B3B4A5}"/>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098973" y="2509307"/>
            <a:ext cx="180000" cy="180000"/>
          </a:xfrm>
          <a:prstGeom prst="ellipse">
            <a:avLst/>
          </a:prstGeom>
          <a:ln>
            <a:solidFill>
              <a:schemeClr val="bg1"/>
            </a:solidFill>
          </a:ln>
        </p:spPr>
      </p:pic>
      <p:pic>
        <p:nvPicPr>
          <p:cNvPr id="25" name="Obrázek 24">
            <a:extLst>
              <a:ext uri="{FF2B5EF4-FFF2-40B4-BE49-F238E27FC236}">
                <a16:creationId xmlns:a16="http://schemas.microsoft.com/office/drawing/2014/main" id="{D7AF861E-3739-4EE8-9081-E44558164987}"/>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826731" y="1772113"/>
            <a:ext cx="180000" cy="180000"/>
          </a:xfrm>
          <a:prstGeom prst="ellipse">
            <a:avLst/>
          </a:prstGeom>
          <a:ln>
            <a:solidFill>
              <a:schemeClr val="bg1"/>
            </a:solidFill>
          </a:ln>
        </p:spPr>
      </p:pic>
      <p:pic>
        <p:nvPicPr>
          <p:cNvPr id="26" name="Obrázek 25">
            <a:extLst>
              <a:ext uri="{FF2B5EF4-FFF2-40B4-BE49-F238E27FC236}">
                <a16:creationId xmlns:a16="http://schemas.microsoft.com/office/drawing/2014/main" id="{06E61F9F-C9DA-4100-9215-A4A8CE87A8FE}"/>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131489" y="1772113"/>
            <a:ext cx="180000" cy="180000"/>
          </a:xfrm>
          <a:prstGeom prst="ellipse">
            <a:avLst/>
          </a:prstGeom>
          <a:ln>
            <a:solidFill>
              <a:schemeClr val="bg1"/>
            </a:solidFill>
          </a:ln>
        </p:spPr>
      </p:pic>
      <p:pic>
        <p:nvPicPr>
          <p:cNvPr id="27" name="Obrázek 26">
            <a:extLst>
              <a:ext uri="{FF2B5EF4-FFF2-40B4-BE49-F238E27FC236}">
                <a16:creationId xmlns:a16="http://schemas.microsoft.com/office/drawing/2014/main" id="{5BDEF3D3-EDFD-4D8C-B1DC-0F1780380876}"/>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219956" y="2117867"/>
            <a:ext cx="180000" cy="180000"/>
          </a:xfrm>
          <a:prstGeom prst="ellipse">
            <a:avLst/>
          </a:prstGeom>
          <a:ln>
            <a:solidFill>
              <a:schemeClr val="bg1"/>
            </a:solidFill>
          </a:ln>
        </p:spPr>
      </p:pic>
      <p:pic>
        <p:nvPicPr>
          <p:cNvPr id="28" name="Obrázek 27">
            <a:extLst>
              <a:ext uri="{FF2B5EF4-FFF2-40B4-BE49-F238E27FC236}">
                <a16:creationId xmlns:a16="http://schemas.microsoft.com/office/drawing/2014/main" id="{B687DFA9-74E6-47E6-830C-2F6BCA90A6B0}"/>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459855" y="3248940"/>
            <a:ext cx="180000" cy="180000"/>
          </a:xfrm>
          <a:prstGeom prst="ellipse">
            <a:avLst/>
          </a:prstGeom>
          <a:ln>
            <a:solidFill>
              <a:schemeClr val="bg1"/>
            </a:solidFill>
          </a:ln>
        </p:spPr>
      </p:pic>
      <p:pic>
        <p:nvPicPr>
          <p:cNvPr id="29" name="Obrázek 28">
            <a:extLst>
              <a:ext uri="{FF2B5EF4-FFF2-40B4-BE49-F238E27FC236}">
                <a16:creationId xmlns:a16="http://schemas.microsoft.com/office/drawing/2014/main" id="{29285A74-C725-475E-AF19-F0F5B6C44DB6}"/>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880082" y="2115253"/>
            <a:ext cx="180000" cy="180000"/>
          </a:xfrm>
          <a:prstGeom prst="ellipse">
            <a:avLst/>
          </a:prstGeom>
          <a:ln>
            <a:solidFill>
              <a:schemeClr val="bg1"/>
            </a:solidFill>
          </a:ln>
        </p:spPr>
      </p:pic>
      <p:pic>
        <p:nvPicPr>
          <p:cNvPr id="30" name="Obrázek 29">
            <a:extLst>
              <a:ext uri="{FF2B5EF4-FFF2-40B4-BE49-F238E27FC236}">
                <a16:creationId xmlns:a16="http://schemas.microsoft.com/office/drawing/2014/main" id="{91131F41-706A-41E6-B730-D312F27D3689}"/>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877790" y="2509307"/>
            <a:ext cx="180000" cy="180000"/>
          </a:xfrm>
          <a:prstGeom prst="ellipse">
            <a:avLst/>
          </a:prstGeom>
          <a:ln>
            <a:solidFill>
              <a:schemeClr val="bg1"/>
            </a:solidFill>
          </a:ln>
        </p:spPr>
      </p:pic>
      <p:pic>
        <p:nvPicPr>
          <p:cNvPr id="32" name="Obrázek 31">
            <a:extLst>
              <a:ext uri="{FF2B5EF4-FFF2-40B4-BE49-F238E27FC236}">
                <a16:creationId xmlns:a16="http://schemas.microsoft.com/office/drawing/2014/main" id="{C296565B-48CE-4DC2-9A76-1CCA86AB4963}"/>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33330" y="3235662"/>
            <a:ext cx="180000" cy="180000"/>
          </a:xfrm>
          <a:prstGeom prst="ellipse">
            <a:avLst/>
          </a:prstGeom>
          <a:ln>
            <a:solidFill>
              <a:schemeClr val="bg1"/>
            </a:solidFill>
          </a:ln>
        </p:spPr>
      </p:pic>
      <p:pic>
        <p:nvPicPr>
          <p:cNvPr id="33" name="Obrázek 32">
            <a:extLst>
              <a:ext uri="{FF2B5EF4-FFF2-40B4-BE49-F238E27FC236}">
                <a16:creationId xmlns:a16="http://schemas.microsoft.com/office/drawing/2014/main" id="{0F19919D-68AD-4DF2-881B-A9B42AFC1841}"/>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085089" y="2508799"/>
            <a:ext cx="180000" cy="180000"/>
          </a:xfrm>
          <a:prstGeom prst="ellipse">
            <a:avLst/>
          </a:prstGeom>
          <a:ln>
            <a:solidFill>
              <a:schemeClr val="bg1"/>
            </a:solidFill>
          </a:ln>
        </p:spPr>
      </p:pic>
      <p:pic>
        <p:nvPicPr>
          <p:cNvPr id="34" name="Obrázek 33">
            <a:extLst>
              <a:ext uri="{FF2B5EF4-FFF2-40B4-BE49-F238E27FC236}">
                <a16:creationId xmlns:a16="http://schemas.microsoft.com/office/drawing/2014/main" id="{A92028AC-C790-4588-8459-2512153F4510}"/>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002950" y="2880715"/>
            <a:ext cx="180000" cy="180000"/>
          </a:xfrm>
          <a:prstGeom prst="ellipse">
            <a:avLst/>
          </a:prstGeom>
          <a:ln>
            <a:solidFill>
              <a:schemeClr val="bg1"/>
            </a:solidFill>
          </a:ln>
        </p:spPr>
      </p:pic>
      <p:pic>
        <p:nvPicPr>
          <p:cNvPr id="35" name="Obrázek 34">
            <a:extLst>
              <a:ext uri="{FF2B5EF4-FFF2-40B4-BE49-F238E27FC236}">
                <a16:creationId xmlns:a16="http://schemas.microsoft.com/office/drawing/2014/main" id="{C2A91954-7356-4348-B722-E26FD96C602D}"/>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021605" y="3236320"/>
            <a:ext cx="180000" cy="180000"/>
          </a:xfrm>
          <a:prstGeom prst="ellipse">
            <a:avLst/>
          </a:prstGeom>
          <a:ln>
            <a:solidFill>
              <a:schemeClr val="bg1"/>
            </a:solidFill>
          </a:ln>
        </p:spPr>
      </p:pic>
      <p:pic>
        <p:nvPicPr>
          <p:cNvPr id="36" name="Obrázek 35">
            <a:extLst>
              <a:ext uri="{FF2B5EF4-FFF2-40B4-BE49-F238E27FC236}">
                <a16:creationId xmlns:a16="http://schemas.microsoft.com/office/drawing/2014/main" id="{0A04510A-199C-41D0-B162-247D56D6A9C1}"/>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068415" y="1776673"/>
            <a:ext cx="180000" cy="180000"/>
          </a:xfrm>
          <a:prstGeom prst="ellipse">
            <a:avLst/>
          </a:prstGeom>
          <a:ln>
            <a:solidFill>
              <a:schemeClr val="bg1"/>
            </a:solidFill>
          </a:ln>
        </p:spPr>
      </p:pic>
      <p:pic>
        <p:nvPicPr>
          <p:cNvPr id="37" name="Obrázek 36">
            <a:extLst>
              <a:ext uri="{FF2B5EF4-FFF2-40B4-BE49-F238E27FC236}">
                <a16:creationId xmlns:a16="http://schemas.microsoft.com/office/drawing/2014/main" id="{671ED5F9-F358-4D6C-9B66-CD6BCAFAE337}"/>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479059" y="2115253"/>
            <a:ext cx="180000" cy="180000"/>
          </a:xfrm>
          <a:prstGeom prst="ellipse">
            <a:avLst/>
          </a:prstGeom>
          <a:ln>
            <a:solidFill>
              <a:schemeClr val="bg1"/>
            </a:solidFill>
          </a:ln>
        </p:spPr>
      </p:pic>
      <p:pic>
        <p:nvPicPr>
          <p:cNvPr id="38" name="Obrázek 37">
            <a:extLst>
              <a:ext uri="{FF2B5EF4-FFF2-40B4-BE49-F238E27FC236}">
                <a16:creationId xmlns:a16="http://schemas.microsoft.com/office/drawing/2014/main" id="{F86FDEB3-731B-4AB9-B462-A8E56610BBF6}"/>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978304" y="4909564"/>
            <a:ext cx="180000" cy="180000"/>
          </a:xfrm>
          <a:prstGeom prst="ellipse">
            <a:avLst/>
          </a:prstGeom>
          <a:ln>
            <a:solidFill>
              <a:schemeClr val="bg1"/>
            </a:solidFill>
          </a:ln>
        </p:spPr>
      </p:pic>
      <p:pic>
        <p:nvPicPr>
          <p:cNvPr id="39" name="Obrázek 38">
            <a:extLst>
              <a:ext uri="{FF2B5EF4-FFF2-40B4-BE49-F238E27FC236}">
                <a16:creationId xmlns:a16="http://schemas.microsoft.com/office/drawing/2014/main" id="{95403F44-ADEF-4600-A29D-1282188C27CA}"/>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975702" y="4436541"/>
            <a:ext cx="180000" cy="180000"/>
          </a:xfrm>
          <a:prstGeom prst="ellipse">
            <a:avLst/>
          </a:prstGeom>
          <a:ln>
            <a:solidFill>
              <a:schemeClr val="bg1"/>
            </a:solidFill>
          </a:ln>
        </p:spPr>
      </p:pic>
      <p:pic>
        <p:nvPicPr>
          <p:cNvPr id="40" name="Obrázek 39">
            <a:extLst>
              <a:ext uri="{FF2B5EF4-FFF2-40B4-BE49-F238E27FC236}">
                <a16:creationId xmlns:a16="http://schemas.microsoft.com/office/drawing/2014/main" id="{F4F1B714-F057-4EFE-8836-2FD85334096F}"/>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82527" y="5964804"/>
            <a:ext cx="180000" cy="180000"/>
          </a:xfrm>
          <a:prstGeom prst="ellipse">
            <a:avLst/>
          </a:prstGeom>
          <a:ln>
            <a:solidFill>
              <a:schemeClr val="bg1"/>
            </a:solidFill>
          </a:ln>
        </p:spPr>
      </p:pic>
      <p:pic>
        <p:nvPicPr>
          <p:cNvPr id="41" name="Obrázek 40">
            <a:extLst>
              <a:ext uri="{FF2B5EF4-FFF2-40B4-BE49-F238E27FC236}">
                <a16:creationId xmlns:a16="http://schemas.microsoft.com/office/drawing/2014/main" id="{14B71088-64ED-4CF2-8A61-95A103864957}"/>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417935" y="4909564"/>
            <a:ext cx="180000" cy="180000"/>
          </a:xfrm>
          <a:prstGeom prst="ellipse">
            <a:avLst/>
          </a:prstGeom>
          <a:ln>
            <a:solidFill>
              <a:schemeClr val="bg1"/>
            </a:solidFill>
          </a:ln>
        </p:spPr>
      </p:pic>
      <p:pic>
        <p:nvPicPr>
          <p:cNvPr id="42" name="Obrázek 41">
            <a:extLst>
              <a:ext uri="{FF2B5EF4-FFF2-40B4-BE49-F238E27FC236}">
                <a16:creationId xmlns:a16="http://schemas.microsoft.com/office/drawing/2014/main" id="{E594A4B9-48B8-4FC5-B2A8-62A86C76D356}"/>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415333" y="4436541"/>
            <a:ext cx="180000" cy="180000"/>
          </a:xfrm>
          <a:prstGeom prst="ellipse">
            <a:avLst/>
          </a:prstGeom>
          <a:ln>
            <a:solidFill>
              <a:schemeClr val="bg1"/>
            </a:solidFill>
          </a:ln>
        </p:spPr>
      </p:pic>
      <p:pic>
        <p:nvPicPr>
          <p:cNvPr id="43" name="Obrázek 42">
            <a:extLst>
              <a:ext uri="{FF2B5EF4-FFF2-40B4-BE49-F238E27FC236}">
                <a16:creationId xmlns:a16="http://schemas.microsoft.com/office/drawing/2014/main" id="{428AB4D1-17A2-4947-B041-F39EF3947220}"/>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918443" y="5462818"/>
            <a:ext cx="180000" cy="180000"/>
          </a:xfrm>
          <a:prstGeom prst="ellipse">
            <a:avLst/>
          </a:prstGeom>
          <a:ln>
            <a:solidFill>
              <a:schemeClr val="bg1"/>
            </a:solidFill>
          </a:ln>
        </p:spPr>
      </p:pic>
      <p:pic>
        <p:nvPicPr>
          <p:cNvPr id="44" name="Obrázek 43">
            <a:extLst>
              <a:ext uri="{FF2B5EF4-FFF2-40B4-BE49-F238E27FC236}">
                <a16:creationId xmlns:a16="http://schemas.microsoft.com/office/drawing/2014/main" id="{21B040CA-2380-4677-BD09-DF10470EF585}"/>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754494" y="5965548"/>
            <a:ext cx="180000" cy="180000"/>
          </a:xfrm>
          <a:prstGeom prst="ellipse">
            <a:avLst/>
          </a:prstGeom>
          <a:ln>
            <a:solidFill>
              <a:schemeClr val="bg1"/>
            </a:solidFill>
          </a:ln>
        </p:spPr>
      </p:pic>
      <p:pic>
        <p:nvPicPr>
          <p:cNvPr id="45" name="Obrázek 44">
            <a:extLst>
              <a:ext uri="{FF2B5EF4-FFF2-40B4-BE49-F238E27FC236}">
                <a16:creationId xmlns:a16="http://schemas.microsoft.com/office/drawing/2014/main" id="{F976DCFE-A722-46B7-9394-9D50CA7D2022}"/>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764964" y="4438352"/>
            <a:ext cx="180000" cy="180000"/>
          </a:xfrm>
          <a:prstGeom prst="ellipse">
            <a:avLst/>
          </a:prstGeom>
          <a:ln>
            <a:solidFill>
              <a:schemeClr val="bg1"/>
            </a:solidFill>
          </a:ln>
        </p:spPr>
      </p:pic>
      <p:pic>
        <p:nvPicPr>
          <p:cNvPr id="46" name="Obrázek 45">
            <a:extLst>
              <a:ext uri="{FF2B5EF4-FFF2-40B4-BE49-F238E27FC236}">
                <a16:creationId xmlns:a16="http://schemas.microsoft.com/office/drawing/2014/main" id="{D78B61CC-0DCC-4E29-9F5E-76B96B6AC546}"/>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644012" y="4904146"/>
            <a:ext cx="180000" cy="180000"/>
          </a:xfrm>
          <a:prstGeom prst="ellipse">
            <a:avLst/>
          </a:prstGeom>
          <a:ln>
            <a:solidFill>
              <a:schemeClr val="bg1"/>
            </a:solidFill>
          </a:ln>
        </p:spPr>
      </p:pic>
      <p:pic>
        <p:nvPicPr>
          <p:cNvPr id="47" name="Obrázek 46">
            <a:extLst>
              <a:ext uri="{FF2B5EF4-FFF2-40B4-BE49-F238E27FC236}">
                <a16:creationId xmlns:a16="http://schemas.microsoft.com/office/drawing/2014/main" id="{7147A48F-1038-4494-9542-2E204FF68BCC}"/>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415237" y="5466430"/>
            <a:ext cx="180000" cy="180000"/>
          </a:xfrm>
          <a:prstGeom prst="ellipse">
            <a:avLst/>
          </a:prstGeom>
          <a:ln>
            <a:solidFill>
              <a:schemeClr val="bg1"/>
            </a:solidFill>
          </a:ln>
        </p:spPr>
      </p:pic>
      <p:pic>
        <p:nvPicPr>
          <p:cNvPr id="48" name="Obrázek 47">
            <a:extLst>
              <a:ext uri="{FF2B5EF4-FFF2-40B4-BE49-F238E27FC236}">
                <a16:creationId xmlns:a16="http://schemas.microsoft.com/office/drawing/2014/main" id="{1EA4A42C-9B28-4E21-B975-1BD01AEC758A}"/>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932185" y="4904146"/>
            <a:ext cx="180000" cy="180000"/>
          </a:xfrm>
          <a:prstGeom prst="ellipse">
            <a:avLst/>
          </a:prstGeom>
          <a:ln>
            <a:solidFill>
              <a:schemeClr val="bg1"/>
            </a:solidFill>
          </a:ln>
        </p:spPr>
      </p:pic>
      <p:pic>
        <p:nvPicPr>
          <p:cNvPr id="49" name="Obrázek 48">
            <a:extLst>
              <a:ext uri="{FF2B5EF4-FFF2-40B4-BE49-F238E27FC236}">
                <a16:creationId xmlns:a16="http://schemas.microsoft.com/office/drawing/2014/main" id="{EAF561CD-DD52-43E1-8C01-B095AD810F64}"/>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479059" y="4436541"/>
            <a:ext cx="180000" cy="180000"/>
          </a:xfrm>
          <a:prstGeom prst="ellipse">
            <a:avLst/>
          </a:prstGeom>
          <a:ln>
            <a:solidFill>
              <a:schemeClr val="bg1"/>
            </a:solidFill>
          </a:ln>
        </p:spPr>
      </p:pic>
      <p:pic>
        <p:nvPicPr>
          <p:cNvPr id="50" name="Obrázek 49">
            <a:extLst>
              <a:ext uri="{FF2B5EF4-FFF2-40B4-BE49-F238E27FC236}">
                <a16:creationId xmlns:a16="http://schemas.microsoft.com/office/drawing/2014/main" id="{0279B19E-707B-494C-A0FD-38FAAE2E9339}"/>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092950" y="4439828"/>
            <a:ext cx="180000" cy="180000"/>
          </a:xfrm>
          <a:prstGeom prst="ellipse">
            <a:avLst/>
          </a:prstGeom>
          <a:ln>
            <a:solidFill>
              <a:schemeClr val="bg1"/>
            </a:solidFill>
          </a:ln>
        </p:spPr>
      </p:pic>
      <p:pic>
        <p:nvPicPr>
          <p:cNvPr id="51" name="Obrázek 50">
            <a:extLst>
              <a:ext uri="{FF2B5EF4-FFF2-40B4-BE49-F238E27FC236}">
                <a16:creationId xmlns:a16="http://schemas.microsoft.com/office/drawing/2014/main" id="{F98204C8-A106-4BE0-AA19-2DEF8C2BFCAD}"/>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111605" y="5960205"/>
            <a:ext cx="180000" cy="180000"/>
          </a:xfrm>
          <a:prstGeom prst="ellipse">
            <a:avLst/>
          </a:prstGeom>
          <a:ln>
            <a:solidFill>
              <a:schemeClr val="bg1"/>
            </a:solidFill>
          </a:ln>
        </p:spPr>
      </p:pic>
      <p:pic>
        <p:nvPicPr>
          <p:cNvPr id="52" name="Obrázek 51">
            <a:extLst>
              <a:ext uri="{FF2B5EF4-FFF2-40B4-BE49-F238E27FC236}">
                <a16:creationId xmlns:a16="http://schemas.microsoft.com/office/drawing/2014/main" id="{AF59E7E8-1DAF-4B28-AEEE-0007CBC2F22E}"/>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299059" y="5960205"/>
            <a:ext cx="180000" cy="180000"/>
          </a:xfrm>
          <a:prstGeom prst="ellipse">
            <a:avLst/>
          </a:prstGeom>
          <a:ln>
            <a:solidFill>
              <a:schemeClr val="bg1"/>
            </a:solidFill>
          </a:ln>
        </p:spPr>
      </p:pic>
      <p:pic>
        <p:nvPicPr>
          <p:cNvPr id="53" name="Obrázek 52">
            <a:extLst>
              <a:ext uri="{FF2B5EF4-FFF2-40B4-BE49-F238E27FC236}">
                <a16:creationId xmlns:a16="http://schemas.microsoft.com/office/drawing/2014/main" id="{CB74B7E5-D224-4DA4-A10C-96298371AD8E}"/>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652336" y="5462818"/>
            <a:ext cx="180000" cy="180000"/>
          </a:xfrm>
          <a:prstGeom prst="ellipse">
            <a:avLst/>
          </a:prstGeom>
          <a:ln>
            <a:solidFill>
              <a:schemeClr val="bg1"/>
            </a:solidFill>
          </a:ln>
        </p:spPr>
      </p:pic>
    </p:spTree>
    <p:extLst>
      <p:ext uri="{BB962C8B-B14F-4D97-AF65-F5344CB8AC3E}">
        <p14:creationId xmlns:p14="http://schemas.microsoft.com/office/powerpoint/2010/main" val="397327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1" name="Zástupný symbol pro obsah 7">
            <a:extLst>
              <a:ext uri="{FF2B5EF4-FFF2-40B4-BE49-F238E27FC236}">
                <a16:creationId xmlns:a16="http://schemas.microsoft.com/office/drawing/2014/main" id="{6FB978FA-43A2-4870-BDF8-53533A22B42E}"/>
              </a:ext>
            </a:extLst>
          </p:cNvPr>
          <p:cNvSpPr>
            <a:spLocks noGrp="1"/>
          </p:cNvSpPr>
          <p:nvPr>
            <p:ph idx="1"/>
          </p:nvPr>
        </p:nvSpPr>
        <p:spPr>
          <a:xfrm>
            <a:off x="0" y="975863"/>
            <a:ext cx="12192000" cy="1249680"/>
          </a:xfrm>
          <a:noFill/>
        </p:spPr>
        <p:txBody>
          <a:bodyPr lIns="900000" tIns="0" rIns="900000" bIns="0" anchor="t">
            <a:noAutofit/>
          </a:bodyPr>
          <a:lstStyle/>
          <a:p>
            <a:pPr marL="0" indent="0">
              <a:buNone/>
            </a:pPr>
            <a:r>
              <a:rPr lang="en-AU" sz="1600" dirty="0"/>
              <a:t>The applied definition of mid-class comprises three types of capital and builds upon the model of social class structure (Mike Savage) presented in the report. Respondents were divided by three dimensions – </a:t>
            </a:r>
            <a:r>
              <a:rPr lang="en-AU" sz="1600" b="1" dirty="0"/>
              <a:t>social capital, cultural capital, economic capital</a:t>
            </a:r>
            <a:r>
              <a:rPr lang="en-AU" sz="1600" dirty="0"/>
              <a:t>.</a:t>
            </a:r>
          </a:p>
          <a:p>
            <a:pPr marL="0" indent="0" algn="just">
              <a:buNone/>
            </a:pPr>
            <a:r>
              <a:rPr lang="en-AU" sz="1600" dirty="0"/>
              <a:t>Each dimension were assigned values 0 – 100 based on a score of chosen questions. We calculated the average of each score and then based on the average was created a total score. Respondents positioned between 50% - 90% of the total score deviation belong to the mid-class. The definition of mid-class also includes the condition of </a:t>
            </a:r>
            <a:r>
              <a:rPr lang="en-AU" sz="1600" dirty="0">
                <a:latin typeface="Calibri" panose="020F0502020204030204" pitchFamily="34" charset="0"/>
                <a:cs typeface="Calibri" panose="020F0502020204030204" pitchFamily="34" charset="0"/>
              </a:rPr>
              <a:t>"</a:t>
            </a:r>
            <a:r>
              <a:rPr lang="en-AU" sz="1600" dirty="0"/>
              <a:t>minimal capital</a:t>
            </a:r>
            <a:r>
              <a:rPr lang="en-AU" sz="1600" dirty="0">
                <a:latin typeface="Calibri" panose="020F0502020204030204" pitchFamily="34" charset="0"/>
                <a:cs typeface="Calibri" panose="020F0502020204030204" pitchFamily="34" charset="0"/>
              </a:rPr>
              <a:t>"</a:t>
            </a:r>
            <a:r>
              <a:rPr lang="en-AU" sz="1600" dirty="0"/>
              <a:t> – none of the three capitals (social, cultural, economic) can be lower than 20. </a:t>
            </a:r>
          </a:p>
          <a:p>
            <a:pPr marL="0" indent="0" algn="just">
              <a:buNone/>
            </a:pPr>
            <a:endParaRPr lang="en-AU" sz="1600" dirty="0"/>
          </a:p>
          <a:p>
            <a:pPr marL="0" indent="0" algn="just">
              <a:buNone/>
            </a:pPr>
            <a:r>
              <a:rPr lang="en-AU" sz="1600" b="1" dirty="0"/>
              <a:t>In definition of mid-class were used variables:</a:t>
            </a:r>
          </a:p>
          <a:p>
            <a:pPr marL="0" indent="0">
              <a:buNone/>
            </a:pPr>
            <a:endParaRPr lang="en-AU" sz="1600" dirty="0"/>
          </a:p>
          <a:p>
            <a:pPr marL="0" indent="0">
              <a:buNone/>
            </a:pPr>
            <a:endParaRPr lang="en-AU" sz="1200" dirty="0"/>
          </a:p>
        </p:txBody>
      </p:sp>
      <p:graphicFrame>
        <p:nvGraphicFramePr>
          <p:cNvPr id="12" name="Tabulka 11">
            <a:extLst>
              <a:ext uri="{FF2B5EF4-FFF2-40B4-BE49-F238E27FC236}">
                <a16:creationId xmlns:a16="http://schemas.microsoft.com/office/drawing/2014/main" id="{12280E91-138E-4743-9B86-85A38C05CFDE}"/>
              </a:ext>
            </a:extLst>
          </p:cNvPr>
          <p:cNvGraphicFramePr>
            <a:graphicFrameLocks noGrp="1"/>
          </p:cNvGraphicFramePr>
          <p:nvPr>
            <p:extLst>
              <p:ext uri="{D42A27DB-BD31-4B8C-83A1-F6EECF244321}">
                <p14:modId xmlns:p14="http://schemas.microsoft.com/office/powerpoint/2010/main" val="3748976588"/>
              </p:ext>
            </p:extLst>
          </p:nvPr>
        </p:nvGraphicFramePr>
        <p:xfrm>
          <a:off x="658297" y="2928255"/>
          <a:ext cx="5329352" cy="1249680"/>
        </p:xfrm>
        <a:graphic>
          <a:graphicData uri="http://schemas.openxmlformats.org/drawingml/2006/table">
            <a:tbl>
              <a:tblPr firstRow="1" bandRow="1">
                <a:tableStyleId>{5C22544A-7EE6-4342-B048-85BDC9FD1C3A}</a:tableStyleId>
              </a:tblPr>
              <a:tblGrid>
                <a:gridCol w="1315903">
                  <a:extLst>
                    <a:ext uri="{9D8B030D-6E8A-4147-A177-3AD203B41FA5}">
                      <a16:colId xmlns:a16="http://schemas.microsoft.com/office/drawing/2014/main" val="3857480833"/>
                    </a:ext>
                  </a:extLst>
                </a:gridCol>
                <a:gridCol w="4013449">
                  <a:extLst>
                    <a:ext uri="{9D8B030D-6E8A-4147-A177-3AD203B41FA5}">
                      <a16:colId xmlns:a16="http://schemas.microsoft.com/office/drawing/2014/main" val="3908841840"/>
                    </a:ext>
                  </a:extLst>
                </a:gridCol>
              </a:tblGrid>
              <a:tr h="202180">
                <a:tc gridSpan="2">
                  <a:txBody>
                    <a:bodyPr/>
                    <a:lstStyle/>
                    <a:p>
                      <a:r>
                        <a:rPr lang="en-AU" sz="1400" b="1" noProof="0">
                          <a:solidFill>
                            <a:schemeClr val="tx1"/>
                          </a:solidFill>
                        </a:rPr>
                        <a:t>Social capital</a:t>
                      </a:r>
                    </a:p>
                  </a:txBody>
                  <a:tcP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solidFill>
                      <a:srgbClr val="A4CBF2"/>
                    </a:solidFill>
                  </a:tcPr>
                </a:tc>
                <a:tc hMerge="1">
                  <a:txBody>
                    <a:bodyPr/>
                    <a:lstStyle/>
                    <a:p>
                      <a:endParaRPr lang="cs-CZ"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746310"/>
                  </a:ext>
                </a:extLst>
              </a:tr>
              <a:tr h="671267">
                <a:tc>
                  <a:txBody>
                    <a:bodyPr/>
                    <a:lstStyle/>
                    <a:p>
                      <a:pPr algn="l"/>
                      <a:r>
                        <a:rPr lang="en-AU" sz="1400" b="0" noProof="0">
                          <a:solidFill>
                            <a:schemeClr val="tx1"/>
                          </a:solidFill>
                        </a:rPr>
                        <a:t>score_1</a:t>
                      </a:r>
                      <a:br>
                        <a:rPr lang="en-AU" sz="1400" b="0" noProof="0">
                          <a:solidFill>
                            <a:schemeClr val="tx1"/>
                          </a:solidFill>
                        </a:rPr>
                      </a:br>
                      <a:r>
                        <a:rPr lang="en-AU" sz="1400" b="0" noProof="0">
                          <a:solidFill>
                            <a:schemeClr val="tx1"/>
                          </a:solidFill>
                        </a:rPr>
                        <a:t>Number of contacts which knows</a:t>
                      </a:r>
                    </a:p>
                  </a:txBody>
                  <a:tcPr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noProof="0" dirty="0">
                          <a:solidFill>
                            <a:schemeClr val="tx1"/>
                          </a:solidFill>
                        </a:rPr>
                        <a:t>Q24. How many persons working in the following professions do you know personally? [</a:t>
                      </a:r>
                      <a:r>
                        <a:rPr lang="en-AU" sz="1400" kern="1200" noProof="0" dirty="0">
                          <a:solidFill>
                            <a:schemeClr val="dk1"/>
                          </a:solidFill>
                          <a:effectLst/>
                          <a:latin typeface="+mn-lt"/>
                          <a:ea typeface="+mn-ea"/>
                          <a:cs typeface="+mn-cs"/>
                        </a:rPr>
                        <a:t>Doctor; Teacher; Judge; Software developer; Journalist; Mayor]</a:t>
                      </a:r>
                      <a:endParaRPr lang="en-AU" sz="1400" b="0" noProof="0" dirty="0">
                        <a:solidFill>
                          <a:schemeClr val="tx1"/>
                        </a:solidFill>
                      </a:endParaRPr>
                    </a:p>
                  </a:txBody>
                  <a:tcPr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solidFill>
                      <a:schemeClr val="bg1"/>
                    </a:solidFill>
                  </a:tcPr>
                </a:tc>
                <a:extLst>
                  <a:ext uri="{0D108BD9-81ED-4DB2-BD59-A6C34878D82A}">
                    <a16:rowId xmlns:a16="http://schemas.microsoft.com/office/drawing/2014/main" val="4193299319"/>
                  </a:ext>
                </a:extLst>
              </a:tr>
            </a:tbl>
          </a:graphicData>
        </a:graphic>
      </p:graphicFrame>
      <p:graphicFrame>
        <p:nvGraphicFramePr>
          <p:cNvPr id="13" name="Tabulka 12">
            <a:extLst>
              <a:ext uri="{FF2B5EF4-FFF2-40B4-BE49-F238E27FC236}">
                <a16:creationId xmlns:a16="http://schemas.microsoft.com/office/drawing/2014/main" id="{7FB5BE49-2036-4CE4-A915-70721A57107F}"/>
              </a:ext>
            </a:extLst>
          </p:cNvPr>
          <p:cNvGraphicFramePr>
            <a:graphicFrameLocks noGrp="1"/>
          </p:cNvGraphicFramePr>
          <p:nvPr>
            <p:extLst>
              <p:ext uri="{D42A27DB-BD31-4B8C-83A1-F6EECF244321}">
                <p14:modId xmlns:p14="http://schemas.microsoft.com/office/powerpoint/2010/main" val="30500753"/>
              </p:ext>
            </p:extLst>
          </p:nvPr>
        </p:nvGraphicFramePr>
        <p:xfrm>
          <a:off x="6261024" y="2928255"/>
          <a:ext cx="5329352" cy="2499360"/>
        </p:xfrm>
        <a:graphic>
          <a:graphicData uri="http://schemas.openxmlformats.org/drawingml/2006/table">
            <a:tbl>
              <a:tblPr firstRow="1" bandRow="1">
                <a:tableStyleId>{5C22544A-7EE6-4342-B048-85BDC9FD1C3A}</a:tableStyleId>
              </a:tblPr>
              <a:tblGrid>
                <a:gridCol w="1297400">
                  <a:extLst>
                    <a:ext uri="{9D8B030D-6E8A-4147-A177-3AD203B41FA5}">
                      <a16:colId xmlns:a16="http://schemas.microsoft.com/office/drawing/2014/main" val="3857480833"/>
                    </a:ext>
                  </a:extLst>
                </a:gridCol>
                <a:gridCol w="4031952">
                  <a:extLst>
                    <a:ext uri="{9D8B030D-6E8A-4147-A177-3AD203B41FA5}">
                      <a16:colId xmlns:a16="http://schemas.microsoft.com/office/drawing/2014/main" val="3908841840"/>
                    </a:ext>
                  </a:extLst>
                </a:gridCol>
              </a:tblGrid>
              <a:tr h="187687">
                <a:tc gridSpan="2">
                  <a:txBody>
                    <a:bodyPr/>
                    <a:lstStyle/>
                    <a:p>
                      <a:r>
                        <a:rPr lang="en-AU" sz="1400" b="1" noProof="0">
                          <a:solidFill>
                            <a:schemeClr val="tx1"/>
                          </a:solidFill>
                        </a:rPr>
                        <a:t>Culture capital</a:t>
                      </a:r>
                    </a:p>
                  </a:txBody>
                  <a:tcP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solidFill>
                      <a:srgbClr val="A4CBF2"/>
                    </a:solidFill>
                  </a:tcPr>
                </a:tc>
                <a:tc hMerge="1">
                  <a:txBody>
                    <a:bodyPr/>
                    <a:lstStyle/>
                    <a:p>
                      <a:endParaRPr lang="cs-CZ"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746310"/>
                  </a:ext>
                </a:extLst>
              </a:tr>
              <a:tr h="634033">
                <a:tc>
                  <a:txBody>
                    <a:bodyPr/>
                    <a:lstStyle/>
                    <a:p>
                      <a:pPr algn="l"/>
                      <a:r>
                        <a:rPr lang="en-AU" sz="1400" b="0" noProof="0">
                          <a:solidFill>
                            <a:schemeClr val="tx1"/>
                          </a:solidFill>
                        </a:rPr>
                        <a:t>score_1</a:t>
                      </a:r>
                      <a:br>
                        <a:rPr lang="en-AU" sz="1400" b="0" noProof="0">
                          <a:solidFill>
                            <a:schemeClr val="tx1"/>
                          </a:solidFill>
                        </a:rPr>
                      </a:br>
                      <a:r>
                        <a:rPr lang="en-AU" sz="1400" b="0" noProof="0">
                          <a:solidFill>
                            <a:schemeClr val="tx1"/>
                          </a:solidFill>
                        </a:rPr>
                        <a:t>Number of owned books</a:t>
                      </a:r>
                    </a:p>
                  </a:txBody>
                  <a:tcPr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noProof="0">
                          <a:solidFill>
                            <a:schemeClr val="tx1"/>
                          </a:solidFill>
                        </a:rPr>
                        <a:t>Q25. How many books do you estimate having at home - professional, factual, historical and similar focus?</a:t>
                      </a:r>
                    </a:p>
                  </a:txBody>
                  <a:tcPr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noFill/>
                  </a:tcPr>
                </a:tc>
                <a:extLst>
                  <a:ext uri="{0D108BD9-81ED-4DB2-BD59-A6C34878D82A}">
                    <a16:rowId xmlns:a16="http://schemas.microsoft.com/office/drawing/2014/main" val="4193299319"/>
                  </a:ext>
                </a:extLst>
              </a:tr>
              <a:tr h="634033">
                <a:tc>
                  <a:txBody>
                    <a:bodyPr/>
                    <a:lstStyle/>
                    <a:p>
                      <a:pPr algn="l"/>
                      <a:r>
                        <a:rPr lang="en-AU" sz="1400" b="0" noProof="0">
                          <a:solidFill>
                            <a:schemeClr val="tx1"/>
                          </a:solidFill>
                        </a:rPr>
                        <a:t>score_2</a:t>
                      </a:r>
                    </a:p>
                    <a:p>
                      <a:pPr algn="l"/>
                      <a:r>
                        <a:rPr lang="en-AU" sz="1400" b="0" noProof="0">
                          <a:solidFill>
                            <a:schemeClr val="tx1"/>
                          </a:solidFill>
                        </a:rPr>
                        <a:t>Knowledge of languages</a:t>
                      </a:r>
                    </a:p>
                  </a:txBody>
                  <a:tcPr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noProof="0">
                          <a:solidFill>
                            <a:schemeClr val="tx1"/>
                          </a:solidFill>
                        </a:rPr>
                        <a:t>Q26. How well are you able to you use English, German or French language – at least one foreign language?</a:t>
                      </a:r>
                    </a:p>
                  </a:txBody>
                  <a:tcPr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noFill/>
                  </a:tcPr>
                </a:tc>
                <a:extLst>
                  <a:ext uri="{0D108BD9-81ED-4DB2-BD59-A6C34878D82A}">
                    <a16:rowId xmlns:a16="http://schemas.microsoft.com/office/drawing/2014/main" val="3439109771"/>
                  </a:ext>
                </a:extLst>
              </a:tr>
              <a:tr h="634033">
                <a:tc>
                  <a:txBody>
                    <a:bodyPr/>
                    <a:lstStyle/>
                    <a:p>
                      <a:pPr algn="l"/>
                      <a:r>
                        <a:rPr lang="en-AU" sz="1400" b="0" noProof="0">
                          <a:solidFill>
                            <a:schemeClr val="tx1"/>
                          </a:solidFill>
                        </a:rPr>
                        <a:t>score_3</a:t>
                      </a:r>
                    </a:p>
                    <a:p>
                      <a:pPr algn="l"/>
                      <a:r>
                        <a:rPr lang="en-AU" sz="1400" b="0" noProof="0">
                          <a:solidFill>
                            <a:schemeClr val="tx1"/>
                          </a:solidFill>
                        </a:rPr>
                        <a:t>Culture events visits</a:t>
                      </a:r>
                    </a:p>
                  </a:txBody>
                  <a:tcPr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noProof="0" dirty="0">
                          <a:solidFill>
                            <a:schemeClr val="tx1"/>
                          </a:solidFill>
                        </a:rPr>
                        <a:t>Q28. How often do you do following activities in your free time? [Visits of culture events (theatres, concerts, museums, galleries)]</a:t>
                      </a:r>
                    </a:p>
                  </a:txBody>
                  <a:tcPr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noFill/>
                  </a:tcPr>
                </a:tc>
                <a:extLst>
                  <a:ext uri="{0D108BD9-81ED-4DB2-BD59-A6C34878D82A}">
                    <a16:rowId xmlns:a16="http://schemas.microsoft.com/office/drawing/2014/main" val="1235241105"/>
                  </a:ext>
                </a:extLst>
              </a:tr>
            </a:tbl>
          </a:graphicData>
        </a:graphic>
      </p:graphicFrame>
      <p:graphicFrame>
        <p:nvGraphicFramePr>
          <p:cNvPr id="14" name="Tabulka 13">
            <a:extLst>
              <a:ext uri="{FF2B5EF4-FFF2-40B4-BE49-F238E27FC236}">
                <a16:creationId xmlns:a16="http://schemas.microsoft.com/office/drawing/2014/main" id="{FD1781F2-CF8E-4D5A-B3DE-BA4709C6041A}"/>
              </a:ext>
            </a:extLst>
          </p:cNvPr>
          <p:cNvGraphicFramePr>
            <a:graphicFrameLocks noGrp="1"/>
          </p:cNvGraphicFramePr>
          <p:nvPr>
            <p:extLst>
              <p:ext uri="{D42A27DB-BD31-4B8C-83A1-F6EECF244321}">
                <p14:modId xmlns:p14="http://schemas.microsoft.com/office/powerpoint/2010/main" val="2244191886"/>
              </p:ext>
            </p:extLst>
          </p:nvPr>
        </p:nvGraphicFramePr>
        <p:xfrm>
          <a:off x="658296" y="4337697"/>
          <a:ext cx="5329352" cy="1767840"/>
        </p:xfrm>
        <a:graphic>
          <a:graphicData uri="http://schemas.openxmlformats.org/drawingml/2006/table">
            <a:tbl>
              <a:tblPr firstRow="1" bandRow="1">
                <a:tableStyleId>{5C22544A-7EE6-4342-B048-85BDC9FD1C3A}</a:tableStyleId>
              </a:tblPr>
              <a:tblGrid>
                <a:gridCol w="1297400">
                  <a:extLst>
                    <a:ext uri="{9D8B030D-6E8A-4147-A177-3AD203B41FA5}">
                      <a16:colId xmlns:a16="http://schemas.microsoft.com/office/drawing/2014/main" val="3857480833"/>
                    </a:ext>
                  </a:extLst>
                </a:gridCol>
                <a:gridCol w="4031952">
                  <a:extLst>
                    <a:ext uri="{9D8B030D-6E8A-4147-A177-3AD203B41FA5}">
                      <a16:colId xmlns:a16="http://schemas.microsoft.com/office/drawing/2014/main" val="3908841840"/>
                    </a:ext>
                  </a:extLst>
                </a:gridCol>
              </a:tblGrid>
              <a:tr h="187687">
                <a:tc gridSpan="2">
                  <a:txBody>
                    <a:bodyPr/>
                    <a:lstStyle/>
                    <a:p>
                      <a:r>
                        <a:rPr lang="en-AU" sz="1400" b="1" noProof="0">
                          <a:solidFill>
                            <a:schemeClr val="tx1"/>
                          </a:solidFill>
                        </a:rPr>
                        <a:t>Economic capital</a:t>
                      </a:r>
                    </a:p>
                  </a:txBody>
                  <a:tcP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solidFill>
                      <a:srgbClr val="A4CBF2"/>
                    </a:solidFill>
                  </a:tcPr>
                </a:tc>
                <a:tc hMerge="1">
                  <a:txBody>
                    <a:bodyPr/>
                    <a:lstStyle/>
                    <a:p>
                      <a:endParaRPr lang="cs-CZ"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746310"/>
                  </a:ext>
                </a:extLst>
              </a:tr>
              <a:tr h="634033">
                <a:tc>
                  <a:txBody>
                    <a:bodyPr/>
                    <a:lstStyle/>
                    <a:p>
                      <a:pPr algn="l"/>
                      <a:r>
                        <a:rPr lang="en-AU" sz="1400" b="0" noProof="0">
                          <a:solidFill>
                            <a:schemeClr val="tx1"/>
                          </a:solidFill>
                        </a:rPr>
                        <a:t>score_1</a:t>
                      </a:r>
                      <a:br>
                        <a:rPr lang="en-AU" sz="1400" b="0" noProof="0">
                          <a:solidFill>
                            <a:schemeClr val="tx1"/>
                          </a:solidFill>
                        </a:rPr>
                      </a:br>
                      <a:r>
                        <a:rPr lang="en-AU" sz="1400" b="0" noProof="0">
                          <a:solidFill>
                            <a:schemeClr val="tx1"/>
                          </a:solidFill>
                        </a:rPr>
                        <a:t>Net monthly income</a:t>
                      </a:r>
                    </a:p>
                  </a:txBody>
                  <a:tcPr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noProof="0" dirty="0">
                          <a:solidFill>
                            <a:schemeClr val="tx1"/>
                          </a:solidFill>
                        </a:rPr>
                        <a:t>Q32. What is your monthly net income?</a:t>
                      </a:r>
                    </a:p>
                  </a:txBody>
                  <a:tcPr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noFill/>
                  </a:tcPr>
                </a:tc>
                <a:extLst>
                  <a:ext uri="{0D108BD9-81ED-4DB2-BD59-A6C34878D82A}">
                    <a16:rowId xmlns:a16="http://schemas.microsoft.com/office/drawing/2014/main" val="4193299319"/>
                  </a:ext>
                </a:extLst>
              </a:tr>
              <a:tr h="634033">
                <a:tc>
                  <a:txBody>
                    <a:bodyPr/>
                    <a:lstStyle/>
                    <a:p>
                      <a:pPr algn="l"/>
                      <a:r>
                        <a:rPr lang="en-AU" sz="1400" b="0" noProof="0">
                          <a:solidFill>
                            <a:schemeClr val="tx1"/>
                          </a:solidFill>
                        </a:rPr>
                        <a:t>score_2</a:t>
                      </a:r>
                    </a:p>
                    <a:p>
                      <a:pPr algn="l"/>
                      <a:r>
                        <a:rPr lang="en-AU" sz="1400" b="0" noProof="0">
                          <a:solidFill>
                            <a:schemeClr val="tx1"/>
                          </a:solidFill>
                        </a:rPr>
                        <a:t>Value of property</a:t>
                      </a:r>
                    </a:p>
                  </a:txBody>
                  <a:tcPr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noProof="0" dirty="0">
                          <a:solidFill>
                            <a:schemeClr val="tx1"/>
                          </a:solidFill>
                        </a:rPr>
                        <a:t>Q33. Taking into consideration your property, to which of the following categories do you belong to? (e.g. savings, owned (without any debt) property)?</a:t>
                      </a:r>
                    </a:p>
                  </a:txBody>
                  <a:tcPr anchor="ctr">
                    <a:lnL w="19050" cap="flat" cmpd="sng" algn="ctr">
                      <a:solidFill>
                        <a:srgbClr val="2081DA"/>
                      </a:solidFill>
                      <a:prstDash val="solid"/>
                      <a:round/>
                      <a:headEnd type="none" w="med" len="med"/>
                      <a:tailEnd type="none" w="med" len="med"/>
                    </a:lnL>
                    <a:lnR w="19050" cap="flat" cmpd="sng" algn="ctr">
                      <a:solidFill>
                        <a:srgbClr val="2081DA"/>
                      </a:solidFill>
                      <a:prstDash val="solid"/>
                      <a:round/>
                      <a:headEnd type="none" w="med" len="med"/>
                      <a:tailEnd type="none" w="med" len="med"/>
                    </a:lnR>
                    <a:lnT w="19050" cap="flat" cmpd="sng" algn="ctr">
                      <a:solidFill>
                        <a:srgbClr val="2081DA"/>
                      </a:solidFill>
                      <a:prstDash val="solid"/>
                      <a:round/>
                      <a:headEnd type="none" w="med" len="med"/>
                      <a:tailEnd type="none" w="med" len="med"/>
                    </a:lnT>
                    <a:lnB w="19050" cap="flat" cmpd="sng" algn="ctr">
                      <a:solidFill>
                        <a:srgbClr val="2081DA"/>
                      </a:solidFill>
                      <a:prstDash val="solid"/>
                      <a:round/>
                      <a:headEnd type="none" w="med" len="med"/>
                      <a:tailEnd type="none" w="med" len="med"/>
                    </a:lnB>
                    <a:noFill/>
                  </a:tcPr>
                </a:tc>
                <a:extLst>
                  <a:ext uri="{0D108BD9-81ED-4DB2-BD59-A6C34878D82A}">
                    <a16:rowId xmlns:a16="http://schemas.microsoft.com/office/drawing/2014/main" val="3439109771"/>
                  </a:ext>
                </a:extLst>
              </a:tr>
            </a:tbl>
          </a:graphicData>
        </a:graphic>
      </p:graphicFrame>
      <p:sp>
        <p:nvSpPr>
          <p:cNvPr id="10" name="Nadpis 1">
            <a:extLst>
              <a:ext uri="{FF2B5EF4-FFF2-40B4-BE49-F238E27FC236}">
                <a16:creationId xmlns:a16="http://schemas.microsoft.com/office/drawing/2014/main" id="{281C630B-C77A-4D91-9DA0-77B08017C46F}"/>
              </a:ext>
            </a:extLst>
          </p:cNvPr>
          <p:cNvSpPr txBox="1">
            <a:spLocks/>
          </p:cNvSpPr>
          <p:nvPr/>
        </p:nvSpPr>
        <p:spPr>
          <a:xfrm>
            <a:off x="0" y="265983"/>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pl-PL" dirty="0"/>
              <a:t>Mid-class definition</a:t>
            </a:r>
            <a:endParaRPr lang="en-GB" dirty="0"/>
          </a:p>
        </p:txBody>
      </p:sp>
    </p:spTree>
    <p:extLst>
      <p:ext uri="{BB962C8B-B14F-4D97-AF65-F5344CB8AC3E}">
        <p14:creationId xmlns:p14="http://schemas.microsoft.com/office/powerpoint/2010/main" val="15639961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0" y="298938"/>
            <a:ext cx="12192000" cy="615461"/>
          </a:xfrm>
          <a:noFill/>
        </p:spPr>
        <p:txBody>
          <a:bodyPr lIns="900000" tIns="0" rIns="0" bIns="0" anchor="ctr">
            <a:noAutofit/>
          </a:bodyPr>
          <a:lstStyle/>
          <a:p>
            <a:r>
              <a:rPr lang="en-GB" sz="3000" dirty="0"/>
              <a:t>Structure of classes - demographics</a:t>
            </a:r>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en-GB"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80</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150172910"/>
              </p:ext>
            </p:extLst>
          </p:nvPr>
        </p:nvGraphicFramePr>
        <p:xfrm>
          <a:off x="751561" y="1636468"/>
          <a:ext cx="10759857" cy="66277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a:extLst>
              <a:ext uri="{FF2B5EF4-FFF2-40B4-BE49-F238E27FC236}">
                <a16:creationId xmlns:a16="http://schemas.microsoft.com/office/drawing/2014/main" id="{B02156E3-7C9E-44B5-8056-739C61573376}"/>
              </a:ext>
            </a:extLst>
          </p:cNvPr>
          <p:cNvSpPr txBox="1"/>
          <p:nvPr/>
        </p:nvSpPr>
        <p:spPr>
          <a:xfrm>
            <a:off x="263047" y="1193421"/>
            <a:ext cx="14780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9FE3"/>
                </a:solidFill>
                <a:effectLst/>
                <a:uLnTx/>
                <a:uFillTx/>
                <a:latin typeface="Calibri"/>
                <a:ea typeface="+mn-ea"/>
                <a:cs typeface="+mn-cs"/>
              </a:rPr>
              <a:t>GENDER</a:t>
            </a:r>
          </a:p>
        </p:txBody>
      </p:sp>
      <p:sp>
        <p:nvSpPr>
          <p:cNvPr id="11" name="TextovéPole 10">
            <a:extLst>
              <a:ext uri="{FF2B5EF4-FFF2-40B4-BE49-F238E27FC236}">
                <a16:creationId xmlns:a16="http://schemas.microsoft.com/office/drawing/2014/main" id="{5DE5CE22-0E79-44CD-B87A-2D2A9699EC45}"/>
              </a:ext>
            </a:extLst>
          </p:cNvPr>
          <p:cNvSpPr txBox="1"/>
          <p:nvPr/>
        </p:nvSpPr>
        <p:spPr>
          <a:xfrm>
            <a:off x="263046" y="2299712"/>
            <a:ext cx="14780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9FE3"/>
                </a:solidFill>
                <a:effectLst/>
                <a:uLnTx/>
                <a:uFillTx/>
                <a:latin typeface="Calibri"/>
                <a:ea typeface="+mn-ea"/>
                <a:cs typeface="+mn-cs"/>
              </a:rPr>
              <a:t>REGION</a:t>
            </a:r>
          </a:p>
        </p:txBody>
      </p:sp>
      <p:graphicFrame>
        <p:nvGraphicFramePr>
          <p:cNvPr id="9" name="Tabulka 8">
            <a:extLst>
              <a:ext uri="{FF2B5EF4-FFF2-40B4-BE49-F238E27FC236}">
                <a16:creationId xmlns:a16="http://schemas.microsoft.com/office/drawing/2014/main" id="{E87C7760-179D-45F4-BA97-7C1E0D207693}"/>
              </a:ext>
            </a:extLst>
          </p:cNvPr>
          <p:cNvGraphicFramePr>
            <a:graphicFrameLocks noGrp="1"/>
          </p:cNvGraphicFramePr>
          <p:nvPr>
            <p:extLst>
              <p:ext uri="{D42A27DB-BD31-4B8C-83A1-F6EECF244321}">
                <p14:modId xmlns:p14="http://schemas.microsoft.com/office/powerpoint/2010/main" val="1832226786"/>
              </p:ext>
            </p:extLst>
          </p:nvPr>
        </p:nvGraphicFramePr>
        <p:xfrm>
          <a:off x="1769694" y="988114"/>
          <a:ext cx="9734809" cy="731520"/>
        </p:xfrm>
        <a:graphic>
          <a:graphicData uri="http://schemas.openxmlformats.org/drawingml/2006/table">
            <a:tbl>
              <a:tblPr firstRow="1" bandRow="1">
                <a:tableStyleId>{5C22544A-7EE6-4342-B048-85BDC9FD1C3A}</a:tableStyleId>
              </a:tblPr>
              <a:tblGrid>
                <a:gridCol w="1390687">
                  <a:extLst>
                    <a:ext uri="{9D8B030D-6E8A-4147-A177-3AD203B41FA5}">
                      <a16:colId xmlns:a16="http://schemas.microsoft.com/office/drawing/2014/main" val="4226019324"/>
                    </a:ext>
                  </a:extLst>
                </a:gridCol>
                <a:gridCol w="1390687">
                  <a:extLst>
                    <a:ext uri="{9D8B030D-6E8A-4147-A177-3AD203B41FA5}">
                      <a16:colId xmlns:a16="http://schemas.microsoft.com/office/drawing/2014/main" val="2752221810"/>
                    </a:ext>
                  </a:extLst>
                </a:gridCol>
                <a:gridCol w="1390687">
                  <a:extLst>
                    <a:ext uri="{9D8B030D-6E8A-4147-A177-3AD203B41FA5}">
                      <a16:colId xmlns:a16="http://schemas.microsoft.com/office/drawing/2014/main" val="3793437281"/>
                    </a:ext>
                  </a:extLst>
                </a:gridCol>
                <a:gridCol w="1390687">
                  <a:extLst>
                    <a:ext uri="{9D8B030D-6E8A-4147-A177-3AD203B41FA5}">
                      <a16:colId xmlns:a16="http://schemas.microsoft.com/office/drawing/2014/main" val="968042099"/>
                    </a:ext>
                  </a:extLst>
                </a:gridCol>
                <a:gridCol w="1390687">
                  <a:extLst>
                    <a:ext uri="{9D8B030D-6E8A-4147-A177-3AD203B41FA5}">
                      <a16:colId xmlns:a16="http://schemas.microsoft.com/office/drawing/2014/main" val="3094611140"/>
                    </a:ext>
                  </a:extLst>
                </a:gridCol>
                <a:gridCol w="1390687">
                  <a:extLst>
                    <a:ext uri="{9D8B030D-6E8A-4147-A177-3AD203B41FA5}">
                      <a16:colId xmlns:a16="http://schemas.microsoft.com/office/drawing/2014/main" val="362913234"/>
                    </a:ext>
                  </a:extLst>
                </a:gridCol>
                <a:gridCol w="1390687">
                  <a:extLst>
                    <a:ext uri="{9D8B030D-6E8A-4147-A177-3AD203B41FA5}">
                      <a16:colId xmlns:a16="http://schemas.microsoft.com/office/drawing/2014/main" val="1469858173"/>
                    </a:ext>
                  </a:extLst>
                </a:gridCol>
              </a:tblGrid>
              <a:tr h="582010">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Young digital elite </a:t>
                      </a:r>
                    </a:p>
                    <a:p>
                      <a:pPr algn="ctr" fontAlgn="ctr"/>
                      <a:r>
                        <a:rPr lang="en-GB" sz="1600" b="1" i="0" u="none" strike="noStrike" noProof="0" dirty="0">
                          <a:solidFill>
                            <a:schemeClr val="accent2">
                              <a:lumMod val="75000"/>
                            </a:schemeClr>
                          </a:solidFill>
                          <a:effectLst/>
                          <a:latin typeface="Calibri" panose="020F0502020204030204" pitchFamily="34" charset="0"/>
                        </a:rPr>
                        <a:t>(N=67)</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Wealthy professionals (N=263)</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Traditional middle class (N=218)</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Skilled workers (N=100)</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Urban poor (N=169)</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Working class (N=247)</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Low class (N=206)</a:t>
                      </a: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sp>
        <p:nvSpPr>
          <p:cNvPr id="12" name="TextovéPole 11">
            <a:extLst>
              <a:ext uri="{FF2B5EF4-FFF2-40B4-BE49-F238E27FC236}">
                <a16:creationId xmlns:a16="http://schemas.microsoft.com/office/drawing/2014/main" id="{FCD4A343-B0D6-4322-B944-38D98B1E0B6C}"/>
              </a:ext>
            </a:extLst>
          </p:cNvPr>
          <p:cNvSpPr txBox="1"/>
          <p:nvPr/>
        </p:nvSpPr>
        <p:spPr>
          <a:xfrm>
            <a:off x="931561" y="6378514"/>
            <a:ext cx="1837189" cy="338330"/>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significantly often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significantly less often</a:t>
            </a:r>
          </a:p>
        </p:txBody>
      </p:sp>
      <p:pic>
        <p:nvPicPr>
          <p:cNvPr id="13" name="Obrázek 12">
            <a:extLst>
              <a:ext uri="{FF2B5EF4-FFF2-40B4-BE49-F238E27FC236}">
                <a16:creationId xmlns:a16="http://schemas.microsoft.com/office/drawing/2014/main" id="{9883CC87-6CCD-45B4-B974-B22B7B0D7F3A}"/>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51561" y="6354143"/>
            <a:ext cx="180000" cy="180000"/>
          </a:xfrm>
          <a:prstGeom prst="ellipse">
            <a:avLst/>
          </a:prstGeom>
          <a:ln>
            <a:solidFill>
              <a:schemeClr val="bg1"/>
            </a:solidFill>
          </a:ln>
        </p:spPr>
      </p:pic>
      <p:pic>
        <p:nvPicPr>
          <p:cNvPr id="14" name="Obrázek 13">
            <a:extLst>
              <a:ext uri="{FF2B5EF4-FFF2-40B4-BE49-F238E27FC236}">
                <a16:creationId xmlns:a16="http://schemas.microsoft.com/office/drawing/2014/main" id="{BF02B314-8254-4249-B6E0-E23CD467648C}"/>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51561" y="6534143"/>
            <a:ext cx="180000" cy="180000"/>
          </a:xfrm>
          <a:prstGeom prst="ellipse">
            <a:avLst/>
          </a:prstGeom>
          <a:ln>
            <a:solidFill>
              <a:schemeClr val="bg1"/>
            </a:solidFill>
          </a:ln>
        </p:spPr>
      </p:pic>
      <p:pic>
        <p:nvPicPr>
          <p:cNvPr id="15" name="Obrázek 14">
            <a:extLst>
              <a:ext uri="{FF2B5EF4-FFF2-40B4-BE49-F238E27FC236}">
                <a16:creationId xmlns:a16="http://schemas.microsoft.com/office/drawing/2014/main" id="{A3FDC26C-AC16-4C4F-B6C9-4B650BEB541B}"/>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49832" y="1787307"/>
            <a:ext cx="180000" cy="180000"/>
          </a:xfrm>
          <a:prstGeom prst="ellipse">
            <a:avLst/>
          </a:prstGeom>
          <a:ln>
            <a:solidFill>
              <a:schemeClr val="bg1"/>
            </a:solidFill>
          </a:ln>
        </p:spPr>
      </p:pic>
      <p:pic>
        <p:nvPicPr>
          <p:cNvPr id="17" name="Obrázek 16">
            <a:extLst>
              <a:ext uri="{FF2B5EF4-FFF2-40B4-BE49-F238E27FC236}">
                <a16:creationId xmlns:a16="http://schemas.microsoft.com/office/drawing/2014/main" id="{1F979DC7-D864-4E03-8C64-53C32853D015}"/>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882012" y="2029476"/>
            <a:ext cx="180000" cy="180000"/>
          </a:xfrm>
          <a:prstGeom prst="ellipse">
            <a:avLst/>
          </a:prstGeom>
          <a:ln>
            <a:solidFill>
              <a:schemeClr val="bg1"/>
            </a:solidFill>
          </a:ln>
        </p:spPr>
      </p:pic>
      <p:pic>
        <p:nvPicPr>
          <p:cNvPr id="18" name="Obrázek 17">
            <a:extLst>
              <a:ext uri="{FF2B5EF4-FFF2-40B4-BE49-F238E27FC236}">
                <a16:creationId xmlns:a16="http://schemas.microsoft.com/office/drawing/2014/main" id="{EC780C58-75B9-4F64-A26C-783C5DC63C27}"/>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272909" y="1787307"/>
            <a:ext cx="180000" cy="180000"/>
          </a:xfrm>
          <a:prstGeom prst="ellipse">
            <a:avLst/>
          </a:prstGeom>
          <a:ln>
            <a:solidFill>
              <a:schemeClr val="bg1"/>
            </a:solidFill>
          </a:ln>
        </p:spPr>
      </p:pic>
      <p:pic>
        <p:nvPicPr>
          <p:cNvPr id="19" name="Obrázek 18">
            <a:extLst>
              <a:ext uri="{FF2B5EF4-FFF2-40B4-BE49-F238E27FC236}">
                <a16:creationId xmlns:a16="http://schemas.microsoft.com/office/drawing/2014/main" id="{85FA2117-8E21-4AEF-AD06-BC364E80D9EE}"/>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105089" y="2029476"/>
            <a:ext cx="180000" cy="180000"/>
          </a:xfrm>
          <a:prstGeom prst="ellipse">
            <a:avLst/>
          </a:prstGeom>
          <a:ln>
            <a:solidFill>
              <a:schemeClr val="bg1"/>
            </a:solidFill>
          </a:ln>
        </p:spPr>
      </p:pic>
      <p:pic>
        <p:nvPicPr>
          <p:cNvPr id="20" name="Obrázek 19">
            <a:extLst>
              <a:ext uri="{FF2B5EF4-FFF2-40B4-BE49-F238E27FC236}">
                <a16:creationId xmlns:a16="http://schemas.microsoft.com/office/drawing/2014/main" id="{58C1C83F-D9A0-4380-BF09-7137561B77D0}"/>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832909" y="1787307"/>
            <a:ext cx="180000" cy="180000"/>
          </a:xfrm>
          <a:prstGeom prst="ellipse">
            <a:avLst/>
          </a:prstGeom>
          <a:ln>
            <a:solidFill>
              <a:schemeClr val="bg1"/>
            </a:solidFill>
          </a:ln>
        </p:spPr>
      </p:pic>
      <p:pic>
        <p:nvPicPr>
          <p:cNvPr id="21" name="Obrázek 20">
            <a:extLst>
              <a:ext uri="{FF2B5EF4-FFF2-40B4-BE49-F238E27FC236}">
                <a16:creationId xmlns:a16="http://schemas.microsoft.com/office/drawing/2014/main" id="{5E30B438-2C00-40EA-BEC2-8B04F93CCF33}"/>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357845" y="1779202"/>
            <a:ext cx="180000" cy="180000"/>
          </a:xfrm>
          <a:prstGeom prst="ellipse">
            <a:avLst/>
          </a:prstGeom>
          <a:ln>
            <a:solidFill>
              <a:schemeClr val="bg1"/>
            </a:solidFill>
          </a:ln>
        </p:spPr>
      </p:pic>
      <p:pic>
        <p:nvPicPr>
          <p:cNvPr id="22" name="Obrázek 21">
            <a:extLst>
              <a:ext uri="{FF2B5EF4-FFF2-40B4-BE49-F238E27FC236}">
                <a16:creationId xmlns:a16="http://schemas.microsoft.com/office/drawing/2014/main" id="{B6C91C10-12DE-4E67-8C82-A35EB3A6BD46}"/>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012909" y="2040362"/>
            <a:ext cx="180000" cy="180000"/>
          </a:xfrm>
          <a:prstGeom prst="ellipse">
            <a:avLst/>
          </a:prstGeom>
          <a:ln>
            <a:solidFill>
              <a:schemeClr val="bg1"/>
            </a:solidFill>
          </a:ln>
        </p:spPr>
      </p:pic>
      <p:pic>
        <p:nvPicPr>
          <p:cNvPr id="23" name="Obrázek 22">
            <a:extLst>
              <a:ext uri="{FF2B5EF4-FFF2-40B4-BE49-F238E27FC236}">
                <a16:creationId xmlns:a16="http://schemas.microsoft.com/office/drawing/2014/main" id="{DCCA6A74-DD42-4C6B-BAC1-25C557E19DBB}"/>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714796" y="2029476"/>
            <a:ext cx="180000" cy="180000"/>
          </a:xfrm>
          <a:prstGeom prst="ellipse">
            <a:avLst/>
          </a:prstGeom>
          <a:ln>
            <a:solidFill>
              <a:schemeClr val="bg1"/>
            </a:solidFill>
          </a:ln>
        </p:spPr>
      </p:pic>
      <p:graphicFrame>
        <p:nvGraphicFramePr>
          <p:cNvPr id="34" name="Graf 33">
            <a:extLst>
              <a:ext uri="{FF2B5EF4-FFF2-40B4-BE49-F238E27FC236}">
                <a16:creationId xmlns:a16="http://schemas.microsoft.com/office/drawing/2014/main" id="{545A6272-4974-4849-8983-0C7CBE597CF6}"/>
              </a:ext>
            </a:extLst>
          </p:cNvPr>
          <p:cNvGraphicFramePr/>
          <p:nvPr>
            <p:extLst>
              <p:ext uri="{D42A27DB-BD31-4B8C-83A1-F6EECF244321}">
                <p14:modId xmlns:p14="http://schemas.microsoft.com/office/powerpoint/2010/main" val="2524331795"/>
              </p:ext>
            </p:extLst>
          </p:nvPr>
        </p:nvGraphicFramePr>
        <p:xfrm>
          <a:off x="744646" y="2004164"/>
          <a:ext cx="10759857" cy="4376212"/>
        </p:xfrm>
        <a:graphic>
          <a:graphicData uri="http://schemas.openxmlformats.org/drawingml/2006/chart">
            <c:chart xmlns:c="http://schemas.openxmlformats.org/drawingml/2006/chart" xmlns:r="http://schemas.openxmlformats.org/officeDocument/2006/relationships" r:id="rId5"/>
          </a:graphicData>
        </a:graphic>
      </p:graphicFrame>
      <p:pic>
        <p:nvPicPr>
          <p:cNvPr id="46" name="Obrázek 45">
            <a:extLst>
              <a:ext uri="{FF2B5EF4-FFF2-40B4-BE49-F238E27FC236}">
                <a16:creationId xmlns:a16="http://schemas.microsoft.com/office/drawing/2014/main" id="{615B0112-92F5-4F3B-A740-36027FFE647F}"/>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249607" y="3669271"/>
            <a:ext cx="180000" cy="180000"/>
          </a:xfrm>
          <a:prstGeom prst="ellipse">
            <a:avLst/>
          </a:prstGeom>
          <a:ln>
            <a:solidFill>
              <a:schemeClr val="bg1"/>
            </a:solidFill>
          </a:ln>
        </p:spPr>
      </p:pic>
      <p:pic>
        <p:nvPicPr>
          <p:cNvPr id="47" name="Obrázek 46">
            <a:extLst>
              <a:ext uri="{FF2B5EF4-FFF2-40B4-BE49-F238E27FC236}">
                <a16:creationId xmlns:a16="http://schemas.microsoft.com/office/drawing/2014/main" id="{3BF534A7-28EA-4A6B-9304-9505AB7CCFC5}"/>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611682" y="4997232"/>
            <a:ext cx="180000" cy="180000"/>
          </a:xfrm>
          <a:prstGeom prst="ellipse">
            <a:avLst/>
          </a:prstGeom>
          <a:ln>
            <a:solidFill>
              <a:schemeClr val="bg1"/>
            </a:solidFill>
          </a:ln>
        </p:spPr>
      </p:pic>
      <p:pic>
        <p:nvPicPr>
          <p:cNvPr id="48" name="Obrázek 47">
            <a:extLst>
              <a:ext uri="{FF2B5EF4-FFF2-40B4-BE49-F238E27FC236}">
                <a16:creationId xmlns:a16="http://schemas.microsoft.com/office/drawing/2014/main" id="{E8DE4D07-23E4-47C8-88DE-80A92681CDFA}"/>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354882" y="3669271"/>
            <a:ext cx="180000" cy="180000"/>
          </a:xfrm>
          <a:prstGeom prst="ellipse">
            <a:avLst/>
          </a:prstGeom>
          <a:ln>
            <a:solidFill>
              <a:schemeClr val="bg1"/>
            </a:solidFill>
          </a:ln>
        </p:spPr>
      </p:pic>
      <p:pic>
        <p:nvPicPr>
          <p:cNvPr id="49" name="Obrázek 48">
            <a:extLst>
              <a:ext uri="{FF2B5EF4-FFF2-40B4-BE49-F238E27FC236}">
                <a16:creationId xmlns:a16="http://schemas.microsoft.com/office/drawing/2014/main" id="{BEFFB732-EFF5-49DF-8872-F380384A04AD}"/>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812207" y="2767593"/>
            <a:ext cx="180000" cy="180000"/>
          </a:xfrm>
          <a:prstGeom prst="ellipse">
            <a:avLst/>
          </a:prstGeom>
          <a:ln>
            <a:solidFill>
              <a:schemeClr val="bg1"/>
            </a:solidFill>
          </a:ln>
        </p:spPr>
      </p:pic>
      <p:pic>
        <p:nvPicPr>
          <p:cNvPr id="50" name="Obrázek 49">
            <a:extLst>
              <a:ext uri="{FF2B5EF4-FFF2-40B4-BE49-F238E27FC236}">
                <a16:creationId xmlns:a16="http://schemas.microsoft.com/office/drawing/2014/main" id="{A7E6ECBD-7551-4291-98A9-46901DCA63D5}"/>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033995" y="2767593"/>
            <a:ext cx="180000" cy="180000"/>
          </a:xfrm>
          <a:prstGeom prst="ellipse">
            <a:avLst/>
          </a:prstGeom>
          <a:ln>
            <a:solidFill>
              <a:schemeClr val="bg1"/>
            </a:solidFill>
          </a:ln>
        </p:spPr>
      </p:pic>
      <p:pic>
        <p:nvPicPr>
          <p:cNvPr id="51" name="Obrázek 50">
            <a:extLst>
              <a:ext uri="{FF2B5EF4-FFF2-40B4-BE49-F238E27FC236}">
                <a16:creationId xmlns:a16="http://schemas.microsoft.com/office/drawing/2014/main" id="{C4989896-5153-42B8-84B2-96ED4BE54163}"/>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377020" y="2767593"/>
            <a:ext cx="180000" cy="180000"/>
          </a:xfrm>
          <a:prstGeom prst="ellipse">
            <a:avLst/>
          </a:prstGeom>
          <a:ln>
            <a:solidFill>
              <a:schemeClr val="bg1"/>
            </a:solidFill>
          </a:ln>
        </p:spPr>
      </p:pic>
      <p:pic>
        <p:nvPicPr>
          <p:cNvPr id="52" name="Obrázek 51">
            <a:extLst>
              <a:ext uri="{FF2B5EF4-FFF2-40B4-BE49-F238E27FC236}">
                <a16:creationId xmlns:a16="http://schemas.microsoft.com/office/drawing/2014/main" id="{26CFD1BC-8379-4DBE-A4DF-4EC16B817F4C}"/>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485857" y="3199479"/>
            <a:ext cx="180000" cy="180000"/>
          </a:xfrm>
          <a:prstGeom prst="ellipse">
            <a:avLst/>
          </a:prstGeom>
          <a:ln>
            <a:solidFill>
              <a:schemeClr val="bg1"/>
            </a:solidFill>
          </a:ln>
        </p:spPr>
      </p:pic>
    </p:spTree>
    <p:extLst>
      <p:ext uri="{BB962C8B-B14F-4D97-AF65-F5344CB8AC3E}">
        <p14:creationId xmlns:p14="http://schemas.microsoft.com/office/powerpoint/2010/main" val="32278070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1" y="200629"/>
            <a:ext cx="12192000" cy="615461"/>
          </a:xfrm>
          <a:noFill/>
        </p:spPr>
        <p:txBody>
          <a:bodyPr lIns="900000" tIns="0" rIns="0" bIns="0" anchor="ctr">
            <a:noAutofit/>
          </a:bodyPr>
          <a:lstStyle/>
          <a:p>
            <a:r>
              <a:rPr lang="en-GB" sz="3000" dirty="0"/>
              <a:t>Structure of classes – status and political participation</a:t>
            </a:r>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en-GB"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a:t>
            </a:fld>
            <a:endParaRPr kumimoji="0" lang="en-GB"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3092258697"/>
              </p:ext>
            </p:extLst>
          </p:nvPr>
        </p:nvGraphicFramePr>
        <p:xfrm>
          <a:off x="751561" y="1193421"/>
          <a:ext cx="10759857" cy="26645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 9">
            <a:extLst>
              <a:ext uri="{FF2B5EF4-FFF2-40B4-BE49-F238E27FC236}">
                <a16:creationId xmlns:a16="http://schemas.microsoft.com/office/drawing/2014/main" id="{84C403E1-16C6-4B51-8C1F-45C533242AEE}"/>
              </a:ext>
            </a:extLst>
          </p:cNvPr>
          <p:cNvGraphicFramePr/>
          <p:nvPr>
            <p:extLst>
              <p:ext uri="{D42A27DB-BD31-4B8C-83A1-F6EECF244321}">
                <p14:modId xmlns:p14="http://schemas.microsoft.com/office/powerpoint/2010/main" val="3932308166"/>
              </p:ext>
            </p:extLst>
          </p:nvPr>
        </p:nvGraphicFramePr>
        <p:xfrm>
          <a:off x="716071" y="3740832"/>
          <a:ext cx="10759857" cy="266459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ovéPole 10">
            <a:extLst>
              <a:ext uri="{FF2B5EF4-FFF2-40B4-BE49-F238E27FC236}">
                <a16:creationId xmlns:a16="http://schemas.microsoft.com/office/drawing/2014/main" id="{5DE5CE22-0E79-44CD-B87A-2D2A9699EC45}"/>
              </a:ext>
            </a:extLst>
          </p:cNvPr>
          <p:cNvSpPr txBox="1"/>
          <p:nvPr/>
        </p:nvSpPr>
        <p:spPr>
          <a:xfrm>
            <a:off x="263045" y="3753358"/>
            <a:ext cx="404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9FE3"/>
                </a:solidFill>
                <a:effectLst/>
                <a:uLnTx/>
                <a:uFillTx/>
                <a:latin typeface="Calibri"/>
                <a:ea typeface="+mn-ea"/>
                <a:cs typeface="+mn-cs"/>
              </a:rPr>
              <a:t>EUROPEAN ELECTIONS PARTICIPATION</a:t>
            </a:r>
          </a:p>
        </p:txBody>
      </p:sp>
      <p:graphicFrame>
        <p:nvGraphicFramePr>
          <p:cNvPr id="13" name="Tabulka 12">
            <a:extLst>
              <a:ext uri="{FF2B5EF4-FFF2-40B4-BE49-F238E27FC236}">
                <a16:creationId xmlns:a16="http://schemas.microsoft.com/office/drawing/2014/main" id="{80D9E839-AC19-49BB-93B9-BB706D3E5E99}"/>
              </a:ext>
            </a:extLst>
          </p:cNvPr>
          <p:cNvGraphicFramePr>
            <a:graphicFrameLocks noGrp="1"/>
          </p:cNvGraphicFramePr>
          <p:nvPr>
            <p:extLst>
              <p:ext uri="{D42A27DB-BD31-4B8C-83A1-F6EECF244321}">
                <p14:modId xmlns:p14="http://schemas.microsoft.com/office/powerpoint/2010/main" val="2059301355"/>
              </p:ext>
            </p:extLst>
          </p:nvPr>
        </p:nvGraphicFramePr>
        <p:xfrm>
          <a:off x="1741119" y="815476"/>
          <a:ext cx="9734809" cy="731520"/>
        </p:xfrm>
        <a:graphic>
          <a:graphicData uri="http://schemas.openxmlformats.org/drawingml/2006/table">
            <a:tbl>
              <a:tblPr firstRow="1" bandRow="1">
                <a:tableStyleId>{5C22544A-7EE6-4342-B048-85BDC9FD1C3A}</a:tableStyleId>
              </a:tblPr>
              <a:tblGrid>
                <a:gridCol w="1390687">
                  <a:extLst>
                    <a:ext uri="{9D8B030D-6E8A-4147-A177-3AD203B41FA5}">
                      <a16:colId xmlns:a16="http://schemas.microsoft.com/office/drawing/2014/main" val="4226019324"/>
                    </a:ext>
                  </a:extLst>
                </a:gridCol>
                <a:gridCol w="1390687">
                  <a:extLst>
                    <a:ext uri="{9D8B030D-6E8A-4147-A177-3AD203B41FA5}">
                      <a16:colId xmlns:a16="http://schemas.microsoft.com/office/drawing/2014/main" val="2752221810"/>
                    </a:ext>
                  </a:extLst>
                </a:gridCol>
                <a:gridCol w="1390687">
                  <a:extLst>
                    <a:ext uri="{9D8B030D-6E8A-4147-A177-3AD203B41FA5}">
                      <a16:colId xmlns:a16="http://schemas.microsoft.com/office/drawing/2014/main" val="3793437281"/>
                    </a:ext>
                  </a:extLst>
                </a:gridCol>
                <a:gridCol w="1390687">
                  <a:extLst>
                    <a:ext uri="{9D8B030D-6E8A-4147-A177-3AD203B41FA5}">
                      <a16:colId xmlns:a16="http://schemas.microsoft.com/office/drawing/2014/main" val="968042099"/>
                    </a:ext>
                  </a:extLst>
                </a:gridCol>
                <a:gridCol w="1390687">
                  <a:extLst>
                    <a:ext uri="{9D8B030D-6E8A-4147-A177-3AD203B41FA5}">
                      <a16:colId xmlns:a16="http://schemas.microsoft.com/office/drawing/2014/main" val="3094611140"/>
                    </a:ext>
                  </a:extLst>
                </a:gridCol>
                <a:gridCol w="1390687">
                  <a:extLst>
                    <a:ext uri="{9D8B030D-6E8A-4147-A177-3AD203B41FA5}">
                      <a16:colId xmlns:a16="http://schemas.microsoft.com/office/drawing/2014/main" val="362913234"/>
                    </a:ext>
                  </a:extLst>
                </a:gridCol>
                <a:gridCol w="1390687">
                  <a:extLst>
                    <a:ext uri="{9D8B030D-6E8A-4147-A177-3AD203B41FA5}">
                      <a16:colId xmlns:a16="http://schemas.microsoft.com/office/drawing/2014/main" val="1469858173"/>
                    </a:ext>
                  </a:extLst>
                </a:gridCol>
              </a:tblGrid>
              <a:tr h="582010">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Young digital elite </a:t>
                      </a:r>
                    </a:p>
                    <a:p>
                      <a:pPr algn="ctr" fontAlgn="ctr"/>
                      <a:r>
                        <a:rPr lang="en-GB" sz="1600" b="1" i="0" u="none" strike="noStrike" noProof="0" dirty="0">
                          <a:solidFill>
                            <a:schemeClr val="accent2">
                              <a:lumMod val="75000"/>
                            </a:schemeClr>
                          </a:solidFill>
                          <a:effectLst/>
                          <a:latin typeface="Calibri" panose="020F0502020204030204" pitchFamily="34" charset="0"/>
                        </a:rPr>
                        <a:t>(N=67)</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Wealthy professionals (N=263)</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Traditional middle class (N=218)</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Skilled workers (N=100)</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Urban poor (N=169)</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Working class (N=247)</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Low class (N=206)</a:t>
                      </a: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sp>
        <p:nvSpPr>
          <p:cNvPr id="5" name="TextovéPole 4">
            <a:extLst>
              <a:ext uri="{FF2B5EF4-FFF2-40B4-BE49-F238E27FC236}">
                <a16:creationId xmlns:a16="http://schemas.microsoft.com/office/drawing/2014/main" id="{B02156E3-7C9E-44B5-8056-739C61573376}"/>
              </a:ext>
            </a:extLst>
          </p:cNvPr>
          <p:cNvSpPr txBox="1"/>
          <p:nvPr/>
        </p:nvSpPr>
        <p:spPr>
          <a:xfrm>
            <a:off x="263047" y="1193421"/>
            <a:ext cx="2129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9FE3"/>
                </a:solidFill>
                <a:effectLst/>
                <a:uLnTx/>
                <a:uFillTx/>
                <a:latin typeface="Calibri"/>
                <a:ea typeface="+mn-ea"/>
                <a:cs typeface="+mn-cs"/>
              </a:rPr>
              <a:t>SUBJETIVE STATUS</a:t>
            </a:r>
          </a:p>
        </p:txBody>
      </p:sp>
      <p:sp>
        <p:nvSpPr>
          <p:cNvPr id="9" name="TextovéPole 8">
            <a:extLst>
              <a:ext uri="{FF2B5EF4-FFF2-40B4-BE49-F238E27FC236}">
                <a16:creationId xmlns:a16="http://schemas.microsoft.com/office/drawing/2014/main" id="{02AF2526-425E-4517-A54F-A23192E0303F}"/>
              </a:ext>
            </a:extLst>
          </p:cNvPr>
          <p:cNvSpPr txBox="1"/>
          <p:nvPr/>
        </p:nvSpPr>
        <p:spPr>
          <a:xfrm>
            <a:off x="931561" y="6378514"/>
            <a:ext cx="1837189" cy="338330"/>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significantly often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significantly less often</a:t>
            </a:r>
          </a:p>
        </p:txBody>
      </p:sp>
      <p:pic>
        <p:nvPicPr>
          <p:cNvPr id="12" name="Obrázek 11">
            <a:extLst>
              <a:ext uri="{FF2B5EF4-FFF2-40B4-BE49-F238E27FC236}">
                <a16:creationId xmlns:a16="http://schemas.microsoft.com/office/drawing/2014/main" id="{FEE69588-B277-4140-9084-9AFFC80CF6B9}"/>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51561" y="6354143"/>
            <a:ext cx="180000" cy="180000"/>
          </a:xfrm>
          <a:prstGeom prst="ellipse">
            <a:avLst/>
          </a:prstGeom>
          <a:ln>
            <a:solidFill>
              <a:schemeClr val="bg1"/>
            </a:solidFill>
          </a:ln>
        </p:spPr>
      </p:pic>
      <p:pic>
        <p:nvPicPr>
          <p:cNvPr id="14" name="Obrázek 13">
            <a:extLst>
              <a:ext uri="{FF2B5EF4-FFF2-40B4-BE49-F238E27FC236}">
                <a16:creationId xmlns:a16="http://schemas.microsoft.com/office/drawing/2014/main" id="{7B1B878C-8D92-4E30-9F34-3B46EE7E378E}"/>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51561" y="6534143"/>
            <a:ext cx="180000" cy="180000"/>
          </a:xfrm>
          <a:prstGeom prst="ellipse">
            <a:avLst/>
          </a:prstGeom>
          <a:ln>
            <a:solidFill>
              <a:schemeClr val="bg1"/>
            </a:solidFill>
          </a:ln>
        </p:spPr>
      </p:pic>
      <p:pic>
        <p:nvPicPr>
          <p:cNvPr id="15" name="Obrázek 14">
            <a:extLst>
              <a:ext uri="{FF2B5EF4-FFF2-40B4-BE49-F238E27FC236}">
                <a16:creationId xmlns:a16="http://schemas.microsoft.com/office/drawing/2014/main" id="{720D714A-8034-418C-A0A1-159D6FC3D102}"/>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378672" y="1612704"/>
            <a:ext cx="180000" cy="180000"/>
          </a:xfrm>
          <a:prstGeom prst="ellipse">
            <a:avLst/>
          </a:prstGeom>
          <a:ln>
            <a:solidFill>
              <a:schemeClr val="bg1"/>
            </a:solidFill>
          </a:ln>
        </p:spPr>
      </p:pic>
      <p:pic>
        <p:nvPicPr>
          <p:cNvPr id="16" name="Obrázek 15">
            <a:extLst>
              <a:ext uri="{FF2B5EF4-FFF2-40B4-BE49-F238E27FC236}">
                <a16:creationId xmlns:a16="http://schemas.microsoft.com/office/drawing/2014/main" id="{3EF84359-5224-43E1-B853-7855E5FCA31E}"/>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378672" y="1952311"/>
            <a:ext cx="180000" cy="180000"/>
          </a:xfrm>
          <a:prstGeom prst="ellipse">
            <a:avLst/>
          </a:prstGeom>
          <a:ln>
            <a:solidFill>
              <a:schemeClr val="bg1"/>
            </a:solidFill>
          </a:ln>
        </p:spPr>
      </p:pic>
      <p:pic>
        <p:nvPicPr>
          <p:cNvPr id="17" name="Obrázek 16">
            <a:extLst>
              <a:ext uri="{FF2B5EF4-FFF2-40B4-BE49-F238E27FC236}">
                <a16:creationId xmlns:a16="http://schemas.microsoft.com/office/drawing/2014/main" id="{12B14219-92EF-4B60-8484-04039FD3F5BD}"/>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558672" y="2245433"/>
            <a:ext cx="180000" cy="180000"/>
          </a:xfrm>
          <a:prstGeom prst="ellipse">
            <a:avLst/>
          </a:prstGeom>
          <a:ln>
            <a:solidFill>
              <a:schemeClr val="bg1"/>
            </a:solidFill>
          </a:ln>
        </p:spPr>
      </p:pic>
      <p:pic>
        <p:nvPicPr>
          <p:cNvPr id="18" name="Obrázek 17">
            <a:extLst>
              <a:ext uri="{FF2B5EF4-FFF2-40B4-BE49-F238E27FC236}">
                <a16:creationId xmlns:a16="http://schemas.microsoft.com/office/drawing/2014/main" id="{27C03BF7-265B-4C09-ACE0-EC8D2ABB5E91}"/>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729300" y="1612704"/>
            <a:ext cx="180000" cy="180000"/>
          </a:xfrm>
          <a:prstGeom prst="ellipse">
            <a:avLst/>
          </a:prstGeom>
          <a:ln>
            <a:solidFill>
              <a:schemeClr val="bg1"/>
            </a:solidFill>
          </a:ln>
        </p:spPr>
      </p:pic>
      <p:pic>
        <p:nvPicPr>
          <p:cNvPr id="19" name="Obrázek 18">
            <a:extLst>
              <a:ext uri="{FF2B5EF4-FFF2-40B4-BE49-F238E27FC236}">
                <a16:creationId xmlns:a16="http://schemas.microsoft.com/office/drawing/2014/main" id="{AA776FAF-BB4A-4A73-AB17-4B0E463A6E4A}"/>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609044" y="2878162"/>
            <a:ext cx="180000" cy="180000"/>
          </a:xfrm>
          <a:prstGeom prst="ellipse">
            <a:avLst/>
          </a:prstGeom>
          <a:ln>
            <a:solidFill>
              <a:schemeClr val="bg1"/>
            </a:solidFill>
          </a:ln>
        </p:spPr>
      </p:pic>
      <p:pic>
        <p:nvPicPr>
          <p:cNvPr id="20" name="Obrázek 19">
            <a:extLst>
              <a:ext uri="{FF2B5EF4-FFF2-40B4-BE49-F238E27FC236}">
                <a16:creationId xmlns:a16="http://schemas.microsoft.com/office/drawing/2014/main" id="{E1FF1991-27EA-40F3-9B2E-AD89800ACB6A}"/>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425881" y="3194290"/>
            <a:ext cx="180000" cy="180000"/>
          </a:xfrm>
          <a:prstGeom prst="ellipse">
            <a:avLst/>
          </a:prstGeom>
          <a:ln>
            <a:solidFill>
              <a:schemeClr val="bg1"/>
            </a:solidFill>
          </a:ln>
        </p:spPr>
      </p:pic>
      <p:pic>
        <p:nvPicPr>
          <p:cNvPr id="21" name="Obrázek 20">
            <a:extLst>
              <a:ext uri="{FF2B5EF4-FFF2-40B4-BE49-F238E27FC236}">
                <a16:creationId xmlns:a16="http://schemas.microsoft.com/office/drawing/2014/main" id="{16CAE4A5-80AB-4A70-B045-A299259FC7DD}"/>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994625" y="2876320"/>
            <a:ext cx="180000" cy="180000"/>
          </a:xfrm>
          <a:prstGeom prst="ellipse">
            <a:avLst/>
          </a:prstGeom>
          <a:ln>
            <a:solidFill>
              <a:schemeClr val="bg1"/>
            </a:solidFill>
          </a:ln>
        </p:spPr>
      </p:pic>
      <p:pic>
        <p:nvPicPr>
          <p:cNvPr id="22" name="Obrázek 21">
            <a:extLst>
              <a:ext uri="{FF2B5EF4-FFF2-40B4-BE49-F238E27FC236}">
                <a16:creationId xmlns:a16="http://schemas.microsoft.com/office/drawing/2014/main" id="{6A6F962F-CBF8-4368-97C2-DBBAB92B4148}"/>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496076" y="1941658"/>
            <a:ext cx="180000" cy="180000"/>
          </a:xfrm>
          <a:prstGeom prst="ellipse">
            <a:avLst/>
          </a:prstGeom>
          <a:ln>
            <a:solidFill>
              <a:schemeClr val="bg1"/>
            </a:solidFill>
          </a:ln>
        </p:spPr>
      </p:pic>
      <p:pic>
        <p:nvPicPr>
          <p:cNvPr id="23" name="Obrázek 22">
            <a:extLst>
              <a:ext uri="{FF2B5EF4-FFF2-40B4-BE49-F238E27FC236}">
                <a16:creationId xmlns:a16="http://schemas.microsoft.com/office/drawing/2014/main" id="{30055096-94DF-47E2-B58D-C4FFABD13D0D}"/>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448867" y="1632113"/>
            <a:ext cx="180000" cy="180000"/>
          </a:xfrm>
          <a:prstGeom prst="ellipse">
            <a:avLst/>
          </a:prstGeom>
          <a:ln>
            <a:solidFill>
              <a:schemeClr val="bg1"/>
            </a:solidFill>
          </a:ln>
        </p:spPr>
      </p:pic>
      <p:pic>
        <p:nvPicPr>
          <p:cNvPr id="24" name="Obrázek 23">
            <a:extLst>
              <a:ext uri="{FF2B5EF4-FFF2-40B4-BE49-F238E27FC236}">
                <a16:creationId xmlns:a16="http://schemas.microsoft.com/office/drawing/2014/main" id="{D792A392-FFB6-49E2-BBA4-92CF91C3F4D4}"/>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295018" y="2245433"/>
            <a:ext cx="180000" cy="180000"/>
          </a:xfrm>
          <a:prstGeom prst="ellipse">
            <a:avLst/>
          </a:prstGeom>
          <a:ln>
            <a:solidFill>
              <a:schemeClr val="bg1"/>
            </a:solidFill>
          </a:ln>
        </p:spPr>
      </p:pic>
      <p:pic>
        <p:nvPicPr>
          <p:cNvPr id="25" name="Obrázek 24">
            <a:extLst>
              <a:ext uri="{FF2B5EF4-FFF2-40B4-BE49-F238E27FC236}">
                <a16:creationId xmlns:a16="http://schemas.microsoft.com/office/drawing/2014/main" id="{03AFFEF8-1527-485E-AF6B-E1C0A093C749}"/>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115018" y="1952311"/>
            <a:ext cx="180000" cy="180000"/>
          </a:xfrm>
          <a:prstGeom prst="ellipse">
            <a:avLst/>
          </a:prstGeom>
          <a:ln>
            <a:solidFill>
              <a:schemeClr val="bg1"/>
            </a:solidFill>
          </a:ln>
        </p:spPr>
      </p:pic>
      <p:pic>
        <p:nvPicPr>
          <p:cNvPr id="26" name="Obrázek 25">
            <a:extLst>
              <a:ext uri="{FF2B5EF4-FFF2-40B4-BE49-F238E27FC236}">
                <a16:creationId xmlns:a16="http://schemas.microsoft.com/office/drawing/2014/main" id="{9BF7D025-4CFC-470A-BF86-2351CB960D71}"/>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106941" y="2560329"/>
            <a:ext cx="180000" cy="180000"/>
          </a:xfrm>
          <a:prstGeom prst="ellipse">
            <a:avLst/>
          </a:prstGeom>
          <a:ln>
            <a:solidFill>
              <a:schemeClr val="bg1"/>
            </a:solidFill>
          </a:ln>
        </p:spPr>
      </p:pic>
      <p:pic>
        <p:nvPicPr>
          <p:cNvPr id="27" name="Obrázek 26">
            <a:extLst>
              <a:ext uri="{FF2B5EF4-FFF2-40B4-BE49-F238E27FC236}">
                <a16:creationId xmlns:a16="http://schemas.microsoft.com/office/drawing/2014/main" id="{FAE94106-4E73-449D-A0E9-103BDDB0E60D}"/>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295018" y="2553914"/>
            <a:ext cx="180000" cy="180000"/>
          </a:xfrm>
          <a:prstGeom prst="ellipse">
            <a:avLst/>
          </a:prstGeom>
          <a:ln>
            <a:solidFill>
              <a:schemeClr val="bg1"/>
            </a:solidFill>
          </a:ln>
        </p:spPr>
      </p:pic>
      <p:pic>
        <p:nvPicPr>
          <p:cNvPr id="28" name="Obrázek 27">
            <a:extLst>
              <a:ext uri="{FF2B5EF4-FFF2-40B4-BE49-F238E27FC236}">
                <a16:creationId xmlns:a16="http://schemas.microsoft.com/office/drawing/2014/main" id="{3D3A350A-3634-4E63-AEF5-C2ABDAC9A57F}"/>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935018" y="3203734"/>
            <a:ext cx="180000" cy="180000"/>
          </a:xfrm>
          <a:prstGeom prst="ellipse">
            <a:avLst/>
          </a:prstGeom>
          <a:ln>
            <a:solidFill>
              <a:schemeClr val="bg1"/>
            </a:solidFill>
          </a:ln>
        </p:spPr>
      </p:pic>
      <p:pic>
        <p:nvPicPr>
          <p:cNvPr id="29" name="Obrázek 28">
            <a:extLst>
              <a:ext uri="{FF2B5EF4-FFF2-40B4-BE49-F238E27FC236}">
                <a16:creationId xmlns:a16="http://schemas.microsoft.com/office/drawing/2014/main" id="{D29C64F3-9FFD-42BE-84C8-49E72E58D0E7}"/>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025018" y="2876320"/>
            <a:ext cx="180000" cy="180000"/>
          </a:xfrm>
          <a:prstGeom prst="ellipse">
            <a:avLst/>
          </a:prstGeom>
          <a:ln>
            <a:solidFill>
              <a:schemeClr val="bg1"/>
            </a:solidFill>
          </a:ln>
        </p:spPr>
      </p:pic>
      <p:pic>
        <p:nvPicPr>
          <p:cNvPr id="30" name="Obrázek 29">
            <a:extLst>
              <a:ext uri="{FF2B5EF4-FFF2-40B4-BE49-F238E27FC236}">
                <a16:creationId xmlns:a16="http://schemas.microsoft.com/office/drawing/2014/main" id="{540CA413-3F27-439B-B464-63653B4E8808}"/>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404195" y="2876320"/>
            <a:ext cx="180000" cy="180000"/>
          </a:xfrm>
          <a:prstGeom prst="ellipse">
            <a:avLst/>
          </a:prstGeom>
          <a:ln>
            <a:solidFill>
              <a:schemeClr val="bg1"/>
            </a:solidFill>
          </a:ln>
        </p:spPr>
      </p:pic>
      <p:pic>
        <p:nvPicPr>
          <p:cNvPr id="31" name="Obrázek 30">
            <a:extLst>
              <a:ext uri="{FF2B5EF4-FFF2-40B4-BE49-F238E27FC236}">
                <a16:creationId xmlns:a16="http://schemas.microsoft.com/office/drawing/2014/main" id="{F25CC8C5-EEC8-4CCE-9C7F-943FE68A8087}"/>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39437" y="2876320"/>
            <a:ext cx="180000" cy="180000"/>
          </a:xfrm>
          <a:prstGeom prst="ellipse">
            <a:avLst/>
          </a:prstGeom>
          <a:ln>
            <a:solidFill>
              <a:schemeClr val="bg1"/>
            </a:solidFill>
          </a:ln>
        </p:spPr>
      </p:pic>
      <p:pic>
        <p:nvPicPr>
          <p:cNvPr id="32" name="Obrázek 31">
            <a:extLst>
              <a:ext uri="{FF2B5EF4-FFF2-40B4-BE49-F238E27FC236}">
                <a16:creationId xmlns:a16="http://schemas.microsoft.com/office/drawing/2014/main" id="{670815DC-BF49-4F92-A6AB-B622E6DEC9CF}"/>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805321" y="4295955"/>
            <a:ext cx="180000" cy="180000"/>
          </a:xfrm>
          <a:prstGeom prst="ellipse">
            <a:avLst/>
          </a:prstGeom>
          <a:ln>
            <a:solidFill>
              <a:schemeClr val="bg1"/>
            </a:solidFill>
          </a:ln>
        </p:spPr>
      </p:pic>
      <p:pic>
        <p:nvPicPr>
          <p:cNvPr id="33" name="Obrázek 32">
            <a:extLst>
              <a:ext uri="{FF2B5EF4-FFF2-40B4-BE49-F238E27FC236}">
                <a16:creationId xmlns:a16="http://schemas.microsoft.com/office/drawing/2014/main" id="{49A15A49-0423-439A-9FB5-7A50A500056E}"/>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174625" y="4824448"/>
            <a:ext cx="180000" cy="180000"/>
          </a:xfrm>
          <a:prstGeom prst="ellipse">
            <a:avLst/>
          </a:prstGeom>
          <a:ln>
            <a:solidFill>
              <a:schemeClr val="bg1"/>
            </a:solidFill>
          </a:ln>
        </p:spPr>
      </p:pic>
      <p:pic>
        <p:nvPicPr>
          <p:cNvPr id="34" name="Obrázek 33">
            <a:extLst>
              <a:ext uri="{FF2B5EF4-FFF2-40B4-BE49-F238E27FC236}">
                <a16:creationId xmlns:a16="http://schemas.microsoft.com/office/drawing/2014/main" id="{8A77554A-8998-455F-8292-8FB7D44AA756}"/>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676076" y="5976874"/>
            <a:ext cx="180000" cy="180000"/>
          </a:xfrm>
          <a:prstGeom prst="ellipse">
            <a:avLst/>
          </a:prstGeom>
          <a:ln>
            <a:solidFill>
              <a:schemeClr val="bg1"/>
            </a:solidFill>
          </a:ln>
        </p:spPr>
      </p:pic>
      <p:pic>
        <p:nvPicPr>
          <p:cNvPr id="35" name="Obrázek 34">
            <a:extLst>
              <a:ext uri="{FF2B5EF4-FFF2-40B4-BE49-F238E27FC236}">
                <a16:creationId xmlns:a16="http://schemas.microsoft.com/office/drawing/2014/main" id="{79CC1281-F097-45C1-B1D0-908E6B214A94}"/>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676076" y="5387191"/>
            <a:ext cx="180000" cy="180000"/>
          </a:xfrm>
          <a:prstGeom prst="ellipse">
            <a:avLst/>
          </a:prstGeom>
          <a:ln>
            <a:solidFill>
              <a:schemeClr val="bg1"/>
            </a:solidFill>
          </a:ln>
        </p:spPr>
      </p:pic>
      <p:pic>
        <p:nvPicPr>
          <p:cNvPr id="36" name="Obrázek 35">
            <a:extLst>
              <a:ext uri="{FF2B5EF4-FFF2-40B4-BE49-F238E27FC236}">
                <a16:creationId xmlns:a16="http://schemas.microsoft.com/office/drawing/2014/main" id="{BB86E1A1-1C2A-43B4-BB72-7BE83B53A58E}"/>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425881" y="5961853"/>
            <a:ext cx="180000" cy="180000"/>
          </a:xfrm>
          <a:prstGeom prst="ellipse">
            <a:avLst/>
          </a:prstGeom>
          <a:ln>
            <a:solidFill>
              <a:schemeClr val="bg1"/>
            </a:solidFill>
          </a:ln>
        </p:spPr>
      </p:pic>
      <p:pic>
        <p:nvPicPr>
          <p:cNvPr id="37" name="Obrázek 36">
            <a:extLst>
              <a:ext uri="{FF2B5EF4-FFF2-40B4-BE49-F238E27FC236}">
                <a16:creationId xmlns:a16="http://schemas.microsoft.com/office/drawing/2014/main" id="{BB24259B-0FA8-412E-BD87-B446AE1D9318}"/>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745577" y="5961853"/>
            <a:ext cx="180000" cy="180000"/>
          </a:xfrm>
          <a:prstGeom prst="ellipse">
            <a:avLst/>
          </a:prstGeom>
          <a:ln>
            <a:solidFill>
              <a:schemeClr val="bg1"/>
            </a:solidFill>
          </a:ln>
        </p:spPr>
      </p:pic>
      <p:pic>
        <p:nvPicPr>
          <p:cNvPr id="38" name="Obrázek 37">
            <a:extLst>
              <a:ext uri="{FF2B5EF4-FFF2-40B4-BE49-F238E27FC236}">
                <a16:creationId xmlns:a16="http://schemas.microsoft.com/office/drawing/2014/main" id="{B4B1AF77-50B5-438A-9D15-EBB3F840194F}"/>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279536" y="5387191"/>
            <a:ext cx="180000" cy="180000"/>
          </a:xfrm>
          <a:prstGeom prst="ellipse">
            <a:avLst/>
          </a:prstGeom>
          <a:ln>
            <a:solidFill>
              <a:schemeClr val="bg1"/>
            </a:solidFill>
          </a:ln>
        </p:spPr>
      </p:pic>
      <p:pic>
        <p:nvPicPr>
          <p:cNvPr id="39" name="Obrázek 38">
            <a:extLst>
              <a:ext uri="{FF2B5EF4-FFF2-40B4-BE49-F238E27FC236}">
                <a16:creationId xmlns:a16="http://schemas.microsoft.com/office/drawing/2014/main" id="{78E90411-645A-468D-B744-B6CD94472D4D}"/>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465144" y="4295556"/>
            <a:ext cx="180000" cy="180000"/>
          </a:xfrm>
          <a:prstGeom prst="ellipse">
            <a:avLst/>
          </a:prstGeom>
          <a:ln>
            <a:solidFill>
              <a:schemeClr val="bg1"/>
            </a:solidFill>
          </a:ln>
        </p:spPr>
      </p:pic>
    </p:spTree>
    <p:extLst>
      <p:ext uri="{BB962C8B-B14F-4D97-AF65-F5344CB8AC3E}">
        <p14:creationId xmlns:p14="http://schemas.microsoft.com/office/powerpoint/2010/main" val="34600959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abulka 32">
            <a:extLst>
              <a:ext uri="{FF2B5EF4-FFF2-40B4-BE49-F238E27FC236}">
                <a16:creationId xmlns:a16="http://schemas.microsoft.com/office/drawing/2014/main" id="{6CDB05D3-CF85-4158-9D1B-27C1311B2E59}"/>
              </a:ext>
            </a:extLst>
          </p:cNvPr>
          <p:cNvGraphicFramePr>
            <a:graphicFrameLocks noGrp="1"/>
          </p:cNvGraphicFramePr>
          <p:nvPr>
            <p:extLst>
              <p:ext uri="{D42A27DB-BD31-4B8C-83A1-F6EECF244321}">
                <p14:modId xmlns:p14="http://schemas.microsoft.com/office/powerpoint/2010/main" val="1325977163"/>
              </p:ext>
            </p:extLst>
          </p:nvPr>
        </p:nvGraphicFramePr>
        <p:xfrm>
          <a:off x="1512936" y="1224298"/>
          <a:ext cx="9734809" cy="731520"/>
        </p:xfrm>
        <a:graphic>
          <a:graphicData uri="http://schemas.openxmlformats.org/drawingml/2006/table">
            <a:tbl>
              <a:tblPr firstRow="1" bandRow="1">
                <a:tableStyleId>{5C22544A-7EE6-4342-B048-85BDC9FD1C3A}</a:tableStyleId>
              </a:tblPr>
              <a:tblGrid>
                <a:gridCol w="1390687">
                  <a:extLst>
                    <a:ext uri="{9D8B030D-6E8A-4147-A177-3AD203B41FA5}">
                      <a16:colId xmlns:a16="http://schemas.microsoft.com/office/drawing/2014/main" val="4226019324"/>
                    </a:ext>
                  </a:extLst>
                </a:gridCol>
                <a:gridCol w="1390687">
                  <a:extLst>
                    <a:ext uri="{9D8B030D-6E8A-4147-A177-3AD203B41FA5}">
                      <a16:colId xmlns:a16="http://schemas.microsoft.com/office/drawing/2014/main" val="2752221810"/>
                    </a:ext>
                  </a:extLst>
                </a:gridCol>
                <a:gridCol w="1390687">
                  <a:extLst>
                    <a:ext uri="{9D8B030D-6E8A-4147-A177-3AD203B41FA5}">
                      <a16:colId xmlns:a16="http://schemas.microsoft.com/office/drawing/2014/main" val="3793437281"/>
                    </a:ext>
                  </a:extLst>
                </a:gridCol>
                <a:gridCol w="1390687">
                  <a:extLst>
                    <a:ext uri="{9D8B030D-6E8A-4147-A177-3AD203B41FA5}">
                      <a16:colId xmlns:a16="http://schemas.microsoft.com/office/drawing/2014/main" val="968042099"/>
                    </a:ext>
                  </a:extLst>
                </a:gridCol>
                <a:gridCol w="1390687">
                  <a:extLst>
                    <a:ext uri="{9D8B030D-6E8A-4147-A177-3AD203B41FA5}">
                      <a16:colId xmlns:a16="http://schemas.microsoft.com/office/drawing/2014/main" val="3094611140"/>
                    </a:ext>
                  </a:extLst>
                </a:gridCol>
                <a:gridCol w="1390687">
                  <a:extLst>
                    <a:ext uri="{9D8B030D-6E8A-4147-A177-3AD203B41FA5}">
                      <a16:colId xmlns:a16="http://schemas.microsoft.com/office/drawing/2014/main" val="362913234"/>
                    </a:ext>
                  </a:extLst>
                </a:gridCol>
                <a:gridCol w="1390687">
                  <a:extLst>
                    <a:ext uri="{9D8B030D-6E8A-4147-A177-3AD203B41FA5}">
                      <a16:colId xmlns:a16="http://schemas.microsoft.com/office/drawing/2014/main" val="1469858173"/>
                    </a:ext>
                  </a:extLst>
                </a:gridCol>
              </a:tblGrid>
              <a:tr h="582010">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Young digital elite </a:t>
                      </a:r>
                      <a:br>
                        <a:rPr lang="en-GB" sz="1600" b="1" i="0" u="none" strike="noStrike" noProof="0" dirty="0">
                          <a:solidFill>
                            <a:schemeClr val="accent2">
                              <a:lumMod val="75000"/>
                            </a:schemeClr>
                          </a:solidFill>
                          <a:effectLst/>
                          <a:latin typeface="Calibri" panose="020F0502020204030204" pitchFamily="34" charset="0"/>
                        </a:rPr>
                      </a:br>
                      <a:r>
                        <a:rPr lang="en-GB" sz="1600" b="1" i="0" u="none" strike="noStrike" noProof="0" dirty="0">
                          <a:solidFill>
                            <a:schemeClr val="accent2">
                              <a:lumMod val="75000"/>
                            </a:schemeClr>
                          </a:solidFill>
                          <a:effectLst/>
                          <a:latin typeface="Calibri" panose="020F0502020204030204" pitchFamily="34" charset="0"/>
                        </a:rPr>
                        <a:t>(N=</a:t>
                      </a:r>
                      <a:r>
                        <a:rPr lang="cs-CZ" sz="1600" b="1" i="0" u="none" strike="noStrike" noProof="0" dirty="0">
                          <a:solidFill>
                            <a:schemeClr val="accent2">
                              <a:lumMod val="75000"/>
                            </a:schemeClr>
                          </a:solidFill>
                          <a:effectLst/>
                          <a:latin typeface="Calibri" panose="020F0502020204030204" pitchFamily="34" charset="0"/>
                        </a:rPr>
                        <a:t>23</a:t>
                      </a:r>
                      <a:r>
                        <a:rPr lang="en-GB" sz="1600" b="1" i="0" u="none" strike="noStrike" noProof="0" dirty="0">
                          <a:solidFill>
                            <a:schemeClr val="accent2">
                              <a:lumMod val="75000"/>
                            </a:schemeClr>
                          </a:solidFill>
                          <a:effectLst/>
                          <a:latin typeface="Calibri" panose="020F0502020204030204" pitchFamily="34" charset="0"/>
                        </a:rPr>
                        <a:t>)</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Wealthy professionals (N=1</a:t>
                      </a:r>
                      <a:r>
                        <a:rPr lang="cs-CZ" sz="1600" b="1" i="0" u="none" strike="noStrike" noProof="0" dirty="0">
                          <a:solidFill>
                            <a:schemeClr val="accent2">
                              <a:lumMod val="75000"/>
                            </a:schemeClr>
                          </a:solidFill>
                          <a:effectLst/>
                          <a:latin typeface="Calibri" panose="020F0502020204030204" pitchFamily="34" charset="0"/>
                        </a:rPr>
                        <a:t>09</a:t>
                      </a:r>
                      <a:r>
                        <a:rPr lang="en-GB" sz="1600" b="1" i="0" u="none" strike="noStrike" noProof="0" dirty="0">
                          <a:solidFill>
                            <a:schemeClr val="accent2">
                              <a:lumMod val="75000"/>
                            </a:schemeClr>
                          </a:solidFill>
                          <a:effectLst/>
                          <a:latin typeface="Calibri" panose="020F0502020204030204" pitchFamily="34" charset="0"/>
                        </a:rPr>
                        <a:t>)</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Traditional middle class (N=</a:t>
                      </a:r>
                      <a:r>
                        <a:rPr lang="cs-CZ" sz="1600" b="1" i="0" u="none" strike="noStrike" noProof="0" dirty="0">
                          <a:solidFill>
                            <a:schemeClr val="accent2">
                              <a:lumMod val="75000"/>
                            </a:schemeClr>
                          </a:solidFill>
                          <a:effectLst/>
                          <a:latin typeface="Calibri" panose="020F0502020204030204" pitchFamily="34" charset="0"/>
                        </a:rPr>
                        <a:t>75</a:t>
                      </a:r>
                      <a:r>
                        <a:rPr lang="en-GB" sz="1600" b="1" i="0" u="none" strike="noStrike" noProof="0" dirty="0">
                          <a:solidFill>
                            <a:schemeClr val="accent2">
                              <a:lumMod val="75000"/>
                            </a:schemeClr>
                          </a:solidFill>
                          <a:effectLst/>
                          <a:latin typeface="Calibri" panose="020F0502020204030204" pitchFamily="34" charset="0"/>
                        </a:rPr>
                        <a:t>)</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Skilled workers (N=</a:t>
                      </a:r>
                      <a:r>
                        <a:rPr lang="cs-CZ" sz="1600" b="1" i="0" u="none" strike="noStrike" noProof="0" dirty="0">
                          <a:solidFill>
                            <a:schemeClr val="accent2">
                              <a:lumMod val="75000"/>
                            </a:schemeClr>
                          </a:solidFill>
                          <a:effectLst/>
                          <a:latin typeface="Calibri" panose="020F0502020204030204" pitchFamily="34" charset="0"/>
                        </a:rPr>
                        <a:t>36</a:t>
                      </a:r>
                      <a:r>
                        <a:rPr lang="en-GB" sz="1600" b="1" i="0" u="none" strike="noStrike" noProof="0" dirty="0">
                          <a:solidFill>
                            <a:schemeClr val="accent2">
                              <a:lumMod val="75000"/>
                            </a:schemeClr>
                          </a:solidFill>
                          <a:effectLst/>
                          <a:latin typeface="Calibri" panose="020F0502020204030204" pitchFamily="34" charset="0"/>
                        </a:rPr>
                        <a:t>)</a:t>
                      </a:r>
                      <a:endParaRPr lang="cs-CZ" sz="1600" b="1" i="0" u="none" strike="noStrike" noProof="0" dirty="0">
                        <a:solidFill>
                          <a:schemeClr val="accent2">
                            <a:lumMod val="75000"/>
                          </a:schemeClr>
                        </a:solidFill>
                        <a:effectLst/>
                        <a:latin typeface="Calibri" panose="020F0502020204030204" pitchFamily="34" charset="0"/>
                      </a:endParaRPr>
                    </a:p>
                    <a:p>
                      <a:pPr algn="ctr" fontAlgn="ctr"/>
                      <a:endParaRPr lang="en-GB" sz="1600" b="1" i="0" u="none" strike="noStrike" noProof="0" dirty="0">
                        <a:solidFill>
                          <a:schemeClr val="accent2">
                            <a:lumMod val="75000"/>
                          </a:schemeClr>
                        </a:solidFill>
                        <a:effectLst/>
                        <a:latin typeface="Calibri" panose="020F0502020204030204" pitchFamily="34" charset="0"/>
                      </a:endParaRP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Urban poor (N=</a:t>
                      </a:r>
                      <a:r>
                        <a:rPr lang="cs-CZ" sz="1600" b="1" i="0" u="none" strike="noStrike" noProof="0" dirty="0">
                          <a:solidFill>
                            <a:schemeClr val="accent2">
                              <a:lumMod val="75000"/>
                            </a:schemeClr>
                          </a:solidFill>
                          <a:effectLst/>
                          <a:latin typeface="Calibri" panose="020F0502020204030204" pitchFamily="34" charset="0"/>
                        </a:rPr>
                        <a:t>47</a:t>
                      </a:r>
                      <a:r>
                        <a:rPr lang="en-GB" sz="1600" b="1" i="0" u="none" strike="noStrike" noProof="0" dirty="0">
                          <a:solidFill>
                            <a:schemeClr val="accent2">
                              <a:lumMod val="75000"/>
                            </a:schemeClr>
                          </a:solidFill>
                          <a:effectLst/>
                          <a:latin typeface="Calibri" panose="020F0502020204030204" pitchFamily="34" charset="0"/>
                        </a:rPr>
                        <a:t>)</a:t>
                      </a:r>
                      <a:endParaRPr lang="cs-CZ" sz="1600" b="1" i="0" u="none" strike="noStrike" noProof="0" dirty="0">
                        <a:solidFill>
                          <a:schemeClr val="accent2">
                            <a:lumMod val="75000"/>
                          </a:schemeClr>
                        </a:solidFill>
                        <a:effectLst/>
                        <a:latin typeface="Calibri" panose="020F0502020204030204" pitchFamily="34" charset="0"/>
                      </a:endParaRPr>
                    </a:p>
                    <a:p>
                      <a:pPr algn="ctr" fontAlgn="ctr"/>
                      <a:endParaRPr lang="en-GB" sz="1600" b="1" i="0" u="none" strike="noStrike" noProof="0" dirty="0">
                        <a:solidFill>
                          <a:schemeClr val="accent2">
                            <a:lumMod val="75000"/>
                          </a:schemeClr>
                        </a:solidFill>
                        <a:effectLst/>
                        <a:latin typeface="Calibri" panose="020F0502020204030204" pitchFamily="34" charset="0"/>
                      </a:endParaRP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Working class (N=</a:t>
                      </a:r>
                      <a:r>
                        <a:rPr lang="cs-CZ" sz="1600" b="1" i="0" u="none" strike="noStrike" noProof="0" dirty="0">
                          <a:solidFill>
                            <a:schemeClr val="accent2">
                              <a:lumMod val="75000"/>
                            </a:schemeClr>
                          </a:solidFill>
                          <a:effectLst/>
                          <a:latin typeface="Calibri" panose="020F0502020204030204" pitchFamily="34" charset="0"/>
                        </a:rPr>
                        <a:t>78</a:t>
                      </a:r>
                      <a:r>
                        <a:rPr lang="en-GB" sz="1600" b="1" i="0" u="none" strike="noStrike" noProof="0" dirty="0">
                          <a:solidFill>
                            <a:schemeClr val="accent2">
                              <a:lumMod val="75000"/>
                            </a:schemeClr>
                          </a:solidFill>
                          <a:effectLst/>
                          <a:latin typeface="Calibri" panose="020F0502020204030204" pitchFamily="34" charset="0"/>
                        </a:rPr>
                        <a:t>)</a:t>
                      </a:r>
                      <a:endParaRPr lang="cs-CZ" sz="1600" b="1" i="0" u="none" strike="noStrike" noProof="0" dirty="0">
                        <a:solidFill>
                          <a:schemeClr val="accent2">
                            <a:lumMod val="75000"/>
                          </a:schemeClr>
                        </a:solidFill>
                        <a:effectLst/>
                        <a:latin typeface="Calibri" panose="020F0502020204030204" pitchFamily="34" charset="0"/>
                      </a:endParaRPr>
                    </a:p>
                    <a:p>
                      <a:pPr algn="ctr" fontAlgn="ctr"/>
                      <a:endParaRPr lang="en-GB" sz="1600" b="1" i="0" u="none" strike="noStrike" noProof="0" dirty="0">
                        <a:solidFill>
                          <a:schemeClr val="accent2">
                            <a:lumMod val="75000"/>
                          </a:schemeClr>
                        </a:solidFill>
                        <a:effectLst/>
                        <a:latin typeface="Calibri" panose="020F0502020204030204" pitchFamily="34" charset="0"/>
                      </a:endParaRP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Low class (N=1</a:t>
                      </a:r>
                      <a:r>
                        <a:rPr lang="cs-CZ" sz="1600" b="1" i="0" u="none" strike="noStrike" noProof="0" dirty="0">
                          <a:solidFill>
                            <a:schemeClr val="accent2">
                              <a:lumMod val="75000"/>
                            </a:schemeClr>
                          </a:solidFill>
                          <a:effectLst/>
                          <a:latin typeface="Calibri" panose="020F0502020204030204" pitchFamily="34" charset="0"/>
                        </a:rPr>
                        <a:t>38</a:t>
                      </a:r>
                      <a:r>
                        <a:rPr lang="en-GB" sz="1600" b="1" i="0" u="none" strike="noStrike" noProof="0" dirty="0">
                          <a:solidFill>
                            <a:schemeClr val="accent2">
                              <a:lumMod val="75000"/>
                            </a:schemeClr>
                          </a:solidFill>
                          <a:effectLst/>
                          <a:latin typeface="Calibri" panose="020F0502020204030204" pitchFamily="34" charset="0"/>
                        </a:rPr>
                        <a:t>)</a:t>
                      </a:r>
                      <a:endParaRPr lang="cs-CZ" sz="1600" b="1" i="0" u="none" strike="noStrike" noProof="0" dirty="0">
                        <a:solidFill>
                          <a:schemeClr val="accent2">
                            <a:lumMod val="75000"/>
                          </a:schemeClr>
                        </a:solidFill>
                        <a:effectLst/>
                        <a:latin typeface="Calibri" panose="020F0502020204030204" pitchFamily="34" charset="0"/>
                      </a:endParaRPr>
                    </a:p>
                    <a:p>
                      <a:pPr algn="ctr" fontAlgn="ctr"/>
                      <a:endParaRPr lang="en-GB" sz="1600" b="1" i="0" u="none" strike="noStrike" noProof="0" dirty="0">
                        <a:solidFill>
                          <a:schemeClr val="accent2">
                            <a:lumMod val="75000"/>
                          </a:schemeClr>
                        </a:solidFill>
                        <a:effectLst/>
                        <a:latin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82</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9" name="Obdélník 8"/>
          <p:cNvSpPr/>
          <p:nvPr/>
        </p:nvSpPr>
        <p:spPr>
          <a:xfrm>
            <a:off x="876300" y="6493119"/>
            <a:ext cx="9199517" cy="365124"/>
          </a:xfrm>
          <a:prstGeom prst="rect">
            <a:avLst/>
          </a:prstGeom>
        </p:spPr>
        <p:txBody>
          <a:bodyPr wrap="square" lIns="0" tIns="0" rIns="0" bIns="0" anchor="ctr">
            <a:noAutofit/>
          </a:bodyPr>
          <a:lstStyle/>
          <a:p>
            <a:pPr lvl="0" fontAlgn="base">
              <a:spcBef>
                <a:spcPct val="0"/>
              </a:spcBef>
              <a:spcAft>
                <a:spcPct val="0"/>
              </a:spcAft>
            </a:pPr>
            <a:r>
              <a:rPr lang="en-GB" sz="1200" dirty="0">
                <a:solidFill>
                  <a:srgbClr val="595959"/>
                </a:solidFill>
                <a:cs typeface="Arial" charset="0"/>
              </a:rPr>
              <a:t>Q03. Which party are you going to vote for during European Parliament elections? </a:t>
            </a:r>
            <a:r>
              <a:rPr lang="en-GB" sz="1200" i="1" dirty="0">
                <a:solidFill>
                  <a:srgbClr val="595959"/>
                </a:solidFill>
                <a:cs typeface="Arial" charset="0"/>
              </a:rPr>
              <a:t>Definitely plan to go to vote in EP elections </a:t>
            </a:r>
            <a:r>
              <a:rPr lang="en-GB" sz="1200" dirty="0">
                <a:solidFill>
                  <a:srgbClr val="595959"/>
                </a:solidFill>
                <a:cs typeface="Arial" charset="0"/>
              </a:rPr>
              <a:t>(N=406)</a:t>
            </a:r>
          </a:p>
        </p:txBody>
      </p:sp>
      <p:grpSp>
        <p:nvGrpSpPr>
          <p:cNvPr id="19" name="Skupina 18">
            <a:extLst>
              <a:ext uri="{FF2B5EF4-FFF2-40B4-BE49-F238E27FC236}">
                <a16:creationId xmlns:a16="http://schemas.microsoft.com/office/drawing/2014/main" id="{AE6BF00E-4624-43A9-A807-7478F81E3413}"/>
              </a:ext>
            </a:extLst>
          </p:cNvPr>
          <p:cNvGrpSpPr/>
          <p:nvPr/>
        </p:nvGrpSpPr>
        <p:grpSpPr>
          <a:xfrm>
            <a:off x="1530663" y="1528463"/>
            <a:ext cx="284877" cy="284877"/>
            <a:chOff x="3921703" y="2778703"/>
            <a:chExt cx="802697" cy="802697"/>
          </a:xfrm>
        </p:grpSpPr>
        <p:pic>
          <p:nvPicPr>
            <p:cNvPr id="21" name="Obrázek 20">
              <a:extLst>
                <a:ext uri="{FF2B5EF4-FFF2-40B4-BE49-F238E27FC236}">
                  <a16:creationId xmlns:a16="http://schemas.microsoft.com/office/drawing/2014/main" id="{3F8FABDD-3DF5-4C37-B823-0BC9D359B6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703" y="2778703"/>
              <a:ext cx="802697" cy="802697"/>
            </a:xfrm>
            <a:prstGeom prst="rect">
              <a:avLst/>
            </a:prstGeom>
          </p:spPr>
        </p:pic>
        <p:sp>
          <p:nvSpPr>
            <p:cNvPr id="22" name="Obdélník 21">
              <a:extLst>
                <a:ext uri="{FF2B5EF4-FFF2-40B4-BE49-F238E27FC236}">
                  <a16:creationId xmlns:a16="http://schemas.microsoft.com/office/drawing/2014/main" id="{A7C8FCBF-106C-4519-9D1E-9BF712F2D73E}"/>
                </a:ext>
              </a:extLst>
            </p:cNvPr>
            <p:cNvSpPr/>
            <p:nvPr/>
          </p:nvSpPr>
          <p:spPr>
            <a:xfrm>
              <a:off x="3970226" y="3013004"/>
              <a:ext cx="668868" cy="501397"/>
            </a:xfrm>
            <a:prstGeom prst="rect">
              <a:avLst/>
            </a:prstGeom>
          </p:spPr>
          <p:txBody>
            <a:bodyPr wrap="square"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900" b="1" i="1" dirty="0">
                  <a:solidFill>
                    <a:schemeClr val="bg1"/>
                  </a:solidFill>
                </a:rPr>
                <a:t>N</a:t>
              </a:r>
            </a:p>
          </p:txBody>
        </p:sp>
      </p:grpSp>
      <p:graphicFrame>
        <p:nvGraphicFramePr>
          <p:cNvPr id="42" name="Graf 41">
            <a:extLst>
              <a:ext uri="{FF2B5EF4-FFF2-40B4-BE49-F238E27FC236}">
                <a16:creationId xmlns:a16="http://schemas.microsoft.com/office/drawing/2014/main" id="{ACAC4E9C-5991-46FA-A841-CA88CBCBE323}"/>
              </a:ext>
            </a:extLst>
          </p:cNvPr>
          <p:cNvGraphicFramePr/>
          <p:nvPr>
            <p:extLst>
              <p:ext uri="{D42A27DB-BD31-4B8C-83A1-F6EECF244321}">
                <p14:modId xmlns:p14="http://schemas.microsoft.com/office/powerpoint/2010/main" val="299572975"/>
              </p:ext>
            </p:extLst>
          </p:nvPr>
        </p:nvGraphicFramePr>
        <p:xfrm>
          <a:off x="529629" y="1838805"/>
          <a:ext cx="10935429" cy="4538864"/>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Skupina 42">
            <a:extLst>
              <a:ext uri="{FF2B5EF4-FFF2-40B4-BE49-F238E27FC236}">
                <a16:creationId xmlns:a16="http://schemas.microsoft.com/office/drawing/2014/main" id="{B1C67F59-4D0D-4D6C-95EA-44406C826BF7}"/>
              </a:ext>
            </a:extLst>
          </p:cNvPr>
          <p:cNvGrpSpPr/>
          <p:nvPr/>
        </p:nvGrpSpPr>
        <p:grpSpPr>
          <a:xfrm>
            <a:off x="5811123" y="1528463"/>
            <a:ext cx="284877" cy="284877"/>
            <a:chOff x="3921703" y="2778703"/>
            <a:chExt cx="802697" cy="802697"/>
          </a:xfrm>
        </p:grpSpPr>
        <p:pic>
          <p:nvPicPr>
            <p:cNvPr id="44" name="Obrázek 43">
              <a:extLst>
                <a:ext uri="{FF2B5EF4-FFF2-40B4-BE49-F238E27FC236}">
                  <a16:creationId xmlns:a16="http://schemas.microsoft.com/office/drawing/2014/main" id="{D7A29ADF-C3A7-4FBB-95EB-B9A774D394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703" y="2778703"/>
              <a:ext cx="802697" cy="802697"/>
            </a:xfrm>
            <a:prstGeom prst="rect">
              <a:avLst/>
            </a:prstGeom>
          </p:spPr>
        </p:pic>
        <p:sp>
          <p:nvSpPr>
            <p:cNvPr id="45" name="Obdélník 44">
              <a:extLst>
                <a:ext uri="{FF2B5EF4-FFF2-40B4-BE49-F238E27FC236}">
                  <a16:creationId xmlns:a16="http://schemas.microsoft.com/office/drawing/2014/main" id="{477F36EB-9ED1-4C5E-8C7D-1FDFB1D84AF6}"/>
                </a:ext>
              </a:extLst>
            </p:cNvPr>
            <p:cNvSpPr/>
            <p:nvPr/>
          </p:nvSpPr>
          <p:spPr>
            <a:xfrm>
              <a:off x="3970226" y="3013004"/>
              <a:ext cx="668868" cy="501397"/>
            </a:xfrm>
            <a:prstGeom prst="rect">
              <a:avLst/>
            </a:prstGeom>
          </p:spPr>
          <p:txBody>
            <a:bodyPr wrap="square"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900" b="1" i="1" dirty="0">
                  <a:solidFill>
                    <a:schemeClr val="bg1"/>
                  </a:solidFill>
                </a:rPr>
                <a:t>N</a:t>
              </a:r>
            </a:p>
          </p:txBody>
        </p:sp>
      </p:grpSp>
      <p:grpSp>
        <p:nvGrpSpPr>
          <p:cNvPr id="46" name="Skupina 45">
            <a:extLst>
              <a:ext uri="{FF2B5EF4-FFF2-40B4-BE49-F238E27FC236}">
                <a16:creationId xmlns:a16="http://schemas.microsoft.com/office/drawing/2014/main" id="{C5F5E481-9EF3-46BD-934A-24DBE9E719A8}"/>
              </a:ext>
            </a:extLst>
          </p:cNvPr>
          <p:cNvGrpSpPr/>
          <p:nvPr/>
        </p:nvGrpSpPr>
        <p:grpSpPr>
          <a:xfrm>
            <a:off x="9933378" y="1528463"/>
            <a:ext cx="284877" cy="284877"/>
            <a:chOff x="3921703" y="2778703"/>
            <a:chExt cx="802697" cy="802697"/>
          </a:xfrm>
        </p:grpSpPr>
        <p:pic>
          <p:nvPicPr>
            <p:cNvPr id="47" name="Obrázek 46">
              <a:extLst>
                <a:ext uri="{FF2B5EF4-FFF2-40B4-BE49-F238E27FC236}">
                  <a16:creationId xmlns:a16="http://schemas.microsoft.com/office/drawing/2014/main" id="{8BCFEED3-E216-4F13-9707-28BF7B8923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703" y="2778703"/>
              <a:ext cx="802697" cy="802697"/>
            </a:xfrm>
            <a:prstGeom prst="rect">
              <a:avLst/>
            </a:prstGeom>
          </p:spPr>
        </p:pic>
        <p:sp>
          <p:nvSpPr>
            <p:cNvPr id="48" name="Obdélník 47">
              <a:extLst>
                <a:ext uri="{FF2B5EF4-FFF2-40B4-BE49-F238E27FC236}">
                  <a16:creationId xmlns:a16="http://schemas.microsoft.com/office/drawing/2014/main" id="{2D25C4C2-B0F9-48AD-B8DC-610B35E7135F}"/>
                </a:ext>
              </a:extLst>
            </p:cNvPr>
            <p:cNvSpPr/>
            <p:nvPr/>
          </p:nvSpPr>
          <p:spPr>
            <a:xfrm>
              <a:off x="3970226" y="3013004"/>
              <a:ext cx="668868" cy="501397"/>
            </a:xfrm>
            <a:prstGeom prst="rect">
              <a:avLst/>
            </a:prstGeom>
          </p:spPr>
          <p:txBody>
            <a:bodyPr wrap="square"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900" b="1" i="1" dirty="0">
                  <a:solidFill>
                    <a:schemeClr val="bg1"/>
                  </a:solidFill>
                </a:rPr>
                <a:t>N</a:t>
              </a:r>
            </a:p>
          </p:txBody>
        </p:sp>
      </p:grpSp>
      <p:grpSp>
        <p:nvGrpSpPr>
          <p:cNvPr id="28" name="Skupina 27">
            <a:extLst>
              <a:ext uri="{FF2B5EF4-FFF2-40B4-BE49-F238E27FC236}">
                <a16:creationId xmlns:a16="http://schemas.microsoft.com/office/drawing/2014/main" id="{817B2247-B554-400A-89D2-C8A252313C2F}"/>
              </a:ext>
            </a:extLst>
          </p:cNvPr>
          <p:cNvGrpSpPr/>
          <p:nvPr/>
        </p:nvGrpSpPr>
        <p:grpSpPr>
          <a:xfrm>
            <a:off x="73799" y="6199461"/>
            <a:ext cx="1306286" cy="356416"/>
            <a:chOff x="5031380" y="2053697"/>
            <a:chExt cx="1306286" cy="356416"/>
          </a:xfrm>
        </p:grpSpPr>
        <p:grpSp>
          <p:nvGrpSpPr>
            <p:cNvPr id="29" name="Skupina 28">
              <a:extLst>
                <a:ext uri="{FF2B5EF4-FFF2-40B4-BE49-F238E27FC236}">
                  <a16:creationId xmlns:a16="http://schemas.microsoft.com/office/drawing/2014/main" id="{5A33793F-5028-4C74-B8F3-28C2C30B7E07}"/>
                </a:ext>
              </a:extLst>
            </p:cNvPr>
            <p:cNvGrpSpPr/>
            <p:nvPr/>
          </p:nvGrpSpPr>
          <p:grpSpPr>
            <a:xfrm>
              <a:off x="5078489" y="2089466"/>
              <a:ext cx="284877" cy="284877"/>
              <a:chOff x="4437398" y="2709709"/>
              <a:chExt cx="802697" cy="802697"/>
            </a:xfrm>
          </p:grpSpPr>
          <p:pic>
            <p:nvPicPr>
              <p:cNvPr id="31" name="Obrázek 30">
                <a:extLst>
                  <a:ext uri="{FF2B5EF4-FFF2-40B4-BE49-F238E27FC236}">
                    <a16:creationId xmlns:a16="http://schemas.microsoft.com/office/drawing/2014/main" id="{0C78E52E-FB46-46DF-B5CF-1E02A86E8F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7398" y="2709709"/>
                <a:ext cx="802697" cy="802697"/>
              </a:xfrm>
              <a:prstGeom prst="rect">
                <a:avLst/>
              </a:prstGeom>
            </p:spPr>
          </p:pic>
          <p:sp>
            <p:nvSpPr>
              <p:cNvPr id="32" name="Obdélník 31">
                <a:extLst>
                  <a:ext uri="{FF2B5EF4-FFF2-40B4-BE49-F238E27FC236}">
                    <a16:creationId xmlns:a16="http://schemas.microsoft.com/office/drawing/2014/main" id="{89538F5E-93B5-4C51-B716-03E26E648002}"/>
                  </a:ext>
                </a:extLst>
              </p:cNvPr>
              <p:cNvSpPr/>
              <p:nvPr/>
            </p:nvSpPr>
            <p:spPr>
              <a:xfrm>
                <a:off x="4508759" y="2908258"/>
                <a:ext cx="668868" cy="501398"/>
              </a:xfrm>
              <a:prstGeom prst="rect">
                <a:avLst/>
              </a:prstGeom>
            </p:spPr>
            <p:txBody>
              <a:bodyPr wrap="square"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900" b="1" i="1" dirty="0">
                    <a:solidFill>
                      <a:schemeClr val="bg1"/>
                    </a:solidFill>
                  </a:rPr>
                  <a:t>N</a:t>
                </a:r>
              </a:p>
            </p:txBody>
          </p:sp>
        </p:grpSp>
        <p:sp>
          <p:nvSpPr>
            <p:cNvPr id="30" name="Nadpis 6">
              <a:extLst>
                <a:ext uri="{FF2B5EF4-FFF2-40B4-BE49-F238E27FC236}">
                  <a16:creationId xmlns:a16="http://schemas.microsoft.com/office/drawing/2014/main" id="{9D5166EC-A1A3-4F0C-8177-4617DAC10C36}"/>
                </a:ext>
              </a:extLst>
            </p:cNvPr>
            <p:cNvSpPr txBox="1">
              <a:spLocks/>
            </p:cNvSpPr>
            <p:nvPr/>
          </p:nvSpPr>
          <p:spPr>
            <a:xfrm>
              <a:off x="5031380" y="2053697"/>
              <a:ext cx="1306286" cy="356416"/>
            </a:xfrm>
            <a:prstGeom prst="rect">
              <a:avLst/>
            </a:prstGeom>
            <a:noFill/>
          </p:spPr>
          <p:txBody>
            <a:bodyPr wrap="square" lIns="0" tIns="0" rIns="0" bIns="0" anchor="ctr">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algn="r"/>
              <a:r>
                <a:rPr lang="cs-CZ" sz="1050" dirty="0">
                  <a:solidFill>
                    <a:srgbClr val="FF0000"/>
                  </a:solidFill>
                </a:rPr>
                <a:t>    = </a:t>
              </a:r>
              <a:r>
                <a:rPr lang="en-US" sz="1050" dirty="0">
                  <a:solidFill>
                    <a:srgbClr val="FF0000"/>
                  </a:solidFill>
                </a:rPr>
                <a:t>Low base, only </a:t>
              </a:r>
              <a:r>
                <a:rPr lang="cs-CZ" sz="1050" dirty="0">
                  <a:solidFill>
                    <a:srgbClr val="FF0000"/>
                  </a:solidFill>
                </a:rPr>
                <a:t>     </a:t>
              </a:r>
              <a:r>
                <a:rPr lang="en-US" sz="1050" dirty="0">
                  <a:solidFill>
                    <a:srgbClr val="FF0000"/>
                  </a:solidFill>
                </a:rPr>
                <a:t>indicative results</a:t>
              </a:r>
              <a:endParaRPr lang="cs-CZ" sz="1050" dirty="0">
                <a:solidFill>
                  <a:srgbClr val="FF0000"/>
                </a:solidFill>
              </a:endParaRPr>
            </a:p>
          </p:txBody>
        </p:sp>
      </p:grpSp>
      <p:sp>
        <p:nvSpPr>
          <p:cNvPr id="49" name="Obdélník 48">
            <a:extLst>
              <a:ext uri="{FF2B5EF4-FFF2-40B4-BE49-F238E27FC236}">
                <a16:creationId xmlns:a16="http://schemas.microsoft.com/office/drawing/2014/main" id="{3545DAC7-E213-4234-8679-685C3C3F1F2D}"/>
              </a:ext>
            </a:extLst>
          </p:cNvPr>
          <p:cNvSpPr/>
          <p:nvPr/>
        </p:nvSpPr>
        <p:spPr>
          <a:xfrm>
            <a:off x="1448318" y="1296045"/>
            <a:ext cx="164690" cy="1521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Obdélník 49">
            <a:extLst>
              <a:ext uri="{FF2B5EF4-FFF2-40B4-BE49-F238E27FC236}">
                <a16:creationId xmlns:a16="http://schemas.microsoft.com/office/drawing/2014/main" id="{7F754694-3665-4933-AD22-E7965C26AF5F}"/>
              </a:ext>
            </a:extLst>
          </p:cNvPr>
          <p:cNvSpPr/>
          <p:nvPr/>
        </p:nvSpPr>
        <p:spPr>
          <a:xfrm>
            <a:off x="2972593" y="1296045"/>
            <a:ext cx="164690" cy="15218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Obdélník 50">
            <a:extLst>
              <a:ext uri="{FF2B5EF4-FFF2-40B4-BE49-F238E27FC236}">
                <a16:creationId xmlns:a16="http://schemas.microsoft.com/office/drawing/2014/main" id="{D4864B5F-E8F8-4778-B0CF-C275D6286A24}"/>
              </a:ext>
            </a:extLst>
          </p:cNvPr>
          <p:cNvSpPr/>
          <p:nvPr/>
        </p:nvSpPr>
        <p:spPr>
          <a:xfrm>
            <a:off x="4266288" y="1296045"/>
            <a:ext cx="164690" cy="15218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Obdélník 51">
            <a:extLst>
              <a:ext uri="{FF2B5EF4-FFF2-40B4-BE49-F238E27FC236}">
                <a16:creationId xmlns:a16="http://schemas.microsoft.com/office/drawing/2014/main" id="{4E2DADC7-D0E0-4CDE-AEA4-0A783493A760}"/>
              </a:ext>
            </a:extLst>
          </p:cNvPr>
          <p:cNvSpPr/>
          <p:nvPr/>
        </p:nvSpPr>
        <p:spPr>
          <a:xfrm>
            <a:off x="5515907" y="1296045"/>
            <a:ext cx="164690" cy="15218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3" name="Obdélník 52">
            <a:extLst>
              <a:ext uri="{FF2B5EF4-FFF2-40B4-BE49-F238E27FC236}">
                <a16:creationId xmlns:a16="http://schemas.microsoft.com/office/drawing/2014/main" id="{3655D9EC-F6A5-4E8B-91A1-0B470331FFC2}"/>
              </a:ext>
            </a:extLst>
          </p:cNvPr>
          <p:cNvSpPr/>
          <p:nvPr/>
        </p:nvSpPr>
        <p:spPr>
          <a:xfrm>
            <a:off x="7069590" y="1296045"/>
            <a:ext cx="164690" cy="15218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4" name="Obdélník 53">
            <a:extLst>
              <a:ext uri="{FF2B5EF4-FFF2-40B4-BE49-F238E27FC236}">
                <a16:creationId xmlns:a16="http://schemas.microsoft.com/office/drawing/2014/main" id="{EB88C4B8-76F3-4500-B895-17667751D74B}"/>
              </a:ext>
            </a:extLst>
          </p:cNvPr>
          <p:cNvSpPr/>
          <p:nvPr/>
        </p:nvSpPr>
        <p:spPr>
          <a:xfrm>
            <a:off x="8381826" y="1296045"/>
            <a:ext cx="164690" cy="1521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 name="Obdélník 54">
            <a:extLst>
              <a:ext uri="{FF2B5EF4-FFF2-40B4-BE49-F238E27FC236}">
                <a16:creationId xmlns:a16="http://schemas.microsoft.com/office/drawing/2014/main" id="{D21CCC9C-ED70-4441-9860-E3B74195ECAB}"/>
              </a:ext>
            </a:extLst>
          </p:cNvPr>
          <p:cNvSpPr/>
          <p:nvPr/>
        </p:nvSpPr>
        <p:spPr>
          <a:xfrm>
            <a:off x="9935509" y="1296045"/>
            <a:ext cx="164690" cy="1521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Nadpis 6">
            <a:extLst>
              <a:ext uri="{FF2B5EF4-FFF2-40B4-BE49-F238E27FC236}">
                <a16:creationId xmlns:a16="http://schemas.microsoft.com/office/drawing/2014/main" id="{01C3576F-346D-4797-864A-C7085E189008}"/>
              </a:ext>
            </a:extLst>
          </p:cNvPr>
          <p:cNvSpPr txBox="1">
            <a:spLocks/>
          </p:cNvSpPr>
          <p:nvPr/>
        </p:nvSpPr>
        <p:spPr>
          <a:xfrm>
            <a:off x="73799" y="503228"/>
            <a:ext cx="12192000" cy="615461"/>
          </a:xfrm>
          <a:prstGeom prst="rect">
            <a:avLst/>
          </a:prstGeom>
          <a:noFill/>
        </p:spPr>
        <p:txBody>
          <a:bodyPr wrap="square" lIns="900000" tIns="0" rIns="0" bIns="0" anchor="ctr">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AU" sz="2600"/>
              <a:t>Structure of classes – party preference for EP – which party plan to vote for EP, only those who </a:t>
            </a:r>
            <a:r>
              <a:rPr lang="en-AU" sz="2600" u="sng"/>
              <a:t>definitely</a:t>
            </a:r>
            <a:r>
              <a:rPr lang="en-AU" sz="2600"/>
              <a:t> plan to vote to EP (counted on the total population)</a:t>
            </a:r>
          </a:p>
        </p:txBody>
      </p:sp>
      <p:sp>
        <p:nvSpPr>
          <p:cNvPr id="35" name="Obdélník 34">
            <a:extLst>
              <a:ext uri="{FF2B5EF4-FFF2-40B4-BE49-F238E27FC236}">
                <a16:creationId xmlns:a16="http://schemas.microsoft.com/office/drawing/2014/main" id="{292B60E2-F4D4-4FE8-852B-ACB626108DE2}"/>
              </a:ext>
            </a:extLst>
          </p:cNvPr>
          <p:cNvSpPr/>
          <p:nvPr/>
        </p:nvSpPr>
        <p:spPr>
          <a:xfrm>
            <a:off x="0" y="41929"/>
            <a:ext cx="2692886" cy="435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Those who will DEFINITELY vote in EP election</a:t>
            </a:r>
          </a:p>
        </p:txBody>
      </p:sp>
    </p:spTree>
    <p:extLst>
      <p:ext uri="{BB962C8B-B14F-4D97-AF65-F5344CB8AC3E}">
        <p14:creationId xmlns:p14="http://schemas.microsoft.com/office/powerpoint/2010/main" val="21072928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ulka 13">
            <a:extLst>
              <a:ext uri="{FF2B5EF4-FFF2-40B4-BE49-F238E27FC236}">
                <a16:creationId xmlns:a16="http://schemas.microsoft.com/office/drawing/2014/main" id="{951CB8C3-7AF4-4803-B4A1-3AA426F0FBBE}"/>
              </a:ext>
            </a:extLst>
          </p:cNvPr>
          <p:cNvGraphicFramePr>
            <a:graphicFrameLocks noGrp="1"/>
          </p:cNvGraphicFramePr>
          <p:nvPr>
            <p:extLst>
              <p:ext uri="{D42A27DB-BD31-4B8C-83A1-F6EECF244321}">
                <p14:modId xmlns:p14="http://schemas.microsoft.com/office/powerpoint/2010/main" val="2762695625"/>
              </p:ext>
            </p:extLst>
          </p:nvPr>
        </p:nvGraphicFramePr>
        <p:xfrm>
          <a:off x="1512936" y="1224298"/>
          <a:ext cx="9734809" cy="731520"/>
        </p:xfrm>
        <a:graphic>
          <a:graphicData uri="http://schemas.openxmlformats.org/drawingml/2006/table">
            <a:tbl>
              <a:tblPr firstRow="1" bandRow="1">
                <a:tableStyleId>{5C22544A-7EE6-4342-B048-85BDC9FD1C3A}</a:tableStyleId>
              </a:tblPr>
              <a:tblGrid>
                <a:gridCol w="1390687">
                  <a:extLst>
                    <a:ext uri="{9D8B030D-6E8A-4147-A177-3AD203B41FA5}">
                      <a16:colId xmlns:a16="http://schemas.microsoft.com/office/drawing/2014/main" val="4226019324"/>
                    </a:ext>
                  </a:extLst>
                </a:gridCol>
                <a:gridCol w="1390687">
                  <a:extLst>
                    <a:ext uri="{9D8B030D-6E8A-4147-A177-3AD203B41FA5}">
                      <a16:colId xmlns:a16="http://schemas.microsoft.com/office/drawing/2014/main" val="2752221810"/>
                    </a:ext>
                  </a:extLst>
                </a:gridCol>
                <a:gridCol w="1390687">
                  <a:extLst>
                    <a:ext uri="{9D8B030D-6E8A-4147-A177-3AD203B41FA5}">
                      <a16:colId xmlns:a16="http://schemas.microsoft.com/office/drawing/2014/main" val="3793437281"/>
                    </a:ext>
                  </a:extLst>
                </a:gridCol>
                <a:gridCol w="1390687">
                  <a:extLst>
                    <a:ext uri="{9D8B030D-6E8A-4147-A177-3AD203B41FA5}">
                      <a16:colId xmlns:a16="http://schemas.microsoft.com/office/drawing/2014/main" val="968042099"/>
                    </a:ext>
                  </a:extLst>
                </a:gridCol>
                <a:gridCol w="1390687">
                  <a:extLst>
                    <a:ext uri="{9D8B030D-6E8A-4147-A177-3AD203B41FA5}">
                      <a16:colId xmlns:a16="http://schemas.microsoft.com/office/drawing/2014/main" val="3094611140"/>
                    </a:ext>
                  </a:extLst>
                </a:gridCol>
                <a:gridCol w="1390687">
                  <a:extLst>
                    <a:ext uri="{9D8B030D-6E8A-4147-A177-3AD203B41FA5}">
                      <a16:colId xmlns:a16="http://schemas.microsoft.com/office/drawing/2014/main" val="362913234"/>
                    </a:ext>
                  </a:extLst>
                </a:gridCol>
                <a:gridCol w="1390687">
                  <a:extLst>
                    <a:ext uri="{9D8B030D-6E8A-4147-A177-3AD203B41FA5}">
                      <a16:colId xmlns:a16="http://schemas.microsoft.com/office/drawing/2014/main" val="1469858173"/>
                    </a:ext>
                  </a:extLst>
                </a:gridCol>
              </a:tblGrid>
              <a:tr h="582010">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Young digital elite </a:t>
                      </a:r>
                      <a:br>
                        <a:rPr lang="en-GB" sz="1600" b="1" i="0" u="none" strike="noStrike" noProof="0" dirty="0">
                          <a:solidFill>
                            <a:schemeClr val="accent2">
                              <a:lumMod val="75000"/>
                            </a:schemeClr>
                          </a:solidFill>
                          <a:effectLst/>
                          <a:latin typeface="Calibri" panose="020F0502020204030204" pitchFamily="34" charset="0"/>
                        </a:rPr>
                      </a:br>
                      <a:r>
                        <a:rPr lang="en-GB" sz="1600" b="1" i="0" u="none" strike="noStrike" noProof="0" dirty="0">
                          <a:solidFill>
                            <a:schemeClr val="accent2">
                              <a:lumMod val="75000"/>
                            </a:schemeClr>
                          </a:solidFill>
                          <a:effectLst/>
                          <a:latin typeface="Calibri" panose="020F0502020204030204" pitchFamily="34" charset="0"/>
                        </a:rPr>
                        <a:t>(N=42)</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Wealthy professionals (N=183)</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Traditional middle class (N=161)</a:t>
                      </a: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Skilled workers (N=69)</a:t>
                      </a:r>
                      <a:endParaRPr lang="cs-CZ" sz="1600" b="1" i="0" u="none" strike="noStrike" noProof="0" dirty="0">
                        <a:solidFill>
                          <a:schemeClr val="accent2">
                            <a:lumMod val="75000"/>
                          </a:schemeClr>
                        </a:solidFill>
                        <a:effectLst/>
                        <a:latin typeface="Calibri" panose="020F0502020204030204" pitchFamily="34" charset="0"/>
                      </a:endParaRPr>
                    </a:p>
                    <a:p>
                      <a:pPr algn="ctr" fontAlgn="ctr"/>
                      <a:endParaRPr lang="en-GB" sz="1600" b="1" i="0" u="none" strike="noStrike" noProof="0" dirty="0">
                        <a:solidFill>
                          <a:schemeClr val="accent2">
                            <a:lumMod val="75000"/>
                          </a:schemeClr>
                        </a:solidFill>
                        <a:effectLst/>
                        <a:latin typeface="Calibri" panose="020F0502020204030204" pitchFamily="34" charset="0"/>
                      </a:endParaRP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Urban poor (N=110)</a:t>
                      </a:r>
                      <a:endParaRPr lang="cs-CZ" sz="1600" b="1" i="0" u="none" strike="noStrike" noProof="0" dirty="0">
                        <a:solidFill>
                          <a:schemeClr val="accent2">
                            <a:lumMod val="75000"/>
                          </a:schemeClr>
                        </a:solidFill>
                        <a:effectLst/>
                        <a:latin typeface="Calibri" panose="020F0502020204030204" pitchFamily="34" charset="0"/>
                      </a:endParaRPr>
                    </a:p>
                    <a:p>
                      <a:pPr algn="ctr" fontAlgn="ctr"/>
                      <a:endParaRPr lang="en-GB" sz="1600" b="1" i="0" u="none" strike="noStrike" noProof="0" dirty="0">
                        <a:solidFill>
                          <a:schemeClr val="accent2">
                            <a:lumMod val="75000"/>
                          </a:schemeClr>
                        </a:solidFill>
                        <a:effectLst/>
                        <a:latin typeface="Calibri" panose="020F0502020204030204" pitchFamily="34" charset="0"/>
                      </a:endParaRP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Working class (N=147)</a:t>
                      </a:r>
                      <a:endParaRPr lang="cs-CZ" sz="1600" b="1" i="0" u="none" strike="noStrike" noProof="0" dirty="0">
                        <a:solidFill>
                          <a:schemeClr val="accent2">
                            <a:lumMod val="75000"/>
                          </a:schemeClr>
                        </a:solidFill>
                        <a:effectLst/>
                        <a:latin typeface="Calibri" panose="020F0502020204030204" pitchFamily="34" charset="0"/>
                      </a:endParaRPr>
                    </a:p>
                    <a:p>
                      <a:pPr algn="ctr" fontAlgn="ctr"/>
                      <a:endParaRPr lang="en-GB" sz="1600" b="1" i="0" u="none" strike="noStrike" noProof="0" dirty="0">
                        <a:solidFill>
                          <a:schemeClr val="accent2">
                            <a:lumMod val="75000"/>
                          </a:schemeClr>
                        </a:solidFill>
                        <a:effectLst/>
                        <a:latin typeface="Calibri" panose="020F0502020204030204" pitchFamily="34" charset="0"/>
                      </a:endParaRPr>
                    </a:p>
                  </a:txBody>
                  <a:tcPr marL="0" marR="0" marT="0" marB="0" anchor="ctr">
                    <a:solidFill>
                      <a:schemeClr val="bg1"/>
                    </a:solidFill>
                  </a:tcPr>
                </a:tc>
                <a:tc>
                  <a:txBody>
                    <a:bodyPr/>
                    <a:lstStyle/>
                    <a:p>
                      <a:pPr algn="ctr" fontAlgn="ctr"/>
                      <a:r>
                        <a:rPr lang="en-GB" sz="1600" b="1" i="0" u="none" strike="noStrike" noProof="0" dirty="0">
                          <a:solidFill>
                            <a:schemeClr val="accent2">
                              <a:lumMod val="75000"/>
                            </a:schemeClr>
                          </a:solidFill>
                          <a:effectLst/>
                          <a:latin typeface="Calibri" panose="020F0502020204030204" pitchFamily="34" charset="0"/>
                        </a:rPr>
                        <a:t>Low class (N=102)</a:t>
                      </a:r>
                      <a:endParaRPr lang="cs-CZ" sz="1600" b="1" i="0" u="none" strike="noStrike" noProof="0" dirty="0">
                        <a:solidFill>
                          <a:schemeClr val="accent2">
                            <a:lumMod val="75000"/>
                          </a:schemeClr>
                        </a:solidFill>
                        <a:effectLst/>
                        <a:latin typeface="Calibri" panose="020F0502020204030204" pitchFamily="34" charset="0"/>
                      </a:endParaRPr>
                    </a:p>
                    <a:p>
                      <a:pPr algn="ctr" fontAlgn="ctr"/>
                      <a:endParaRPr lang="en-GB" sz="1600" b="1" i="0" u="none" strike="noStrike" noProof="0" dirty="0">
                        <a:solidFill>
                          <a:schemeClr val="accent2">
                            <a:lumMod val="75000"/>
                          </a:schemeClr>
                        </a:solidFill>
                        <a:effectLst/>
                        <a:latin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83</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6" name="Graf 5"/>
          <p:cNvGraphicFramePr/>
          <p:nvPr>
            <p:extLst>
              <p:ext uri="{D42A27DB-BD31-4B8C-83A1-F6EECF244321}">
                <p14:modId xmlns:p14="http://schemas.microsoft.com/office/powerpoint/2010/main" val="1770318858"/>
              </p:ext>
            </p:extLst>
          </p:nvPr>
        </p:nvGraphicFramePr>
        <p:xfrm>
          <a:off x="575989" y="1755163"/>
          <a:ext cx="10935429" cy="4538864"/>
        </p:xfrm>
        <a:graphic>
          <a:graphicData uri="http://schemas.openxmlformats.org/drawingml/2006/chart">
            <c:chart xmlns:c="http://schemas.openxmlformats.org/drawingml/2006/chart" xmlns:r="http://schemas.openxmlformats.org/officeDocument/2006/relationships" r:id="rId2"/>
          </a:graphicData>
        </a:graphic>
      </p:graphicFrame>
      <p:sp>
        <p:nvSpPr>
          <p:cNvPr id="9" name="Obdélník 8"/>
          <p:cNvSpPr/>
          <p:nvPr/>
        </p:nvSpPr>
        <p:spPr>
          <a:xfrm>
            <a:off x="876300" y="6493119"/>
            <a:ext cx="9199517" cy="365124"/>
          </a:xfrm>
          <a:prstGeom prst="rect">
            <a:avLst/>
          </a:prstGeom>
        </p:spPr>
        <p:txBody>
          <a:bodyPr wrap="square" lIns="0" tIns="0" rIns="0" bIns="0" anchor="ctr">
            <a:noAutofit/>
          </a:bodyPr>
          <a:lstStyle/>
          <a:p>
            <a:pPr lvl="0" fontAlgn="base">
              <a:spcBef>
                <a:spcPct val="0"/>
              </a:spcBef>
              <a:spcAft>
                <a:spcPct val="0"/>
              </a:spcAft>
              <a:defRPr/>
            </a:pPr>
            <a:r>
              <a:rPr lang="en-GB" sz="1200" dirty="0">
                <a:solidFill>
                  <a:srgbClr val="595959"/>
                </a:solidFill>
                <a:cs typeface="Arial" charset="0"/>
              </a:rPr>
              <a:t>Q03. Which party are you going to vote for during European Parliament elections? </a:t>
            </a:r>
            <a:r>
              <a:rPr lang="en-GB" sz="1200" i="1" dirty="0">
                <a:solidFill>
                  <a:srgbClr val="595959"/>
                </a:solidFill>
                <a:cs typeface="Arial" charset="0"/>
              </a:rPr>
              <a:t>Plan to go to vote in EP elections (definitely + rather yes) </a:t>
            </a:r>
            <a:r>
              <a:rPr lang="en-GB" sz="1200" dirty="0">
                <a:solidFill>
                  <a:srgbClr val="595959"/>
                </a:solidFill>
                <a:cs typeface="Arial" charset="0"/>
              </a:rPr>
              <a:t>(N=816)</a:t>
            </a:r>
          </a:p>
        </p:txBody>
      </p:sp>
      <p:sp>
        <p:nvSpPr>
          <p:cNvPr id="2" name="Obdélník 1">
            <a:extLst>
              <a:ext uri="{FF2B5EF4-FFF2-40B4-BE49-F238E27FC236}">
                <a16:creationId xmlns:a16="http://schemas.microsoft.com/office/drawing/2014/main" id="{663F1DB2-8A34-4A1A-B661-78F1B2F08763}"/>
              </a:ext>
            </a:extLst>
          </p:cNvPr>
          <p:cNvSpPr/>
          <p:nvPr/>
        </p:nvSpPr>
        <p:spPr>
          <a:xfrm>
            <a:off x="1448318" y="1296045"/>
            <a:ext cx="164690" cy="1521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bdélník 29">
            <a:extLst>
              <a:ext uri="{FF2B5EF4-FFF2-40B4-BE49-F238E27FC236}">
                <a16:creationId xmlns:a16="http://schemas.microsoft.com/office/drawing/2014/main" id="{FC40829F-BE85-4686-98A6-1B4EABDF396C}"/>
              </a:ext>
            </a:extLst>
          </p:cNvPr>
          <p:cNvSpPr/>
          <p:nvPr/>
        </p:nvSpPr>
        <p:spPr>
          <a:xfrm>
            <a:off x="2972593" y="1296045"/>
            <a:ext cx="164690" cy="15218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bdélník 30">
            <a:extLst>
              <a:ext uri="{FF2B5EF4-FFF2-40B4-BE49-F238E27FC236}">
                <a16:creationId xmlns:a16="http://schemas.microsoft.com/office/drawing/2014/main" id="{B29D8B4A-B07C-4471-8753-05ACE4160B6D}"/>
              </a:ext>
            </a:extLst>
          </p:cNvPr>
          <p:cNvSpPr/>
          <p:nvPr/>
        </p:nvSpPr>
        <p:spPr>
          <a:xfrm>
            <a:off x="4266288" y="1296045"/>
            <a:ext cx="164690" cy="15218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bdélník 31">
            <a:extLst>
              <a:ext uri="{FF2B5EF4-FFF2-40B4-BE49-F238E27FC236}">
                <a16:creationId xmlns:a16="http://schemas.microsoft.com/office/drawing/2014/main" id="{242828AB-2F16-425C-806C-ECF3CF136FAE}"/>
              </a:ext>
            </a:extLst>
          </p:cNvPr>
          <p:cNvSpPr/>
          <p:nvPr/>
        </p:nvSpPr>
        <p:spPr>
          <a:xfrm>
            <a:off x="5515907" y="1296045"/>
            <a:ext cx="164690" cy="15218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délník 32">
            <a:extLst>
              <a:ext uri="{FF2B5EF4-FFF2-40B4-BE49-F238E27FC236}">
                <a16:creationId xmlns:a16="http://schemas.microsoft.com/office/drawing/2014/main" id="{04106529-1C7A-43F2-B574-73CCDF012B7F}"/>
              </a:ext>
            </a:extLst>
          </p:cNvPr>
          <p:cNvSpPr/>
          <p:nvPr/>
        </p:nvSpPr>
        <p:spPr>
          <a:xfrm>
            <a:off x="7069590" y="1296045"/>
            <a:ext cx="164690" cy="15218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Obdélník 33">
            <a:extLst>
              <a:ext uri="{FF2B5EF4-FFF2-40B4-BE49-F238E27FC236}">
                <a16:creationId xmlns:a16="http://schemas.microsoft.com/office/drawing/2014/main" id="{AD723334-240D-4A00-8745-0042B4C198D5}"/>
              </a:ext>
            </a:extLst>
          </p:cNvPr>
          <p:cNvSpPr/>
          <p:nvPr/>
        </p:nvSpPr>
        <p:spPr>
          <a:xfrm>
            <a:off x="8381826" y="1296045"/>
            <a:ext cx="164690" cy="1521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Obdélník 34">
            <a:extLst>
              <a:ext uri="{FF2B5EF4-FFF2-40B4-BE49-F238E27FC236}">
                <a16:creationId xmlns:a16="http://schemas.microsoft.com/office/drawing/2014/main" id="{5ABF4E71-0C62-4078-9F19-E6B59BB7E446}"/>
              </a:ext>
            </a:extLst>
          </p:cNvPr>
          <p:cNvSpPr/>
          <p:nvPr/>
        </p:nvSpPr>
        <p:spPr>
          <a:xfrm>
            <a:off x="9935509" y="1296045"/>
            <a:ext cx="164690" cy="1521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6">
            <a:extLst>
              <a:ext uri="{FF2B5EF4-FFF2-40B4-BE49-F238E27FC236}">
                <a16:creationId xmlns:a16="http://schemas.microsoft.com/office/drawing/2014/main" id="{601B26A7-C4FB-421C-BB79-1C9D23B4C8CE}"/>
              </a:ext>
            </a:extLst>
          </p:cNvPr>
          <p:cNvSpPr txBox="1">
            <a:spLocks/>
          </p:cNvSpPr>
          <p:nvPr/>
        </p:nvSpPr>
        <p:spPr>
          <a:xfrm>
            <a:off x="284340" y="527116"/>
            <a:ext cx="12192000" cy="615461"/>
          </a:xfrm>
          <a:prstGeom prst="rect">
            <a:avLst/>
          </a:prstGeom>
          <a:noFill/>
        </p:spPr>
        <p:txBody>
          <a:bodyPr wrap="square" lIns="900000" tIns="0" rIns="0" bIns="0" anchor="ctr">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r>
              <a:rPr lang="en-AU" sz="2600"/>
              <a:t>Structure of classes – party preference for EP – which party plan to vote for EP </a:t>
            </a:r>
            <a:br>
              <a:rPr lang="en-AU" sz="2600"/>
            </a:br>
            <a:r>
              <a:rPr lang="en-AU" sz="2600"/>
              <a:t>(counted on the total population)</a:t>
            </a:r>
          </a:p>
        </p:txBody>
      </p:sp>
      <p:sp>
        <p:nvSpPr>
          <p:cNvPr id="18" name="Obdélník 17">
            <a:extLst>
              <a:ext uri="{FF2B5EF4-FFF2-40B4-BE49-F238E27FC236}">
                <a16:creationId xmlns:a16="http://schemas.microsoft.com/office/drawing/2014/main" id="{23C13115-02B7-4D3D-AA52-E71F7A896086}"/>
              </a:ext>
            </a:extLst>
          </p:cNvPr>
          <p:cNvSpPr/>
          <p:nvPr/>
        </p:nvSpPr>
        <p:spPr>
          <a:xfrm>
            <a:off x="0" y="41929"/>
            <a:ext cx="2692886" cy="435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Those who will DEFINITELY or RATHER vote in EP election</a:t>
            </a:r>
          </a:p>
        </p:txBody>
      </p:sp>
    </p:spTree>
    <p:extLst>
      <p:ext uri="{BB962C8B-B14F-4D97-AF65-F5344CB8AC3E}">
        <p14:creationId xmlns:p14="http://schemas.microsoft.com/office/powerpoint/2010/main" val="20545584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en-US" dirty="0"/>
              <a:t>Leisure time</a:t>
            </a:r>
            <a:endParaRPr lang="cs-CZ" dirty="0"/>
          </a:p>
        </p:txBody>
      </p:sp>
    </p:spTree>
    <p:extLst>
      <p:ext uri="{BB962C8B-B14F-4D97-AF65-F5344CB8AC3E}">
        <p14:creationId xmlns:p14="http://schemas.microsoft.com/office/powerpoint/2010/main" val="27245057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p:nvPr>
            <p:extLst>
              <p:ext uri="{D42A27DB-BD31-4B8C-83A1-F6EECF244321}">
                <p14:modId xmlns:p14="http://schemas.microsoft.com/office/powerpoint/2010/main" val="4276662068"/>
              </p:ext>
            </p:extLst>
          </p:nvPr>
        </p:nvGraphicFramePr>
        <p:xfrm>
          <a:off x="224453" y="2060113"/>
          <a:ext cx="6710502" cy="4433065"/>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symbol pro číslo snímku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85</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0" name="Obdélník 9"/>
          <p:cNvSpPr/>
          <p:nvPr/>
        </p:nvSpPr>
        <p:spPr>
          <a:xfrm>
            <a:off x="876300" y="6554609"/>
            <a:ext cx="9199517" cy="276999"/>
          </a:xfrm>
          <a:prstGeom prst="rect">
            <a:avLst/>
          </a:prstGeom>
        </p:spPr>
        <p:txBody>
          <a:bodyPr wrap="square" lIns="0" tIns="0" rIns="0" bIns="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Q27. How often do you spend your leisure with following activities? (N=1271)</a:t>
            </a:r>
          </a:p>
        </p:txBody>
      </p:sp>
      <p:graphicFrame>
        <p:nvGraphicFramePr>
          <p:cNvPr id="8" name="Tabulka 7">
            <a:extLst>
              <a:ext uri="{FF2B5EF4-FFF2-40B4-BE49-F238E27FC236}">
                <a16:creationId xmlns:a16="http://schemas.microsoft.com/office/drawing/2014/main" id="{1016A3F9-897B-4515-8916-8082506DFCF2}"/>
              </a:ext>
            </a:extLst>
          </p:cNvPr>
          <p:cNvGraphicFramePr>
            <a:graphicFrameLocks noGrp="1"/>
          </p:cNvGraphicFramePr>
          <p:nvPr>
            <p:extLst>
              <p:ext uri="{D42A27DB-BD31-4B8C-83A1-F6EECF244321}">
                <p14:modId xmlns:p14="http://schemas.microsoft.com/office/powerpoint/2010/main" val="2430177357"/>
              </p:ext>
            </p:extLst>
          </p:nvPr>
        </p:nvGraphicFramePr>
        <p:xfrm>
          <a:off x="7025489" y="1724092"/>
          <a:ext cx="4942058" cy="4539710"/>
        </p:xfrm>
        <a:graphic>
          <a:graphicData uri="http://schemas.openxmlformats.org/drawingml/2006/table">
            <a:tbl>
              <a:tblPr>
                <a:tableStyleId>{5C22544A-7EE6-4342-B048-85BDC9FD1C3A}</a:tableStyleId>
              </a:tblPr>
              <a:tblGrid>
                <a:gridCol w="617757">
                  <a:extLst>
                    <a:ext uri="{9D8B030D-6E8A-4147-A177-3AD203B41FA5}">
                      <a16:colId xmlns:a16="http://schemas.microsoft.com/office/drawing/2014/main" val="295532291"/>
                    </a:ext>
                  </a:extLst>
                </a:gridCol>
                <a:gridCol w="727127">
                  <a:extLst>
                    <a:ext uri="{9D8B030D-6E8A-4147-A177-3AD203B41FA5}">
                      <a16:colId xmlns:a16="http://schemas.microsoft.com/office/drawing/2014/main" val="553009046"/>
                    </a:ext>
                  </a:extLst>
                </a:gridCol>
                <a:gridCol w="508389">
                  <a:extLst>
                    <a:ext uri="{9D8B030D-6E8A-4147-A177-3AD203B41FA5}">
                      <a16:colId xmlns:a16="http://schemas.microsoft.com/office/drawing/2014/main" val="1442269202"/>
                    </a:ext>
                  </a:extLst>
                </a:gridCol>
                <a:gridCol w="617757">
                  <a:extLst>
                    <a:ext uri="{9D8B030D-6E8A-4147-A177-3AD203B41FA5}">
                      <a16:colId xmlns:a16="http://schemas.microsoft.com/office/drawing/2014/main" val="924297736"/>
                    </a:ext>
                  </a:extLst>
                </a:gridCol>
                <a:gridCol w="617757">
                  <a:extLst>
                    <a:ext uri="{9D8B030D-6E8A-4147-A177-3AD203B41FA5}">
                      <a16:colId xmlns:a16="http://schemas.microsoft.com/office/drawing/2014/main" val="3565548888"/>
                    </a:ext>
                  </a:extLst>
                </a:gridCol>
                <a:gridCol w="617757">
                  <a:extLst>
                    <a:ext uri="{9D8B030D-6E8A-4147-A177-3AD203B41FA5}">
                      <a16:colId xmlns:a16="http://schemas.microsoft.com/office/drawing/2014/main" val="2793499441"/>
                    </a:ext>
                  </a:extLst>
                </a:gridCol>
                <a:gridCol w="617757">
                  <a:extLst>
                    <a:ext uri="{9D8B030D-6E8A-4147-A177-3AD203B41FA5}">
                      <a16:colId xmlns:a16="http://schemas.microsoft.com/office/drawing/2014/main" val="1876100052"/>
                    </a:ext>
                  </a:extLst>
                </a:gridCol>
                <a:gridCol w="617757">
                  <a:extLst>
                    <a:ext uri="{9D8B030D-6E8A-4147-A177-3AD203B41FA5}">
                      <a16:colId xmlns:a16="http://schemas.microsoft.com/office/drawing/2014/main" val="679610134"/>
                    </a:ext>
                  </a:extLst>
                </a:gridCol>
              </a:tblGrid>
              <a:tr h="403679">
                <a:tc grid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dirty="0"/>
                        <a:t>Several times a week:</a:t>
                      </a:r>
                    </a:p>
                  </a:txBody>
                  <a:tcPr marL="9525" marR="9525" marT="9525" marB="0" anchor="ctr">
                    <a:solidFill>
                      <a:schemeClr val="accent6">
                        <a:lumMod val="20000"/>
                        <a:lumOff val="80000"/>
                      </a:schemeClr>
                    </a:solid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200" b="1" dirty="0"/>
                    </a:p>
                  </a:txBody>
                  <a:tcPr marL="9525" marR="9525" marT="9525" marB="0" anchor="ctr">
                    <a:solidFill>
                      <a:schemeClr val="accent6">
                        <a:lumMod val="20000"/>
                        <a:lumOff val="80000"/>
                      </a:schemeClr>
                    </a:solidFill>
                  </a:tcPr>
                </a:tc>
                <a:extLst>
                  <a:ext uri="{0D108BD9-81ED-4DB2-BD59-A6C34878D82A}">
                    <a16:rowId xmlns:a16="http://schemas.microsoft.com/office/drawing/2014/main" val="2714639189"/>
                  </a:ext>
                </a:extLst>
              </a:tr>
              <a:tr h="403679">
                <a:tc>
                  <a:txBody>
                    <a:bodyPr/>
                    <a:lstStyle/>
                    <a:p>
                      <a:pPr algn="ctr" fontAlgn="b"/>
                      <a:r>
                        <a:rPr lang="en-GB" sz="1200" b="0" i="0" u="none" strike="noStrike" noProof="0" dirty="0">
                          <a:solidFill>
                            <a:schemeClr val="bg1"/>
                          </a:solidFill>
                          <a:effectLst/>
                          <a:latin typeface="Calibri" panose="020F0502020204030204" pitchFamily="34" charset="0"/>
                        </a:rPr>
                        <a:t>Total</a:t>
                      </a:r>
                    </a:p>
                  </a:txBody>
                  <a:tcPr marL="0" marR="0" marT="0" marB="0" anchor="ctr">
                    <a:solidFill>
                      <a:schemeClr val="accent6"/>
                    </a:solidFill>
                  </a:tcPr>
                </a:tc>
                <a:tc>
                  <a:txBody>
                    <a:bodyPr/>
                    <a:lstStyle/>
                    <a:p>
                      <a:pPr algn="ctr" fontAlgn="ctr"/>
                      <a:r>
                        <a:rPr lang="en-GB" sz="1100" b="0" i="0" u="none" strike="noStrike" noProof="0" dirty="0">
                          <a:solidFill>
                            <a:schemeClr val="bg1"/>
                          </a:solidFill>
                          <a:effectLst/>
                          <a:latin typeface="Calibri" panose="020F0502020204030204" pitchFamily="34" charset="0"/>
                        </a:rPr>
                        <a:t>Young digital elite</a:t>
                      </a:r>
                    </a:p>
                  </a:txBody>
                  <a:tcPr marL="0" marR="0" marT="0" marB="0" anchor="ctr">
                    <a:solidFill>
                      <a:schemeClr val="accent6"/>
                    </a:solidFill>
                  </a:tcPr>
                </a:tc>
                <a:tc>
                  <a:txBody>
                    <a:bodyPr/>
                    <a:lstStyle/>
                    <a:p>
                      <a:pPr algn="ctr" fontAlgn="ctr"/>
                      <a:r>
                        <a:rPr lang="en-GB" sz="1100" b="0" i="0" u="none" strike="noStrike" noProof="0" dirty="0">
                          <a:solidFill>
                            <a:schemeClr val="bg1"/>
                          </a:solidFill>
                          <a:effectLst/>
                          <a:latin typeface="Calibri" panose="020F0502020204030204" pitchFamily="34" charset="0"/>
                        </a:rPr>
                        <a:t>Wealthy professionals</a:t>
                      </a:r>
                    </a:p>
                  </a:txBody>
                  <a:tcPr marL="0" marR="0" marT="0" marB="0" anchor="ctr">
                    <a:solidFill>
                      <a:schemeClr val="accent6"/>
                    </a:solidFill>
                  </a:tcPr>
                </a:tc>
                <a:tc>
                  <a:txBody>
                    <a:bodyPr/>
                    <a:lstStyle/>
                    <a:p>
                      <a:pPr algn="ctr" fontAlgn="ctr"/>
                      <a:r>
                        <a:rPr lang="en-GB" sz="1100" b="0" i="0" u="none" strike="noStrike" noProof="0" dirty="0">
                          <a:solidFill>
                            <a:schemeClr val="bg1"/>
                          </a:solidFill>
                          <a:effectLst/>
                          <a:latin typeface="Calibri" panose="020F0502020204030204" pitchFamily="34" charset="0"/>
                        </a:rPr>
                        <a:t>Traditional middle class</a:t>
                      </a:r>
                    </a:p>
                  </a:txBody>
                  <a:tcPr marL="0" marR="0" marT="0" marB="0" anchor="ctr">
                    <a:solidFill>
                      <a:schemeClr val="accent6"/>
                    </a:solidFill>
                  </a:tcPr>
                </a:tc>
                <a:tc>
                  <a:txBody>
                    <a:bodyPr/>
                    <a:lstStyle/>
                    <a:p>
                      <a:pPr algn="ctr" fontAlgn="ctr"/>
                      <a:r>
                        <a:rPr lang="en-GB" sz="1100" b="0" i="0" u="none" strike="noStrike" noProof="0" dirty="0">
                          <a:solidFill>
                            <a:schemeClr val="bg1"/>
                          </a:solidFill>
                          <a:effectLst/>
                          <a:latin typeface="Calibri" panose="020F0502020204030204" pitchFamily="34" charset="0"/>
                        </a:rPr>
                        <a:t>Skilled workers</a:t>
                      </a:r>
                    </a:p>
                  </a:txBody>
                  <a:tcPr marL="0" marR="0" marT="0" marB="0" anchor="ctr">
                    <a:solidFill>
                      <a:schemeClr val="accent6"/>
                    </a:solidFill>
                  </a:tcPr>
                </a:tc>
                <a:tc>
                  <a:txBody>
                    <a:bodyPr/>
                    <a:lstStyle/>
                    <a:p>
                      <a:pPr algn="ctr" fontAlgn="ctr"/>
                      <a:r>
                        <a:rPr lang="en-GB" sz="1100" b="0" i="0" u="none" strike="noStrike" noProof="0" dirty="0">
                          <a:solidFill>
                            <a:schemeClr val="bg1"/>
                          </a:solidFill>
                          <a:effectLst/>
                          <a:latin typeface="Calibri" panose="020F0502020204030204" pitchFamily="34" charset="0"/>
                        </a:rPr>
                        <a:t>Urban poor</a:t>
                      </a:r>
                    </a:p>
                  </a:txBody>
                  <a:tcPr marL="0" marR="0" marT="0" marB="0" anchor="ctr">
                    <a:solidFill>
                      <a:schemeClr val="accent6"/>
                    </a:solidFill>
                  </a:tcPr>
                </a:tc>
                <a:tc>
                  <a:txBody>
                    <a:bodyPr/>
                    <a:lstStyle/>
                    <a:p>
                      <a:pPr algn="ctr" fontAlgn="ctr"/>
                      <a:r>
                        <a:rPr lang="en-GB" sz="1100" b="0" i="0" u="none" strike="noStrike" noProof="0" dirty="0">
                          <a:solidFill>
                            <a:schemeClr val="bg1"/>
                          </a:solidFill>
                          <a:effectLst/>
                          <a:latin typeface="Calibri" panose="020F0502020204030204" pitchFamily="34" charset="0"/>
                        </a:rPr>
                        <a:t>Working class</a:t>
                      </a:r>
                    </a:p>
                  </a:txBody>
                  <a:tcPr marL="0" marR="0" marT="0" marB="0" anchor="ctr">
                    <a:solidFill>
                      <a:schemeClr val="accent6"/>
                    </a:solidFill>
                  </a:tcPr>
                </a:tc>
                <a:tc>
                  <a:txBody>
                    <a:bodyPr/>
                    <a:lstStyle/>
                    <a:p>
                      <a:pPr algn="ctr" fontAlgn="ctr"/>
                      <a:r>
                        <a:rPr lang="en-GB" sz="1100" b="0" i="0" u="none" strike="noStrike" noProof="0" dirty="0">
                          <a:solidFill>
                            <a:schemeClr val="bg1"/>
                          </a:solidFill>
                          <a:effectLst/>
                          <a:latin typeface="Calibri" panose="020F0502020204030204" pitchFamily="34" charset="0"/>
                        </a:rPr>
                        <a:t>Low class</a:t>
                      </a:r>
                    </a:p>
                  </a:txBody>
                  <a:tcPr marL="0" marR="0" marT="0" marB="0" anchor="ctr">
                    <a:solidFill>
                      <a:schemeClr val="accent6"/>
                    </a:solidFill>
                  </a:tcPr>
                </a:tc>
                <a:extLst>
                  <a:ext uri="{0D108BD9-81ED-4DB2-BD59-A6C34878D82A}">
                    <a16:rowId xmlns:a16="http://schemas.microsoft.com/office/drawing/2014/main" val="474468851"/>
                  </a:ext>
                </a:extLst>
              </a:tr>
              <a:tr h="403679">
                <a:tc>
                  <a:txBody>
                    <a:bodyPr/>
                    <a:lstStyle/>
                    <a:p>
                      <a:pPr algn="ctr" fontAlgn="ctr"/>
                      <a:r>
                        <a:rPr lang="cs-CZ" sz="1400" b="0" i="0" u="none" strike="noStrike" dirty="0">
                          <a:solidFill>
                            <a:srgbClr val="000000"/>
                          </a:solidFill>
                          <a:effectLst/>
                          <a:latin typeface="Calibri" panose="020F0502020204030204" pitchFamily="34" charset="0"/>
                        </a:rPr>
                        <a:t>86%</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87%</a:t>
                      </a:r>
                    </a:p>
                  </a:txBody>
                  <a:tcPr marL="0" marR="0" marT="0" marB="0" anchor="ctr">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81%</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84%</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90%</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88%</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87%</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90%</a:t>
                      </a:r>
                    </a:p>
                  </a:txBody>
                  <a:tcPr marL="0" marR="0" marT="0" marB="0" anchor="ctr">
                    <a:noFill/>
                  </a:tcPr>
                </a:tc>
                <a:extLst>
                  <a:ext uri="{0D108BD9-81ED-4DB2-BD59-A6C34878D82A}">
                    <a16:rowId xmlns:a16="http://schemas.microsoft.com/office/drawing/2014/main" val="3208998245"/>
                  </a:ext>
                </a:extLst>
              </a:tr>
              <a:tr h="403679">
                <a:tc>
                  <a:txBody>
                    <a:bodyPr/>
                    <a:lstStyle/>
                    <a:p>
                      <a:pPr algn="ctr" fontAlgn="ctr"/>
                      <a:r>
                        <a:rPr lang="cs-CZ" sz="1400" b="0" i="0" u="none" strike="noStrike" dirty="0">
                          <a:solidFill>
                            <a:srgbClr val="000000"/>
                          </a:solidFill>
                          <a:effectLst/>
                          <a:latin typeface="Calibri" panose="020F0502020204030204" pitchFamily="34" charset="0"/>
                        </a:rPr>
                        <a:t>84%</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90%</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85%</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84%</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88%</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89%</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82%</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81%</a:t>
                      </a:r>
                    </a:p>
                  </a:txBody>
                  <a:tcPr marL="0" marR="0" marT="0" marB="0" anchor="ctr">
                    <a:noFill/>
                  </a:tcPr>
                </a:tc>
                <a:extLst>
                  <a:ext uri="{0D108BD9-81ED-4DB2-BD59-A6C34878D82A}">
                    <a16:rowId xmlns:a16="http://schemas.microsoft.com/office/drawing/2014/main" val="3607220496"/>
                  </a:ext>
                </a:extLst>
              </a:tr>
              <a:tr h="403679">
                <a:tc>
                  <a:txBody>
                    <a:bodyPr/>
                    <a:lstStyle/>
                    <a:p>
                      <a:pPr algn="ctr" fontAlgn="ctr"/>
                      <a:r>
                        <a:rPr lang="cs-CZ" sz="1400" b="0" i="0" u="none" strike="noStrike" dirty="0">
                          <a:solidFill>
                            <a:srgbClr val="000000"/>
                          </a:solidFill>
                          <a:effectLst/>
                          <a:latin typeface="Calibri" panose="020F0502020204030204" pitchFamily="34" charset="0"/>
                        </a:rPr>
                        <a:t>78%</a:t>
                      </a:r>
                    </a:p>
                  </a:txBody>
                  <a:tcPr marL="9525" marR="9525" marT="9525" marB="0" anchor="ctr">
                    <a:solidFill>
                      <a:schemeClr val="accent6">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99%</a:t>
                      </a:r>
                    </a:p>
                  </a:txBody>
                  <a:tcPr marL="0" marR="0" marT="0" marB="0" anchor="ctr">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77%</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89%</a:t>
                      </a:r>
                    </a:p>
                  </a:txBody>
                  <a:tcPr marL="0" marR="0" marT="0" marB="0" anchor="ctr">
                    <a:solidFill>
                      <a:schemeClr val="accent2">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60%</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90%</a:t>
                      </a:r>
                    </a:p>
                  </a:txBody>
                  <a:tcPr marL="0" marR="0" marT="0" marB="0" anchor="ctr">
                    <a:solidFill>
                      <a:schemeClr val="accent2">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71%</a:t>
                      </a:r>
                    </a:p>
                  </a:txBody>
                  <a:tcPr marL="0" marR="0" marT="0" marB="0" anchor="ctr">
                    <a:solidFill>
                      <a:schemeClr val="accent5">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67%</a:t>
                      </a:r>
                    </a:p>
                  </a:txBody>
                  <a:tcPr marL="0" marR="0" marT="0" marB="0" anchor="ctr">
                    <a:solidFill>
                      <a:schemeClr val="accent5">
                        <a:lumMod val="20000"/>
                        <a:lumOff val="80000"/>
                      </a:schemeClr>
                    </a:solidFill>
                  </a:tcPr>
                </a:tc>
                <a:extLst>
                  <a:ext uri="{0D108BD9-81ED-4DB2-BD59-A6C34878D82A}">
                    <a16:rowId xmlns:a16="http://schemas.microsoft.com/office/drawing/2014/main" val="1568252778"/>
                  </a:ext>
                </a:extLst>
              </a:tr>
              <a:tr h="403679">
                <a:tc>
                  <a:txBody>
                    <a:bodyPr/>
                    <a:lstStyle/>
                    <a:p>
                      <a:pPr algn="ctr" fontAlgn="ctr"/>
                      <a:r>
                        <a:rPr lang="cs-CZ" sz="1400" b="0" i="0" u="none" strike="noStrike" dirty="0">
                          <a:solidFill>
                            <a:srgbClr val="000000"/>
                          </a:solidFill>
                          <a:effectLst/>
                          <a:latin typeface="Calibri" panose="020F0502020204030204" pitchFamily="34" charset="0"/>
                        </a:rPr>
                        <a:t>77%</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85%</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75%</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84%</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75%</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76%</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77%</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74%</a:t>
                      </a:r>
                    </a:p>
                  </a:txBody>
                  <a:tcPr marL="0" marR="0" marT="0" marB="0" anchor="ctr">
                    <a:noFill/>
                  </a:tcPr>
                </a:tc>
                <a:extLst>
                  <a:ext uri="{0D108BD9-81ED-4DB2-BD59-A6C34878D82A}">
                    <a16:rowId xmlns:a16="http://schemas.microsoft.com/office/drawing/2014/main" val="3640274457"/>
                  </a:ext>
                </a:extLst>
              </a:tr>
              <a:tr h="403679">
                <a:tc>
                  <a:txBody>
                    <a:bodyPr/>
                    <a:lstStyle/>
                    <a:p>
                      <a:pPr algn="ctr" fontAlgn="ctr"/>
                      <a:r>
                        <a:rPr lang="cs-CZ" sz="1400" b="0" i="0" u="none" strike="noStrike" dirty="0">
                          <a:solidFill>
                            <a:srgbClr val="000000"/>
                          </a:solidFill>
                          <a:effectLst/>
                          <a:latin typeface="Calibri" panose="020F0502020204030204" pitchFamily="34" charset="0"/>
                        </a:rPr>
                        <a:t>65%</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58%</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74%</a:t>
                      </a:r>
                    </a:p>
                  </a:txBody>
                  <a:tcPr marL="0" marR="0" marT="0" marB="0" anchor="ctr">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70%</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76%</a:t>
                      </a:r>
                    </a:p>
                  </a:txBody>
                  <a:tcPr marL="0" marR="0" marT="0" marB="0" anchor="ctr">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59%</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60%</a:t>
                      </a:r>
                    </a:p>
                  </a:txBody>
                  <a:tcPr marL="0" marR="0" marT="0" marB="0" anchor="ctr">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55%</a:t>
                      </a:r>
                    </a:p>
                  </a:txBody>
                  <a:tcPr marL="0" marR="0" marT="0" marB="0" anchor="ctr">
                    <a:solidFill>
                      <a:schemeClr val="accent5">
                        <a:lumMod val="20000"/>
                        <a:lumOff val="80000"/>
                      </a:schemeClr>
                    </a:solidFill>
                  </a:tcPr>
                </a:tc>
                <a:extLst>
                  <a:ext uri="{0D108BD9-81ED-4DB2-BD59-A6C34878D82A}">
                    <a16:rowId xmlns:a16="http://schemas.microsoft.com/office/drawing/2014/main" val="3641833138"/>
                  </a:ext>
                </a:extLst>
              </a:tr>
              <a:tr h="403679">
                <a:tc>
                  <a:txBody>
                    <a:bodyPr/>
                    <a:lstStyle/>
                    <a:p>
                      <a:pPr algn="ctr" fontAlgn="ctr"/>
                      <a:r>
                        <a:rPr lang="cs-CZ" sz="1400" b="0" i="0" u="none" strike="noStrike" dirty="0">
                          <a:solidFill>
                            <a:srgbClr val="000000"/>
                          </a:solidFill>
                          <a:effectLst/>
                          <a:latin typeface="Calibri" panose="020F0502020204030204" pitchFamily="34" charset="0"/>
                        </a:rPr>
                        <a:t>64%</a:t>
                      </a:r>
                    </a:p>
                  </a:txBody>
                  <a:tcPr marL="9525" marR="9525" marT="9525" marB="0" anchor="ctr">
                    <a:solidFill>
                      <a:schemeClr val="accent6">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100%</a:t>
                      </a:r>
                    </a:p>
                  </a:txBody>
                  <a:tcPr marL="0" marR="0" marT="0" marB="0" anchor="ctr">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55%</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79%</a:t>
                      </a:r>
                    </a:p>
                  </a:txBody>
                  <a:tcPr marL="0" marR="0" marT="0" marB="0" anchor="ctr">
                    <a:solidFill>
                      <a:schemeClr val="accent2">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37%</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77%</a:t>
                      </a:r>
                    </a:p>
                  </a:txBody>
                  <a:tcPr marL="0" marR="0" marT="0" marB="0" anchor="ctr">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60%</a:t>
                      </a:r>
                    </a:p>
                  </a:txBody>
                  <a:tcPr marL="0" marR="0" marT="0" marB="0" anchor="ctr">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53%</a:t>
                      </a:r>
                    </a:p>
                  </a:txBody>
                  <a:tcPr marL="0" marR="0" marT="0" marB="0" anchor="ctr">
                    <a:solidFill>
                      <a:schemeClr val="accent5">
                        <a:lumMod val="20000"/>
                        <a:lumOff val="80000"/>
                      </a:schemeClr>
                    </a:solidFill>
                  </a:tcPr>
                </a:tc>
                <a:extLst>
                  <a:ext uri="{0D108BD9-81ED-4DB2-BD59-A6C34878D82A}">
                    <a16:rowId xmlns:a16="http://schemas.microsoft.com/office/drawing/2014/main" val="266740543"/>
                  </a:ext>
                </a:extLst>
              </a:tr>
              <a:tr h="403679">
                <a:tc>
                  <a:txBody>
                    <a:bodyPr/>
                    <a:lstStyle/>
                    <a:p>
                      <a:pPr algn="ctr" fontAlgn="ctr"/>
                      <a:r>
                        <a:rPr lang="cs-CZ" sz="1400" b="0" i="0" u="none" strike="noStrike" dirty="0">
                          <a:solidFill>
                            <a:srgbClr val="000000"/>
                          </a:solidFill>
                          <a:effectLst/>
                          <a:latin typeface="Calibri" panose="020F0502020204030204" pitchFamily="34" charset="0"/>
                        </a:rPr>
                        <a:t>47%</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49%</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57%</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56%</a:t>
                      </a:r>
                    </a:p>
                  </a:txBody>
                  <a:tcPr marL="0" marR="0" marT="0" marB="0" anchor="ctr">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48%</a:t>
                      </a:r>
                    </a:p>
                  </a:txBody>
                  <a:tcPr marL="0" marR="0" marT="0" marB="0" anchor="ctr">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40%</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49%</a:t>
                      </a:r>
                    </a:p>
                  </a:txBody>
                  <a:tcPr marL="0" marR="0" marT="0" marB="0" anchor="ctr">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28%</a:t>
                      </a:r>
                    </a:p>
                  </a:txBody>
                  <a:tcPr marL="0" marR="0" marT="0" marB="0" anchor="ctr">
                    <a:solidFill>
                      <a:schemeClr val="accent5">
                        <a:lumMod val="20000"/>
                        <a:lumOff val="80000"/>
                      </a:schemeClr>
                    </a:solidFill>
                  </a:tcPr>
                </a:tc>
                <a:extLst>
                  <a:ext uri="{0D108BD9-81ED-4DB2-BD59-A6C34878D82A}">
                    <a16:rowId xmlns:a16="http://schemas.microsoft.com/office/drawing/2014/main" val="3608368920"/>
                  </a:ext>
                </a:extLst>
              </a:tr>
              <a:tr h="403679">
                <a:tc>
                  <a:txBody>
                    <a:bodyPr/>
                    <a:lstStyle/>
                    <a:p>
                      <a:pPr algn="ctr" fontAlgn="ctr"/>
                      <a:r>
                        <a:rPr lang="cs-CZ" sz="1400" b="0" i="0" u="none" strike="noStrike" dirty="0">
                          <a:solidFill>
                            <a:srgbClr val="000000"/>
                          </a:solidFill>
                          <a:effectLst/>
                          <a:latin typeface="Calibri" panose="020F0502020204030204" pitchFamily="34" charset="0"/>
                        </a:rPr>
                        <a:t>32%</a:t>
                      </a:r>
                    </a:p>
                  </a:txBody>
                  <a:tcPr marL="9525" marR="9525" marT="9525" marB="0" anchor="ctr">
                    <a:solidFill>
                      <a:schemeClr val="accent6">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52%</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43%</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46%</a:t>
                      </a:r>
                    </a:p>
                  </a:txBody>
                  <a:tcPr marL="0" marR="0" marT="0" marB="0" anchor="ctr">
                    <a:solidFill>
                      <a:schemeClr val="accent2">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13%</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34%</a:t>
                      </a:r>
                    </a:p>
                  </a:txBody>
                  <a:tcPr marL="0" marR="0" marT="0" marB="0" anchor="ctr">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26%</a:t>
                      </a:r>
                    </a:p>
                  </a:txBody>
                  <a:tcPr marL="0" marR="0" marT="0" marB="0" anchor="ctr">
                    <a:solidFill>
                      <a:schemeClr val="accent5">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13%</a:t>
                      </a:r>
                    </a:p>
                  </a:txBody>
                  <a:tcPr marL="0" marR="0" marT="0" marB="0" anchor="ctr">
                    <a:solidFill>
                      <a:schemeClr val="accent5">
                        <a:lumMod val="20000"/>
                        <a:lumOff val="80000"/>
                      </a:schemeClr>
                    </a:solidFill>
                  </a:tcPr>
                </a:tc>
                <a:extLst>
                  <a:ext uri="{0D108BD9-81ED-4DB2-BD59-A6C34878D82A}">
                    <a16:rowId xmlns:a16="http://schemas.microsoft.com/office/drawing/2014/main" val="2672533896"/>
                  </a:ext>
                </a:extLst>
              </a:tr>
              <a:tr h="403679">
                <a:tc>
                  <a:txBody>
                    <a:bodyPr/>
                    <a:lstStyle/>
                    <a:p>
                      <a:pPr algn="ctr" fontAlgn="ctr"/>
                      <a:r>
                        <a:rPr lang="cs-CZ" sz="1400" b="0" i="0" u="none" strike="noStrike" dirty="0">
                          <a:solidFill>
                            <a:srgbClr val="000000"/>
                          </a:solidFill>
                          <a:effectLst/>
                          <a:latin typeface="Calibri" panose="020F0502020204030204" pitchFamily="34" charset="0"/>
                        </a:rPr>
                        <a:t>26%</a:t>
                      </a:r>
                    </a:p>
                  </a:txBody>
                  <a:tcPr marL="9525" marR="9525" marT="9525" marB="0" anchor="ctr">
                    <a:solidFill>
                      <a:schemeClr val="accent6">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61%</a:t>
                      </a:r>
                    </a:p>
                  </a:txBody>
                  <a:tcPr marL="0" marR="0" marT="0" marB="0" anchor="ctr">
                    <a:solidFill>
                      <a:schemeClr val="accent2">
                        <a:lumMod val="20000"/>
                        <a:lumOff val="80000"/>
                      </a:schemeClr>
                    </a:solid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12%</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30%</a:t>
                      </a:r>
                    </a:p>
                  </a:txBody>
                  <a:tcPr marL="0" marR="0" marT="0" marB="0" anchor="ctr">
                    <a:noFill/>
                  </a:tcPr>
                </a:tc>
                <a:tc>
                  <a:txBody>
                    <a:bodyPr/>
                    <a:lstStyle/>
                    <a:p>
                      <a:pPr marL="0" algn="ctr" defTabSz="914400" rtl="0" eaLnBrk="1" fontAlgn="ctr" latinLnBrk="0" hangingPunct="1"/>
                      <a:r>
                        <a:rPr lang="cs-CZ" sz="1400" b="1" i="0" u="none" strike="noStrike" kern="1200" dirty="0">
                          <a:solidFill>
                            <a:srgbClr val="FF0000"/>
                          </a:solidFill>
                          <a:effectLst/>
                          <a:latin typeface="Calibri" panose="020F0502020204030204" pitchFamily="34" charset="0"/>
                          <a:ea typeface="+mn-ea"/>
                          <a:cs typeface="+mn-cs"/>
                        </a:rPr>
                        <a:t>14%</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30%</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26%</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31%</a:t>
                      </a:r>
                    </a:p>
                  </a:txBody>
                  <a:tcPr marL="0" marR="0" marT="0" marB="0" anchor="ctr">
                    <a:noFill/>
                  </a:tcPr>
                </a:tc>
                <a:extLst>
                  <a:ext uri="{0D108BD9-81ED-4DB2-BD59-A6C34878D82A}">
                    <a16:rowId xmlns:a16="http://schemas.microsoft.com/office/drawing/2014/main" val="87261056"/>
                  </a:ext>
                </a:extLst>
              </a:tr>
            </a:tbl>
          </a:graphicData>
        </a:graphic>
      </p:graphicFrame>
      <p:sp>
        <p:nvSpPr>
          <p:cNvPr id="11" name="TextovéPole 10">
            <a:extLst>
              <a:ext uri="{FF2B5EF4-FFF2-40B4-BE49-F238E27FC236}">
                <a16:creationId xmlns:a16="http://schemas.microsoft.com/office/drawing/2014/main" id="{99182E85-8B50-42A3-A16C-B2C9923BC969}"/>
              </a:ext>
            </a:extLst>
          </p:cNvPr>
          <p:cNvSpPr txBox="1"/>
          <p:nvPr/>
        </p:nvSpPr>
        <p:spPr>
          <a:xfrm>
            <a:off x="10284270" y="1127154"/>
            <a:ext cx="1837189" cy="407736"/>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ECC71">
                    <a:lumMod val="75000"/>
                  </a:srgbClr>
                </a:solidFill>
                <a:effectLst/>
                <a:uLnTx/>
                <a:uFillTx/>
                <a:latin typeface="Calibri"/>
                <a:ea typeface="+mn-ea"/>
                <a:cs typeface="+mn-cs"/>
              </a:rPr>
              <a:t>XX %</a:t>
            </a: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 significantly often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Calibri"/>
                <a:ea typeface="+mn-ea"/>
                <a:cs typeface="+mn-cs"/>
              </a:rPr>
              <a:t>YY %</a:t>
            </a:r>
            <a:r>
              <a:rPr kumimoji="0" lang="en-GB" sz="1600" b="1" i="0" u="none" strike="noStrike" kern="1200" cap="none" spc="0" normalizeH="0" baseline="0" noProof="0" dirty="0">
                <a:ln>
                  <a:noFill/>
                </a:ln>
                <a:solidFill>
                  <a:srgbClr val="595959">
                    <a:lumMod val="60000"/>
                    <a:lumOff val="40000"/>
                  </a:srgbClr>
                </a:solidFill>
                <a:effectLst/>
                <a:uLnTx/>
                <a:uFillTx/>
                <a:latin typeface="Calibri"/>
                <a:ea typeface="+mn-ea"/>
                <a:cs typeface="+mn-cs"/>
              </a:rPr>
              <a:t> </a:t>
            </a: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significantly less often</a:t>
            </a:r>
          </a:p>
        </p:txBody>
      </p:sp>
      <p:sp>
        <p:nvSpPr>
          <p:cNvPr id="14" name="Zástupný symbol pro obsah 7">
            <a:extLst>
              <a:ext uri="{FF2B5EF4-FFF2-40B4-BE49-F238E27FC236}">
                <a16:creationId xmlns:a16="http://schemas.microsoft.com/office/drawing/2014/main" id="{6A62AD98-1441-4872-9D82-ED9CF472E362}"/>
              </a:ext>
            </a:extLst>
          </p:cNvPr>
          <p:cNvSpPr>
            <a:spLocks noGrp="1"/>
          </p:cNvSpPr>
          <p:nvPr>
            <p:ph idx="1"/>
          </p:nvPr>
        </p:nvSpPr>
        <p:spPr>
          <a:xfrm>
            <a:off x="0" y="825835"/>
            <a:ext cx="10284270" cy="654885"/>
          </a:xfrm>
          <a:noFill/>
        </p:spPr>
        <p:txBody>
          <a:bodyPr lIns="900000" tIns="0" rIns="900000" bIns="0" anchor="t">
            <a:noAutofit/>
          </a:bodyPr>
          <a:lstStyle/>
          <a:p>
            <a:pPr marL="0" indent="0">
              <a:buNone/>
            </a:pPr>
            <a:r>
              <a:rPr lang="en-AU" sz="1800" dirty="0"/>
              <a:t>Low class representatives are generally less active in the following leisure time activities. Young digital elite naturally spends most time on the Internet, both surfing and on social networks. Traditional middle class and Skilled workers </a:t>
            </a:r>
          </a:p>
          <a:p>
            <a:pPr marL="0" indent="0">
              <a:spcBef>
                <a:spcPts val="0"/>
              </a:spcBef>
              <a:buNone/>
            </a:pPr>
            <a:r>
              <a:rPr lang="en-AU" sz="1800" dirty="0"/>
              <a:t>are also often online.</a:t>
            </a:r>
          </a:p>
        </p:txBody>
      </p:sp>
      <p:sp>
        <p:nvSpPr>
          <p:cNvPr id="15" name="Nadpis 1">
            <a:extLst>
              <a:ext uri="{FF2B5EF4-FFF2-40B4-BE49-F238E27FC236}">
                <a16:creationId xmlns:a16="http://schemas.microsoft.com/office/drawing/2014/main" id="{B38270AB-36D2-4E01-84D2-2BE6D4105274}"/>
              </a:ext>
            </a:extLst>
          </p:cNvPr>
          <p:cNvSpPr txBox="1">
            <a:spLocks/>
          </p:cNvSpPr>
          <p:nvPr/>
        </p:nvSpPr>
        <p:spPr>
          <a:xfrm>
            <a:off x="0" y="224191"/>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9FE3"/>
                </a:solidFill>
                <a:effectLst/>
                <a:uLnTx/>
                <a:uFillTx/>
                <a:latin typeface="Calibri"/>
                <a:ea typeface="+mj-ea"/>
                <a:cs typeface="+mj-cs"/>
              </a:rPr>
              <a:t>Leisure time</a:t>
            </a:r>
            <a:endParaRPr kumimoji="0" lang="en-GB" sz="3000" b="0" i="0" u="none" strike="noStrike" kern="1200" cap="none" spc="0" normalizeH="0" baseline="0" noProof="0" dirty="0">
              <a:ln>
                <a:noFill/>
              </a:ln>
              <a:solidFill>
                <a:srgbClr val="009FE3"/>
              </a:solidFill>
              <a:effectLst/>
              <a:uLnTx/>
              <a:uFillTx/>
              <a:latin typeface="Calibri"/>
              <a:ea typeface="+mj-ea"/>
              <a:cs typeface="+mj-cs"/>
            </a:endParaRPr>
          </a:p>
        </p:txBody>
      </p:sp>
    </p:spTree>
    <p:extLst>
      <p:ext uri="{BB962C8B-B14F-4D97-AF65-F5344CB8AC3E}">
        <p14:creationId xmlns:p14="http://schemas.microsoft.com/office/powerpoint/2010/main" val="14228595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p:nvPr>
            <p:extLst>
              <p:ext uri="{D42A27DB-BD31-4B8C-83A1-F6EECF244321}">
                <p14:modId xmlns:p14="http://schemas.microsoft.com/office/powerpoint/2010/main" val="4257781308"/>
              </p:ext>
            </p:extLst>
          </p:nvPr>
        </p:nvGraphicFramePr>
        <p:xfrm>
          <a:off x="308301" y="2152781"/>
          <a:ext cx="6530084" cy="4433065"/>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symbol pro číslo snímku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0" name="Obdélník 9"/>
          <p:cNvSpPr/>
          <p:nvPr/>
        </p:nvSpPr>
        <p:spPr>
          <a:xfrm>
            <a:off x="876300" y="6554609"/>
            <a:ext cx="9199517" cy="276999"/>
          </a:xfrm>
          <a:prstGeom prst="rect">
            <a:avLst/>
          </a:prstGeom>
        </p:spPr>
        <p:txBody>
          <a:bodyPr wrap="square" lIns="0" tIns="0" rIns="0" bIns="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Q2</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8</a:t>
            </a:r>
            <a:r>
              <a:rPr kumimoji="0" lang="en-GB" sz="1200" b="0" i="0" u="none" strike="noStrike" kern="1200" cap="none" spc="0" normalizeH="0" baseline="0" noProof="0" dirty="0">
                <a:ln>
                  <a:noFill/>
                </a:ln>
                <a:solidFill>
                  <a:srgbClr val="595959"/>
                </a:solidFill>
                <a:effectLst/>
                <a:uLnTx/>
                <a:uFillTx/>
                <a:latin typeface="Calibri"/>
                <a:ea typeface="+mn-ea"/>
                <a:cs typeface="Arial" charset="0"/>
              </a:rPr>
              <a:t>. How often do you spend your leisure with following activities? (N=1271)</a:t>
            </a:r>
          </a:p>
        </p:txBody>
      </p:sp>
      <p:graphicFrame>
        <p:nvGraphicFramePr>
          <p:cNvPr id="11" name="Tabulka 10">
            <a:extLst>
              <a:ext uri="{FF2B5EF4-FFF2-40B4-BE49-F238E27FC236}">
                <a16:creationId xmlns:a16="http://schemas.microsoft.com/office/drawing/2014/main" id="{D58BC5A5-B9D5-400A-AADA-3B38B2E4C47A}"/>
              </a:ext>
            </a:extLst>
          </p:cNvPr>
          <p:cNvGraphicFramePr>
            <a:graphicFrameLocks noGrp="1"/>
          </p:cNvGraphicFramePr>
          <p:nvPr>
            <p:extLst>
              <p:ext uri="{D42A27DB-BD31-4B8C-83A1-F6EECF244321}">
                <p14:modId xmlns:p14="http://schemas.microsoft.com/office/powerpoint/2010/main" val="1223057535"/>
              </p:ext>
            </p:extLst>
          </p:nvPr>
        </p:nvGraphicFramePr>
        <p:xfrm>
          <a:off x="6944008" y="1618645"/>
          <a:ext cx="5015624" cy="4732712"/>
        </p:xfrm>
        <a:graphic>
          <a:graphicData uri="http://schemas.openxmlformats.org/drawingml/2006/table">
            <a:tbl>
              <a:tblPr>
                <a:tableStyleId>{5C22544A-7EE6-4342-B048-85BDC9FD1C3A}</a:tableStyleId>
              </a:tblPr>
              <a:tblGrid>
                <a:gridCol w="626953">
                  <a:extLst>
                    <a:ext uri="{9D8B030D-6E8A-4147-A177-3AD203B41FA5}">
                      <a16:colId xmlns:a16="http://schemas.microsoft.com/office/drawing/2014/main" val="295532291"/>
                    </a:ext>
                  </a:extLst>
                </a:gridCol>
                <a:gridCol w="626953">
                  <a:extLst>
                    <a:ext uri="{9D8B030D-6E8A-4147-A177-3AD203B41FA5}">
                      <a16:colId xmlns:a16="http://schemas.microsoft.com/office/drawing/2014/main" val="553009046"/>
                    </a:ext>
                  </a:extLst>
                </a:gridCol>
                <a:gridCol w="626953">
                  <a:extLst>
                    <a:ext uri="{9D8B030D-6E8A-4147-A177-3AD203B41FA5}">
                      <a16:colId xmlns:a16="http://schemas.microsoft.com/office/drawing/2014/main" val="1442269202"/>
                    </a:ext>
                  </a:extLst>
                </a:gridCol>
                <a:gridCol w="626953">
                  <a:extLst>
                    <a:ext uri="{9D8B030D-6E8A-4147-A177-3AD203B41FA5}">
                      <a16:colId xmlns:a16="http://schemas.microsoft.com/office/drawing/2014/main" val="924297736"/>
                    </a:ext>
                  </a:extLst>
                </a:gridCol>
                <a:gridCol w="626953">
                  <a:extLst>
                    <a:ext uri="{9D8B030D-6E8A-4147-A177-3AD203B41FA5}">
                      <a16:colId xmlns:a16="http://schemas.microsoft.com/office/drawing/2014/main" val="3565548888"/>
                    </a:ext>
                  </a:extLst>
                </a:gridCol>
                <a:gridCol w="626953">
                  <a:extLst>
                    <a:ext uri="{9D8B030D-6E8A-4147-A177-3AD203B41FA5}">
                      <a16:colId xmlns:a16="http://schemas.microsoft.com/office/drawing/2014/main" val="2793499441"/>
                    </a:ext>
                  </a:extLst>
                </a:gridCol>
                <a:gridCol w="626953">
                  <a:extLst>
                    <a:ext uri="{9D8B030D-6E8A-4147-A177-3AD203B41FA5}">
                      <a16:colId xmlns:a16="http://schemas.microsoft.com/office/drawing/2014/main" val="1876100052"/>
                    </a:ext>
                  </a:extLst>
                </a:gridCol>
                <a:gridCol w="626953">
                  <a:extLst>
                    <a:ext uri="{9D8B030D-6E8A-4147-A177-3AD203B41FA5}">
                      <a16:colId xmlns:a16="http://schemas.microsoft.com/office/drawing/2014/main" val="2163978638"/>
                    </a:ext>
                  </a:extLst>
                </a:gridCol>
              </a:tblGrid>
              <a:tr h="591589">
                <a:tc grid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dirty="0"/>
                        <a:t>At least once a month:</a:t>
                      </a:r>
                    </a:p>
                  </a:txBody>
                  <a:tcPr marL="9525" marR="9525" marT="9525" marB="0" anchor="ctr">
                    <a:solidFill>
                      <a:schemeClr val="accent6">
                        <a:lumMod val="20000"/>
                        <a:lumOff val="80000"/>
                      </a:schemeClr>
                    </a:solid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0" marR="0" marT="0" marB="0" anchor="c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1" dirty="0"/>
                    </a:p>
                  </a:txBody>
                  <a:tcPr marL="9525" marR="9525" marT="9525" marB="0" anchor="ctr">
                    <a:solidFill>
                      <a:schemeClr val="accent6">
                        <a:lumMod val="20000"/>
                        <a:lumOff val="80000"/>
                      </a:schemeClr>
                    </a:solidFill>
                  </a:tcPr>
                </a:tc>
                <a:extLst>
                  <a:ext uri="{0D108BD9-81ED-4DB2-BD59-A6C34878D82A}">
                    <a16:rowId xmlns:a16="http://schemas.microsoft.com/office/drawing/2014/main" val="2714639189"/>
                  </a:ext>
                </a:extLst>
              </a:tr>
              <a:tr h="591589">
                <a:tc>
                  <a:txBody>
                    <a:bodyPr/>
                    <a:lstStyle/>
                    <a:p>
                      <a:pPr algn="ctr" fontAlgn="b"/>
                      <a:r>
                        <a:rPr lang="en-GB" sz="1200" b="0" i="0" u="none" strike="noStrike" noProof="0" dirty="0">
                          <a:solidFill>
                            <a:schemeClr val="bg1"/>
                          </a:solidFill>
                          <a:effectLst/>
                          <a:latin typeface="Calibri" panose="020F0502020204030204" pitchFamily="34" charset="0"/>
                        </a:rPr>
                        <a:t>Total</a:t>
                      </a:r>
                    </a:p>
                  </a:txBody>
                  <a:tcPr marL="0" marR="0" marT="0" marB="0" anchor="ctr">
                    <a:solidFill>
                      <a:schemeClr val="accent6"/>
                    </a:solidFill>
                  </a:tcPr>
                </a:tc>
                <a:tc>
                  <a:txBody>
                    <a:bodyPr/>
                    <a:lstStyle/>
                    <a:p>
                      <a:pPr algn="ctr" fontAlgn="ctr"/>
                      <a:r>
                        <a:rPr lang="en-GB" sz="1100" b="0" i="0" u="none" strike="noStrike" noProof="0" dirty="0">
                          <a:solidFill>
                            <a:schemeClr val="bg1"/>
                          </a:solidFill>
                          <a:effectLst/>
                          <a:latin typeface="Calibri" panose="020F0502020204030204" pitchFamily="34" charset="0"/>
                        </a:rPr>
                        <a:t>Young digital elite</a:t>
                      </a:r>
                    </a:p>
                  </a:txBody>
                  <a:tcPr marL="0" marR="0" marT="0" marB="0" anchor="ctr">
                    <a:solidFill>
                      <a:schemeClr val="accent6"/>
                    </a:solidFill>
                  </a:tcPr>
                </a:tc>
                <a:tc>
                  <a:txBody>
                    <a:bodyPr/>
                    <a:lstStyle/>
                    <a:p>
                      <a:pPr algn="ctr" fontAlgn="ctr"/>
                      <a:r>
                        <a:rPr lang="en-GB" sz="1100" b="0" i="0" u="none" strike="noStrike" noProof="0" dirty="0">
                          <a:solidFill>
                            <a:schemeClr val="bg1"/>
                          </a:solidFill>
                          <a:effectLst/>
                          <a:latin typeface="Calibri" panose="020F0502020204030204" pitchFamily="34" charset="0"/>
                        </a:rPr>
                        <a:t>Wealthy professionals</a:t>
                      </a:r>
                    </a:p>
                  </a:txBody>
                  <a:tcPr marL="0" marR="0" marT="0" marB="0" anchor="ctr">
                    <a:solidFill>
                      <a:schemeClr val="accent6"/>
                    </a:solidFill>
                  </a:tcPr>
                </a:tc>
                <a:tc>
                  <a:txBody>
                    <a:bodyPr/>
                    <a:lstStyle/>
                    <a:p>
                      <a:pPr algn="ctr" fontAlgn="ctr"/>
                      <a:r>
                        <a:rPr lang="en-GB" sz="1100" b="0" i="0" u="none" strike="noStrike" noProof="0" dirty="0">
                          <a:solidFill>
                            <a:schemeClr val="bg1"/>
                          </a:solidFill>
                          <a:effectLst/>
                          <a:latin typeface="Calibri" panose="020F0502020204030204" pitchFamily="34" charset="0"/>
                        </a:rPr>
                        <a:t>Traditional middle class</a:t>
                      </a:r>
                    </a:p>
                  </a:txBody>
                  <a:tcPr marL="0" marR="0" marT="0" marB="0" anchor="ctr">
                    <a:solidFill>
                      <a:schemeClr val="accent6"/>
                    </a:solidFill>
                  </a:tcPr>
                </a:tc>
                <a:tc>
                  <a:txBody>
                    <a:bodyPr/>
                    <a:lstStyle/>
                    <a:p>
                      <a:pPr algn="ctr" fontAlgn="ctr"/>
                      <a:r>
                        <a:rPr lang="en-GB" sz="1100" b="0" i="0" u="none" strike="noStrike" noProof="0" dirty="0">
                          <a:solidFill>
                            <a:schemeClr val="bg1"/>
                          </a:solidFill>
                          <a:effectLst/>
                          <a:latin typeface="Calibri" panose="020F0502020204030204" pitchFamily="34" charset="0"/>
                        </a:rPr>
                        <a:t>Skilled workers</a:t>
                      </a:r>
                    </a:p>
                  </a:txBody>
                  <a:tcPr marL="0" marR="0" marT="0" marB="0" anchor="ctr">
                    <a:solidFill>
                      <a:schemeClr val="accent6"/>
                    </a:solidFill>
                  </a:tcPr>
                </a:tc>
                <a:tc>
                  <a:txBody>
                    <a:bodyPr/>
                    <a:lstStyle/>
                    <a:p>
                      <a:pPr algn="ctr" fontAlgn="ctr"/>
                      <a:r>
                        <a:rPr lang="en-GB" sz="1100" b="0" i="0" u="none" strike="noStrike" noProof="0" dirty="0">
                          <a:solidFill>
                            <a:schemeClr val="bg1"/>
                          </a:solidFill>
                          <a:effectLst/>
                          <a:latin typeface="Calibri" panose="020F0502020204030204" pitchFamily="34" charset="0"/>
                        </a:rPr>
                        <a:t>Urban poor</a:t>
                      </a:r>
                    </a:p>
                  </a:txBody>
                  <a:tcPr marL="0" marR="0" marT="0" marB="0" anchor="ctr">
                    <a:solidFill>
                      <a:schemeClr val="accent6"/>
                    </a:solidFill>
                  </a:tcPr>
                </a:tc>
                <a:tc>
                  <a:txBody>
                    <a:bodyPr/>
                    <a:lstStyle/>
                    <a:p>
                      <a:pPr algn="ctr" fontAlgn="ctr"/>
                      <a:r>
                        <a:rPr lang="en-GB" sz="1100" b="0" i="0" u="none" strike="noStrike" noProof="0" dirty="0">
                          <a:solidFill>
                            <a:schemeClr val="bg1"/>
                          </a:solidFill>
                          <a:effectLst/>
                          <a:latin typeface="Calibri" panose="020F0502020204030204" pitchFamily="34" charset="0"/>
                        </a:rPr>
                        <a:t>Working class</a:t>
                      </a:r>
                    </a:p>
                  </a:txBody>
                  <a:tcPr marL="0" marR="0" marT="0" marB="0" anchor="ctr">
                    <a:solidFill>
                      <a:schemeClr val="accent6"/>
                    </a:solidFill>
                  </a:tcPr>
                </a:tc>
                <a:tc>
                  <a:txBody>
                    <a:bodyPr/>
                    <a:lstStyle/>
                    <a:p>
                      <a:pPr algn="ctr" fontAlgn="ctr"/>
                      <a:r>
                        <a:rPr lang="en-GB" sz="1100" b="0" i="0" u="none" strike="noStrike" noProof="0" dirty="0">
                          <a:solidFill>
                            <a:schemeClr val="bg1"/>
                          </a:solidFill>
                          <a:effectLst/>
                          <a:latin typeface="Calibri" panose="020F0502020204030204" pitchFamily="34" charset="0"/>
                        </a:rPr>
                        <a:t>Low class</a:t>
                      </a:r>
                    </a:p>
                  </a:txBody>
                  <a:tcPr marL="0" marR="0" marT="0" marB="0" anchor="ctr">
                    <a:solidFill>
                      <a:schemeClr val="accent6"/>
                    </a:solidFill>
                  </a:tcPr>
                </a:tc>
                <a:extLst>
                  <a:ext uri="{0D108BD9-81ED-4DB2-BD59-A6C34878D82A}">
                    <a16:rowId xmlns:a16="http://schemas.microsoft.com/office/drawing/2014/main" val="474468851"/>
                  </a:ext>
                </a:extLst>
              </a:tr>
              <a:tr h="591589">
                <a:tc>
                  <a:txBody>
                    <a:bodyPr/>
                    <a:lstStyle/>
                    <a:p>
                      <a:pPr algn="ctr" fontAlgn="ctr"/>
                      <a:r>
                        <a:rPr lang="cs-CZ" sz="1400" b="0" i="0" u="none" strike="noStrike" dirty="0">
                          <a:solidFill>
                            <a:srgbClr val="000000"/>
                          </a:solidFill>
                          <a:effectLst/>
                          <a:latin typeface="Calibri" panose="020F0502020204030204" pitchFamily="34" charset="0"/>
                        </a:rPr>
                        <a:t>62%</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69%</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82%</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79%</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46%</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65%</a:t>
                      </a:r>
                    </a:p>
                  </a:txBody>
                  <a:tcPr marL="0" marR="0" marT="0" marB="0" anchor="ctr">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51%</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37%</a:t>
                      </a:r>
                    </a:p>
                  </a:txBody>
                  <a:tcPr marL="0" marR="0" marT="0" marB="0" anchor="ctr">
                    <a:solidFill>
                      <a:schemeClr val="accent5">
                        <a:lumMod val="20000"/>
                        <a:lumOff val="80000"/>
                      </a:schemeClr>
                    </a:solidFill>
                  </a:tcPr>
                </a:tc>
                <a:extLst>
                  <a:ext uri="{0D108BD9-81ED-4DB2-BD59-A6C34878D82A}">
                    <a16:rowId xmlns:a16="http://schemas.microsoft.com/office/drawing/2014/main" val="3208998245"/>
                  </a:ext>
                </a:extLst>
              </a:tr>
              <a:tr h="591589">
                <a:tc>
                  <a:txBody>
                    <a:bodyPr/>
                    <a:lstStyle/>
                    <a:p>
                      <a:pPr algn="ctr" fontAlgn="ctr"/>
                      <a:r>
                        <a:rPr lang="cs-CZ" sz="1400" b="0" i="0" u="none" strike="noStrike" dirty="0">
                          <a:solidFill>
                            <a:srgbClr val="000000"/>
                          </a:solidFill>
                          <a:effectLst/>
                          <a:latin typeface="Calibri" panose="020F0502020204030204" pitchFamily="34" charset="0"/>
                        </a:rPr>
                        <a:t>36%</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40%</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51%</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57%</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18%</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38%</a:t>
                      </a:r>
                    </a:p>
                  </a:txBody>
                  <a:tcPr marL="0" marR="0" marT="0" marB="0" anchor="ctr">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26%</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9%</a:t>
                      </a:r>
                    </a:p>
                  </a:txBody>
                  <a:tcPr marL="0" marR="0" marT="0" marB="0" anchor="ctr">
                    <a:solidFill>
                      <a:schemeClr val="accent5">
                        <a:lumMod val="20000"/>
                        <a:lumOff val="80000"/>
                      </a:schemeClr>
                    </a:solidFill>
                  </a:tcPr>
                </a:tc>
                <a:extLst>
                  <a:ext uri="{0D108BD9-81ED-4DB2-BD59-A6C34878D82A}">
                    <a16:rowId xmlns:a16="http://schemas.microsoft.com/office/drawing/2014/main" val="3607220496"/>
                  </a:ext>
                </a:extLst>
              </a:tr>
              <a:tr h="591589">
                <a:tc>
                  <a:txBody>
                    <a:bodyPr/>
                    <a:lstStyle/>
                    <a:p>
                      <a:pPr algn="ctr" fontAlgn="ctr"/>
                      <a:r>
                        <a:rPr lang="cs-CZ" sz="1400" b="0" i="0" u="none" strike="noStrike" dirty="0">
                          <a:solidFill>
                            <a:srgbClr val="000000"/>
                          </a:solidFill>
                          <a:effectLst/>
                          <a:latin typeface="Calibri" panose="020F0502020204030204" pitchFamily="34" charset="0"/>
                        </a:rPr>
                        <a:t>28%</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22%</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42%</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50%</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16%</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28%</a:t>
                      </a:r>
                    </a:p>
                  </a:txBody>
                  <a:tcPr marL="0" marR="0" marT="0" marB="0" anchor="ctr">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22%</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3%</a:t>
                      </a:r>
                    </a:p>
                  </a:txBody>
                  <a:tcPr marL="0" marR="0" marT="0" marB="0" anchor="ctr">
                    <a:solidFill>
                      <a:schemeClr val="accent5">
                        <a:lumMod val="20000"/>
                        <a:lumOff val="80000"/>
                      </a:schemeClr>
                    </a:solidFill>
                  </a:tcPr>
                </a:tc>
                <a:extLst>
                  <a:ext uri="{0D108BD9-81ED-4DB2-BD59-A6C34878D82A}">
                    <a16:rowId xmlns:a16="http://schemas.microsoft.com/office/drawing/2014/main" val="1568252778"/>
                  </a:ext>
                </a:extLst>
              </a:tr>
              <a:tr h="591589">
                <a:tc>
                  <a:txBody>
                    <a:bodyPr/>
                    <a:lstStyle/>
                    <a:p>
                      <a:pPr algn="ctr" fontAlgn="ctr"/>
                      <a:r>
                        <a:rPr lang="cs-CZ" sz="1400" b="0" i="0" u="none" strike="noStrike" dirty="0">
                          <a:solidFill>
                            <a:srgbClr val="000000"/>
                          </a:solidFill>
                          <a:effectLst/>
                          <a:latin typeface="Calibri" panose="020F0502020204030204" pitchFamily="34" charset="0"/>
                        </a:rPr>
                        <a:t>24%</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31%</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33%</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45%</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12%</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25%</a:t>
                      </a:r>
                    </a:p>
                  </a:txBody>
                  <a:tcPr marL="0" marR="0" marT="0" marB="0" anchor="ctr">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16%</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4%</a:t>
                      </a:r>
                    </a:p>
                  </a:txBody>
                  <a:tcPr marL="0" marR="0" marT="0" marB="0" anchor="ctr">
                    <a:solidFill>
                      <a:schemeClr val="accent5">
                        <a:lumMod val="20000"/>
                        <a:lumOff val="80000"/>
                      </a:schemeClr>
                    </a:solidFill>
                  </a:tcPr>
                </a:tc>
                <a:extLst>
                  <a:ext uri="{0D108BD9-81ED-4DB2-BD59-A6C34878D82A}">
                    <a16:rowId xmlns:a16="http://schemas.microsoft.com/office/drawing/2014/main" val="3640274457"/>
                  </a:ext>
                </a:extLst>
              </a:tr>
              <a:tr h="591589">
                <a:tc>
                  <a:txBody>
                    <a:bodyPr/>
                    <a:lstStyle/>
                    <a:p>
                      <a:pPr algn="ctr" fontAlgn="ctr"/>
                      <a:r>
                        <a:rPr lang="cs-CZ" sz="1400" b="0" i="0" u="none" strike="noStrike" dirty="0">
                          <a:solidFill>
                            <a:srgbClr val="000000"/>
                          </a:solidFill>
                          <a:effectLst/>
                          <a:latin typeface="Calibri" panose="020F0502020204030204" pitchFamily="34" charset="0"/>
                        </a:rPr>
                        <a:t>22%</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22%</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37%</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40%</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6%</a:t>
                      </a:r>
                    </a:p>
                  </a:txBody>
                  <a:tcPr marL="0" marR="0" marT="0" marB="0" anchor="ctr">
                    <a:solidFill>
                      <a:schemeClr val="accent5">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24%</a:t>
                      </a:r>
                    </a:p>
                  </a:txBody>
                  <a:tcPr marL="0" marR="0" marT="0" marB="0" anchor="ctr">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13%</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2%</a:t>
                      </a:r>
                    </a:p>
                  </a:txBody>
                  <a:tcPr marL="0" marR="0" marT="0" marB="0" anchor="ctr">
                    <a:solidFill>
                      <a:schemeClr val="accent5">
                        <a:lumMod val="20000"/>
                        <a:lumOff val="80000"/>
                      </a:schemeClr>
                    </a:solidFill>
                  </a:tcPr>
                </a:tc>
                <a:extLst>
                  <a:ext uri="{0D108BD9-81ED-4DB2-BD59-A6C34878D82A}">
                    <a16:rowId xmlns:a16="http://schemas.microsoft.com/office/drawing/2014/main" val="3641833138"/>
                  </a:ext>
                </a:extLst>
              </a:tr>
              <a:tr h="591589">
                <a:tc>
                  <a:txBody>
                    <a:bodyPr/>
                    <a:lstStyle/>
                    <a:p>
                      <a:pPr algn="ctr" fontAlgn="ctr"/>
                      <a:r>
                        <a:rPr lang="cs-CZ" sz="1400" b="0" i="0" u="none" strike="noStrike" dirty="0">
                          <a:solidFill>
                            <a:srgbClr val="000000"/>
                          </a:solidFill>
                          <a:effectLst/>
                          <a:latin typeface="Calibri" panose="020F0502020204030204" pitchFamily="34" charset="0"/>
                        </a:rPr>
                        <a:t>4%</a:t>
                      </a:r>
                    </a:p>
                  </a:txBody>
                  <a:tcPr marL="9525" marR="9525" marT="9525" marB="0" anchor="ctr">
                    <a:solidFill>
                      <a:schemeClr val="accent6">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4%</a:t>
                      </a:r>
                    </a:p>
                  </a:txBody>
                  <a:tcPr marL="0" marR="0" marT="0" marB="0" anchor="ctr">
                    <a:no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8%</a:t>
                      </a:r>
                    </a:p>
                  </a:txBody>
                  <a:tcPr marL="0" marR="0" marT="0" marB="0" anchor="ctr">
                    <a:solidFill>
                      <a:schemeClr val="accent2">
                        <a:lumMod val="20000"/>
                        <a:lumOff val="80000"/>
                      </a:schemeClr>
                    </a:solidFill>
                  </a:tcPr>
                </a:tc>
                <a:tc>
                  <a:txBody>
                    <a:bodyPr/>
                    <a:lstStyle/>
                    <a:p>
                      <a:pPr algn="ctr" fontAlgn="ctr"/>
                      <a:r>
                        <a:rPr lang="cs-CZ" sz="1400" b="1" i="0" u="none" strike="noStrike" kern="1200" dirty="0">
                          <a:solidFill>
                            <a:schemeClr val="accent2">
                              <a:lumMod val="75000"/>
                            </a:schemeClr>
                          </a:solidFill>
                          <a:effectLst/>
                          <a:latin typeface="Calibri" panose="020F0502020204030204" pitchFamily="34" charset="0"/>
                          <a:ea typeface="+mn-ea"/>
                          <a:cs typeface="+mn-cs"/>
                        </a:rPr>
                        <a:t>9%</a:t>
                      </a:r>
                    </a:p>
                  </a:txBody>
                  <a:tcPr marL="0" marR="0" marT="0" marB="0" anchor="ctr">
                    <a:solidFill>
                      <a:schemeClr val="accent2">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a:t>
                      </a:r>
                    </a:p>
                  </a:txBody>
                  <a:tcPr marL="0" marR="0" marT="0" marB="0" anchor="ctr">
                    <a:noFill/>
                  </a:tcPr>
                </a:tc>
                <a:tc>
                  <a:txBody>
                    <a:bodyPr/>
                    <a:lstStyle/>
                    <a:p>
                      <a:pPr algn="ctr" fontAlgn="ctr"/>
                      <a:r>
                        <a:rPr lang="cs-CZ" sz="1400" b="0" i="0" u="none" strike="noStrike" dirty="0">
                          <a:solidFill>
                            <a:srgbClr val="000000"/>
                          </a:solidFill>
                          <a:effectLst/>
                          <a:latin typeface="Calibri" panose="020F0502020204030204" pitchFamily="34" charset="0"/>
                        </a:rPr>
                        <a:t>4%</a:t>
                      </a:r>
                    </a:p>
                  </a:txBody>
                  <a:tcPr marL="0" marR="0" marT="0" marB="0" anchor="ctr">
                    <a:no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1%</a:t>
                      </a:r>
                    </a:p>
                  </a:txBody>
                  <a:tcPr marL="0" marR="0" marT="0" marB="0" anchor="ctr">
                    <a:solidFill>
                      <a:schemeClr val="accent5">
                        <a:lumMod val="20000"/>
                        <a:lumOff val="80000"/>
                      </a:schemeClr>
                    </a:solidFill>
                  </a:tcPr>
                </a:tc>
                <a:tc>
                  <a:txBody>
                    <a:bodyPr/>
                    <a:lstStyle/>
                    <a:p>
                      <a:pPr algn="ctr" fontAlgn="ctr"/>
                      <a:r>
                        <a:rPr lang="cs-CZ" sz="1400" b="1" i="0" u="none" strike="noStrike" kern="1200" dirty="0">
                          <a:solidFill>
                            <a:srgbClr val="FF0000"/>
                          </a:solidFill>
                          <a:effectLst/>
                          <a:latin typeface="Calibri" panose="020F0502020204030204" pitchFamily="34" charset="0"/>
                          <a:ea typeface="+mn-ea"/>
                          <a:cs typeface="+mn-cs"/>
                        </a:rPr>
                        <a:t>0%</a:t>
                      </a:r>
                    </a:p>
                  </a:txBody>
                  <a:tcPr marL="0" marR="0" marT="0" marB="0" anchor="ctr">
                    <a:solidFill>
                      <a:schemeClr val="accent5">
                        <a:lumMod val="20000"/>
                        <a:lumOff val="80000"/>
                      </a:schemeClr>
                    </a:solidFill>
                  </a:tcPr>
                </a:tc>
                <a:extLst>
                  <a:ext uri="{0D108BD9-81ED-4DB2-BD59-A6C34878D82A}">
                    <a16:rowId xmlns:a16="http://schemas.microsoft.com/office/drawing/2014/main" val="266740543"/>
                  </a:ext>
                </a:extLst>
              </a:tr>
            </a:tbl>
          </a:graphicData>
        </a:graphic>
      </p:graphicFrame>
      <p:sp>
        <p:nvSpPr>
          <p:cNvPr id="13" name="TextovéPole 12">
            <a:extLst>
              <a:ext uri="{FF2B5EF4-FFF2-40B4-BE49-F238E27FC236}">
                <a16:creationId xmlns:a16="http://schemas.microsoft.com/office/drawing/2014/main" id="{468D2F01-982B-421F-AB01-2BDAE863C50B}"/>
              </a:ext>
            </a:extLst>
          </p:cNvPr>
          <p:cNvSpPr txBox="1"/>
          <p:nvPr/>
        </p:nvSpPr>
        <p:spPr>
          <a:xfrm>
            <a:off x="9983177" y="1052501"/>
            <a:ext cx="1837189" cy="407736"/>
          </a:xfrm>
          <a:prstGeom prst="rect">
            <a:avLst/>
          </a:prstGeom>
          <a:noFill/>
        </p:spPr>
        <p:txBody>
          <a:bodyPr wrap="square" lIns="36000" tIns="0" rIns="3600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2ECC71">
                    <a:lumMod val="75000"/>
                  </a:srgbClr>
                </a:solidFill>
                <a:effectLst/>
                <a:uLnTx/>
                <a:uFillTx/>
                <a:latin typeface="Calibri"/>
                <a:ea typeface="+mn-ea"/>
                <a:cs typeface="+mn-cs"/>
              </a:rPr>
              <a:t>XX %</a:t>
            </a: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 significantly often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Calibri"/>
                <a:ea typeface="+mn-ea"/>
                <a:cs typeface="+mn-cs"/>
              </a:rPr>
              <a:t>YY %</a:t>
            </a:r>
            <a:r>
              <a:rPr kumimoji="0" lang="en-GB" sz="1600" b="1" i="0" u="none" strike="noStrike" kern="1200" cap="none" spc="0" normalizeH="0" baseline="0" noProof="0" dirty="0">
                <a:ln>
                  <a:noFill/>
                </a:ln>
                <a:solidFill>
                  <a:srgbClr val="595959">
                    <a:lumMod val="60000"/>
                    <a:lumOff val="40000"/>
                  </a:srgbClr>
                </a:solidFill>
                <a:effectLst/>
                <a:uLnTx/>
                <a:uFillTx/>
                <a:latin typeface="Calibri"/>
                <a:ea typeface="+mn-ea"/>
                <a:cs typeface="+mn-cs"/>
              </a:rPr>
              <a:t> </a:t>
            </a:r>
            <a:r>
              <a:rPr kumimoji="0" lang="en-GB" sz="1050" b="0" i="0" u="none" strike="noStrike" kern="1200" cap="none" spc="0" normalizeH="0" baseline="0" noProof="0" dirty="0">
                <a:ln>
                  <a:noFill/>
                </a:ln>
                <a:solidFill>
                  <a:prstClr val="white">
                    <a:lumMod val="50000"/>
                  </a:prstClr>
                </a:solidFill>
                <a:effectLst/>
                <a:uLnTx/>
                <a:uFillTx/>
                <a:latin typeface="Calibri"/>
                <a:ea typeface="+mn-ea"/>
                <a:cs typeface="+mn-cs"/>
              </a:rPr>
              <a:t>= significantly less often</a:t>
            </a:r>
          </a:p>
        </p:txBody>
      </p:sp>
      <p:sp>
        <p:nvSpPr>
          <p:cNvPr id="14" name="Zástupný symbol pro obsah 7">
            <a:extLst>
              <a:ext uri="{FF2B5EF4-FFF2-40B4-BE49-F238E27FC236}">
                <a16:creationId xmlns:a16="http://schemas.microsoft.com/office/drawing/2014/main" id="{90BE5753-0BD0-435F-8E70-7E103E316C1E}"/>
              </a:ext>
            </a:extLst>
          </p:cNvPr>
          <p:cNvSpPr>
            <a:spLocks noGrp="1"/>
          </p:cNvSpPr>
          <p:nvPr>
            <p:ph idx="1"/>
          </p:nvPr>
        </p:nvSpPr>
        <p:spPr>
          <a:xfrm>
            <a:off x="0" y="884556"/>
            <a:ext cx="7688062" cy="654885"/>
          </a:xfrm>
          <a:noFill/>
        </p:spPr>
        <p:txBody>
          <a:bodyPr lIns="900000" tIns="0" rIns="900000" bIns="0" anchor="t">
            <a:noAutofit/>
          </a:bodyPr>
          <a:lstStyle/>
          <a:p>
            <a:pPr marL="0" indent="0">
              <a:buNone/>
            </a:pPr>
            <a:r>
              <a:rPr lang="en-AU" sz="1800" dirty="0"/>
              <a:t>Wealthy professionals and Traditional middle class spend the most time “outside”. On the contrary, activities such as visits to restaurants and traveling are significantly less a part of leisure time for Low class, Working class and Skilled workers.</a:t>
            </a:r>
          </a:p>
        </p:txBody>
      </p:sp>
      <p:sp>
        <p:nvSpPr>
          <p:cNvPr id="15" name="Nadpis 1">
            <a:extLst>
              <a:ext uri="{FF2B5EF4-FFF2-40B4-BE49-F238E27FC236}">
                <a16:creationId xmlns:a16="http://schemas.microsoft.com/office/drawing/2014/main" id="{7890014A-1807-4205-A531-DB3E1A15D442}"/>
              </a:ext>
            </a:extLst>
          </p:cNvPr>
          <p:cNvSpPr txBox="1">
            <a:spLocks/>
          </p:cNvSpPr>
          <p:nvPr/>
        </p:nvSpPr>
        <p:spPr>
          <a:xfrm>
            <a:off x="0" y="292970"/>
            <a:ext cx="12192000"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9FE3"/>
                </a:solidFill>
                <a:effectLst/>
                <a:uLnTx/>
                <a:uFillTx/>
                <a:latin typeface="Calibri"/>
                <a:ea typeface="+mj-ea"/>
                <a:cs typeface="+mj-cs"/>
              </a:rPr>
              <a:t>Leisure time</a:t>
            </a:r>
            <a:endParaRPr kumimoji="0" lang="en-GB" sz="3000" b="0" i="0" u="none" strike="noStrike" kern="1200" cap="none" spc="0" normalizeH="0" baseline="0" noProof="0" dirty="0">
              <a:ln>
                <a:noFill/>
              </a:ln>
              <a:solidFill>
                <a:srgbClr val="009FE3"/>
              </a:solidFill>
              <a:effectLst/>
              <a:uLnTx/>
              <a:uFillTx/>
              <a:latin typeface="Calibri"/>
              <a:ea typeface="+mj-ea"/>
              <a:cs typeface="+mj-cs"/>
            </a:endParaRPr>
          </a:p>
        </p:txBody>
      </p:sp>
    </p:spTree>
    <p:extLst>
      <p:ext uri="{BB962C8B-B14F-4D97-AF65-F5344CB8AC3E}">
        <p14:creationId xmlns:p14="http://schemas.microsoft.com/office/powerpoint/2010/main" val="14199759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en-US" dirty="0"/>
              <a:t>Sample structure</a:t>
            </a:r>
            <a:endParaRPr lang="cs-CZ" dirty="0"/>
          </a:p>
        </p:txBody>
      </p:sp>
    </p:spTree>
    <p:extLst>
      <p:ext uri="{BB962C8B-B14F-4D97-AF65-F5344CB8AC3E}">
        <p14:creationId xmlns:p14="http://schemas.microsoft.com/office/powerpoint/2010/main" val="33493974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a:xfrm>
            <a:off x="0" y="298938"/>
            <a:ext cx="12192000" cy="615461"/>
          </a:xfrm>
          <a:noFill/>
        </p:spPr>
        <p:txBody>
          <a:bodyPr lIns="900000" tIns="0" rIns="0" bIns="0" anchor="ctr">
            <a:noAutofit/>
          </a:bodyPr>
          <a:lstStyle/>
          <a:p>
            <a:r>
              <a:rPr lang="en-US" dirty="0"/>
              <a:t>Sample structure</a:t>
            </a:r>
            <a:endParaRPr lang="cs-CZ" dirty="0"/>
          </a:p>
        </p:txBody>
      </p:sp>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88</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9" name="Obdélník 8"/>
          <p:cNvSpPr/>
          <p:nvPr/>
        </p:nvSpPr>
        <p:spPr>
          <a:xfrm>
            <a:off x="876300" y="6581243"/>
            <a:ext cx="9199517" cy="276999"/>
          </a:xfrm>
          <a:prstGeom prst="rect">
            <a:avLst/>
          </a:prstGeom>
        </p:spPr>
        <p:txBody>
          <a:bodyPr wrap="square" lIns="0" tIns="0" rIns="0" bIns="0" anchor="ctr">
            <a:noAutofit/>
          </a:bodyPr>
          <a:lstStyle/>
          <a:p>
            <a:pPr lvl="0" fontAlgn="base">
              <a:spcBef>
                <a:spcPct val="0"/>
              </a:spcBef>
              <a:spcAft>
                <a:spcPct val="0"/>
              </a:spcAft>
              <a:defRPr/>
            </a:pPr>
            <a:r>
              <a:rPr kumimoji="0" lang="en-GB" sz="1200" b="0" i="0" u="none" strike="noStrike" kern="1200" cap="none" spc="0" normalizeH="0" baseline="0" dirty="0">
                <a:ln>
                  <a:noFill/>
                </a:ln>
                <a:solidFill>
                  <a:srgbClr val="595959"/>
                </a:solidFill>
                <a:effectLst/>
                <a:uLnTx/>
                <a:uFillTx/>
                <a:latin typeface="Calibri"/>
                <a:ea typeface="+mn-ea"/>
                <a:cs typeface="Arial" charset="0"/>
              </a:rPr>
              <a:t>Total</a:t>
            </a:r>
            <a:r>
              <a:rPr kumimoji="0" lang="cs-CZ" sz="1200" b="0" i="0" u="none" strike="noStrike" kern="1200" cap="none" spc="0" normalizeH="0" baseline="0" noProof="0" dirty="0">
                <a:ln>
                  <a:noFill/>
                </a:ln>
                <a:solidFill>
                  <a:srgbClr val="595959"/>
                </a:solidFill>
                <a:effectLst/>
                <a:uLnTx/>
                <a:uFillTx/>
                <a:latin typeface="Calibri"/>
                <a:ea typeface="+mn-ea"/>
                <a:cs typeface="Arial" charset="0"/>
              </a:rPr>
              <a:t> (N</a:t>
            </a:r>
            <a:r>
              <a:rPr lang="cs-CZ" sz="1200" dirty="0">
                <a:solidFill>
                  <a:srgbClr val="595959"/>
                </a:solidFill>
                <a:cs typeface="Arial" charset="0"/>
              </a:rPr>
              <a:t>=1271)</a:t>
            </a:r>
            <a:endParaRPr kumimoji="0" lang="en-GB" sz="1200" b="0" i="0" u="none" strike="noStrike" kern="1200" cap="none" spc="0" normalizeH="0" baseline="0" noProof="0" dirty="0">
              <a:ln>
                <a:noFill/>
              </a:ln>
              <a:solidFill>
                <a:srgbClr val="595959"/>
              </a:solidFill>
              <a:effectLst/>
              <a:uLnTx/>
              <a:uFillTx/>
              <a:latin typeface="Calibri"/>
              <a:ea typeface="+mn-ea"/>
              <a:cs typeface="Arial" charset="0"/>
            </a:endParaRPr>
          </a:p>
        </p:txBody>
      </p:sp>
      <p:graphicFrame>
        <p:nvGraphicFramePr>
          <p:cNvPr id="14" name="Graf 13"/>
          <p:cNvGraphicFramePr/>
          <p:nvPr>
            <p:extLst>
              <p:ext uri="{D42A27DB-BD31-4B8C-83A1-F6EECF244321}">
                <p14:modId xmlns:p14="http://schemas.microsoft.com/office/powerpoint/2010/main" val="1962548590"/>
              </p:ext>
            </p:extLst>
          </p:nvPr>
        </p:nvGraphicFramePr>
        <p:xfrm>
          <a:off x="65570" y="1809750"/>
          <a:ext cx="4641889" cy="1246717"/>
        </p:xfrm>
        <a:graphic>
          <a:graphicData uri="http://schemas.openxmlformats.org/drawingml/2006/chart">
            <c:chart xmlns:c="http://schemas.openxmlformats.org/drawingml/2006/chart" xmlns:r="http://schemas.openxmlformats.org/officeDocument/2006/relationships" r:id="rId2"/>
          </a:graphicData>
        </a:graphic>
      </p:graphicFrame>
      <p:sp>
        <p:nvSpPr>
          <p:cNvPr id="19" name="Obdélník 18"/>
          <p:cNvSpPr/>
          <p:nvPr/>
        </p:nvSpPr>
        <p:spPr>
          <a:xfrm>
            <a:off x="915451" y="1194158"/>
            <a:ext cx="2762251" cy="320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85725"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rgbClr val="1964AA"/>
                </a:solidFill>
                <a:effectLst/>
                <a:uLnTx/>
                <a:uFillTx/>
                <a:latin typeface="Calibri"/>
                <a:ea typeface="+mn-ea"/>
                <a:cs typeface="+mn-cs"/>
              </a:rPr>
              <a:t>Gender</a:t>
            </a:r>
          </a:p>
        </p:txBody>
      </p:sp>
      <p:sp>
        <p:nvSpPr>
          <p:cNvPr id="20" name="Elipsa 18"/>
          <p:cNvSpPr>
            <a:spLocks noChangeAspect="1"/>
          </p:cNvSpPr>
          <p:nvPr/>
        </p:nvSpPr>
        <p:spPr>
          <a:xfrm>
            <a:off x="463343" y="1045496"/>
            <a:ext cx="576000" cy="57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400" b="1" i="0" u="none" strike="noStrike" kern="1200" cap="none" spc="0" normalizeH="0" baseline="0" noProof="0" dirty="0">
              <a:ln>
                <a:noFill/>
              </a:ln>
              <a:solidFill>
                <a:srgbClr val="1964AA"/>
              </a:solidFill>
              <a:effectLst/>
              <a:uLnTx/>
              <a:uFillTx/>
              <a:latin typeface="Calibri"/>
              <a:ea typeface="+mn-ea"/>
              <a:cs typeface="+mn-cs"/>
            </a:endParaRPr>
          </a:p>
        </p:txBody>
      </p:sp>
      <p:pic>
        <p:nvPicPr>
          <p:cNvPr id="21" name="Picture 3" descr="C:\Users\mpickova\Downloads\united-heterosexual-symbols.png"/>
          <p:cNvPicPr>
            <a:picLocks noChangeAspect="1" noChangeArrowheads="1"/>
          </p:cNvPicPr>
          <p:nvPr/>
        </p:nvPicPr>
        <p:blipFill>
          <a:blip r:embed="rId3" cstate="print"/>
          <a:srcRect/>
          <a:stretch>
            <a:fillRect/>
          </a:stretch>
        </p:blipFill>
        <p:spPr bwMode="auto">
          <a:xfrm>
            <a:off x="579067" y="1183096"/>
            <a:ext cx="360000" cy="360000"/>
          </a:xfrm>
          <a:prstGeom prst="rect">
            <a:avLst/>
          </a:prstGeom>
          <a:noFill/>
        </p:spPr>
      </p:pic>
      <p:sp>
        <p:nvSpPr>
          <p:cNvPr id="22" name="Obdélník 21"/>
          <p:cNvSpPr/>
          <p:nvPr/>
        </p:nvSpPr>
        <p:spPr>
          <a:xfrm>
            <a:off x="886876" y="3401655"/>
            <a:ext cx="2762251" cy="320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85725"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rgbClr val="1964AA"/>
                </a:solidFill>
                <a:effectLst/>
                <a:uLnTx/>
                <a:uFillTx/>
                <a:latin typeface="Calibri"/>
                <a:ea typeface="+mn-ea"/>
                <a:cs typeface="+mn-cs"/>
              </a:rPr>
              <a:t>Age</a:t>
            </a:r>
          </a:p>
        </p:txBody>
      </p:sp>
      <p:sp>
        <p:nvSpPr>
          <p:cNvPr id="23" name="Elipsa 27"/>
          <p:cNvSpPr>
            <a:spLocks noChangeAspect="1"/>
          </p:cNvSpPr>
          <p:nvPr/>
        </p:nvSpPr>
        <p:spPr>
          <a:xfrm>
            <a:off x="420152" y="3283200"/>
            <a:ext cx="576000" cy="57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400" b="1" i="0" u="none" strike="noStrike" kern="1200" cap="none" spc="0" normalizeH="0" baseline="0" noProof="0" dirty="0">
              <a:ln>
                <a:noFill/>
              </a:ln>
              <a:solidFill>
                <a:srgbClr val="1964AA"/>
              </a:solidFill>
              <a:effectLst/>
              <a:uLnTx/>
              <a:uFillTx/>
              <a:latin typeface="Calibri"/>
              <a:ea typeface="+mn-ea"/>
              <a:cs typeface="+mn-cs"/>
            </a:endParaRPr>
          </a:p>
        </p:txBody>
      </p:sp>
      <p:graphicFrame>
        <p:nvGraphicFramePr>
          <p:cNvPr id="25" name="Graf 24"/>
          <p:cNvGraphicFramePr/>
          <p:nvPr>
            <p:extLst>
              <p:ext uri="{D42A27DB-BD31-4B8C-83A1-F6EECF244321}">
                <p14:modId xmlns:p14="http://schemas.microsoft.com/office/powerpoint/2010/main" val="1373628635"/>
              </p:ext>
            </p:extLst>
          </p:nvPr>
        </p:nvGraphicFramePr>
        <p:xfrm>
          <a:off x="150237" y="3903374"/>
          <a:ext cx="4641889" cy="19470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Graf 25"/>
          <p:cNvGraphicFramePr/>
          <p:nvPr>
            <p:extLst>
              <p:ext uri="{D42A27DB-BD31-4B8C-83A1-F6EECF244321}">
                <p14:modId xmlns:p14="http://schemas.microsoft.com/office/powerpoint/2010/main" val="3751118346"/>
              </p:ext>
            </p:extLst>
          </p:nvPr>
        </p:nvGraphicFramePr>
        <p:xfrm>
          <a:off x="4061837" y="1619249"/>
          <a:ext cx="4641889" cy="1640418"/>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ovéPole 26"/>
          <p:cNvSpPr txBox="1"/>
          <p:nvPr/>
        </p:nvSpPr>
        <p:spPr>
          <a:xfrm>
            <a:off x="4831286" y="1194896"/>
            <a:ext cx="2568574" cy="318924"/>
          </a:xfrm>
          <a:prstGeom prst="rect">
            <a:avLst/>
          </a:prstGeom>
          <a:solidFill>
            <a:schemeClr val="accent6">
              <a:lumMod val="20000"/>
              <a:lumOff val="80000"/>
            </a:schemeClr>
          </a:solidFill>
        </p:spPr>
        <p:txBody>
          <a:bodyPr wrap="square" lIns="180000" tIns="36000" rIns="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rgbClr val="1964AA"/>
                </a:solidFill>
                <a:effectLst/>
                <a:uLnTx/>
                <a:uFillTx/>
                <a:latin typeface="Calibri"/>
                <a:ea typeface="+mn-ea"/>
                <a:cs typeface="+mn-cs"/>
              </a:rPr>
              <a:t>Education</a:t>
            </a:r>
          </a:p>
        </p:txBody>
      </p:sp>
      <p:sp>
        <p:nvSpPr>
          <p:cNvPr id="28" name="Elipsa 15"/>
          <p:cNvSpPr>
            <a:spLocks noChangeAspect="1"/>
          </p:cNvSpPr>
          <p:nvPr/>
        </p:nvSpPr>
        <p:spPr>
          <a:xfrm>
            <a:off x="4364561" y="1089809"/>
            <a:ext cx="576000" cy="576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400" b="1" i="0" u="none" strike="noStrike" kern="1200" cap="none" spc="0" normalizeH="0" baseline="0" noProof="0" dirty="0">
              <a:ln>
                <a:noFill/>
              </a:ln>
              <a:solidFill>
                <a:srgbClr val="1964AA"/>
              </a:solidFill>
              <a:effectLst/>
              <a:uLnTx/>
              <a:uFillTx/>
              <a:latin typeface="Calibri"/>
              <a:ea typeface="+mn-ea"/>
              <a:cs typeface="+mn-cs"/>
            </a:endParaRPr>
          </a:p>
        </p:txBody>
      </p:sp>
      <p:graphicFrame>
        <p:nvGraphicFramePr>
          <p:cNvPr id="30" name="Graf 29"/>
          <p:cNvGraphicFramePr/>
          <p:nvPr>
            <p:extLst>
              <p:ext uri="{D42A27DB-BD31-4B8C-83A1-F6EECF244321}">
                <p14:modId xmlns:p14="http://schemas.microsoft.com/office/powerpoint/2010/main" val="1161587816"/>
              </p:ext>
            </p:extLst>
          </p:nvPr>
        </p:nvGraphicFramePr>
        <p:xfrm>
          <a:off x="7469973" y="1673878"/>
          <a:ext cx="4641889" cy="4064909"/>
        </p:xfrm>
        <a:graphic>
          <a:graphicData uri="http://schemas.openxmlformats.org/drawingml/2006/chart">
            <c:chart xmlns:c="http://schemas.openxmlformats.org/drawingml/2006/chart" xmlns:r="http://schemas.openxmlformats.org/officeDocument/2006/relationships" r:id="rId6"/>
          </a:graphicData>
        </a:graphic>
      </p:graphicFrame>
      <p:pic>
        <p:nvPicPr>
          <p:cNvPr id="34" name="Picture 2" descr="C:\Users\mpickova\Downloads\graduate-ca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4561" y="1177385"/>
            <a:ext cx="396000" cy="39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 name="Graf 38"/>
          <p:cNvGraphicFramePr/>
          <p:nvPr>
            <p:extLst>
              <p:ext uri="{D42A27DB-BD31-4B8C-83A1-F6EECF244321}">
                <p14:modId xmlns:p14="http://schemas.microsoft.com/office/powerpoint/2010/main" val="483442480"/>
              </p:ext>
            </p:extLst>
          </p:nvPr>
        </p:nvGraphicFramePr>
        <p:xfrm>
          <a:off x="3613388" y="3776213"/>
          <a:ext cx="4641889" cy="2422343"/>
        </p:xfrm>
        <a:graphic>
          <a:graphicData uri="http://schemas.openxmlformats.org/drawingml/2006/chart">
            <c:chart xmlns:c="http://schemas.openxmlformats.org/drawingml/2006/chart" xmlns:r="http://schemas.openxmlformats.org/officeDocument/2006/relationships" r:id="rId8"/>
          </a:graphicData>
        </a:graphic>
      </p:graphicFrame>
      <p:sp>
        <p:nvSpPr>
          <p:cNvPr id="40" name="TextovéPole 39"/>
          <p:cNvSpPr txBox="1"/>
          <p:nvPr/>
        </p:nvSpPr>
        <p:spPr>
          <a:xfrm>
            <a:off x="4901399" y="3402393"/>
            <a:ext cx="2568574" cy="318924"/>
          </a:xfrm>
          <a:prstGeom prst="rect">
            <a:avLst/>
          </a:prstGeom>
          <a:solidFill>
            <a:schemeClr val="accent6">
              <a:lumMod val="20000"/>
              <a:lumOff val="80000"/>
            </a:schemeClr>
          </a:solidFill>
        </p:spPr>
        <p:txBody>
          <a:bodyPr wrap="square" lIns="180000" tIns="36000" rIns="0" bIns="36000" rtlCol="0" anchor="ctr">
            <a:spAutoFit/>
          </a:bodyPr>
          <a:lstStyle/>
          <a:p>
            <a:pPr lvl="0">
              <a:defRPr/>
            </a:pPr>
            <a:r>
              <a:rPr lang="en-GB" sz="1600" b="1" dirty="0">
                <a:solidFill>
                  <a:srgbClr val="1964AA"/>
                </a:solidFill>
              </a:rPr>
              <a:t>Net monthly income</a:t>
            </a:r>
            <a:endParaRPr kumimoji="0" lang="en-GB" sz="1600" b="1" i="0" u="none" strike="noStrike" kern="1200" cap="none" spc="0" normalizeH="0" baseline="0" dirty="0">
              <a:ln>
                <a:noFill/>
              </a:ln>
              <a:solidFill>
                <a:srgbClr val="1964AA"/>
              </a:solidFill>
              <a:effectLst/>
              <a:uLnTx/>
              <a:uFillTx/>
              <a:latin typeface="Calibri"/>
              <a:ea typeface="+mn-ea"/>
              <a:cs typeface="+mn-cs"/>
            </a:endParaRPr>
          </a:p>
        </p:txBody>
      </p:sp>
      <p:sp>
        <p:nvSpPr>
          <p:cNvPr id="41" name="Elipsa 15"/>
          <p:cNvSpPr>
            <a:spLocks noChangeAspect="1"/>
          </p:cNvSpPr>
          <p:nvPr/>
        </p:nvSpPr>
        <p:spPr>
          <a:xfrm>
            <a:off x="4434674" y="3268110"/>
            <a:ext cx="576000" cy="576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400" b="1" i="0" u="none" strike="noStrike" kern="1200" cap="none" spc="0" normalizeH="0" baseline="0" noProof="0" dirty="0">
              <a:ln>
                <a:noFill/>
              </a:ln>
              <a:solidFill>
                <a:srgbClr val="1964AA"/>
              </a:solidFill>
              <a:effectLst/>
              <a:uLnTx/>
              <a:uFillTx/>
              <a:latin typeface="Calibri"/>
              <a:ea typeface="+mn-ea"/>
              <a:cs typeface="+mn-cs"/>
            </a:endParaRPr>
          </a:p>
        </p:txBody>
      </p:sp>
      <p:pic>
        <p:nvPicPr>
          <p:cNvPr id="3074" name="Picture 2" descr="C:\Users\mpickova\Downloads\birthday-cak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7152" y="3401654"/>
            <a:ext cx="342000" cy="342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ovéPole 28">
            <a:extLst>
              <a:ext uri="{FF2B5EF4-FFF2-40B4-BE49-F238E27FC236}">
                <a16:creationId xmlns:a16="http://schemas.microsoft.com/office/drawing/2014/main" id="{80B6AABC-0DE3-40BA-99A1-BEA28070AA6A}"/>
              </a:ext>
            </a:extLst>
          </p:cNvPr>
          <p:cNvSpPr txBox="1"/>
          <p:nvPr/>
        </p:nvSpPr>
        <p:spPr>
          <a:xfrm>
            <a:off x="8664852" y="1194896"/>
            <a:ext cx="2568574" cy="318924"/>
          </a:xfrm>
          <a:prstGeom prst="rect">
            <a:avLst/>
          </a:prstGeom>
          <a:solidFill>
            <a:schemeClr val="accent6">
              <a:lumMod val="20000"/>
              <a:lumOff val="80000"/>
            </a:schemeClr>
          </a:solidFill>
        </p:spPr>
        <p:txBody>
          <a:bodyPr wrap="square" lIns="180000" tIns="36000" rIns="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1964AA"/>
                </a:solidFill>
                <a:effectLst/>
                <a:uLnTx/>
                <a:uFillTx/>
                <a:latin typeface="Calibri"/>
                <a:ea typeface="+mn-ea"/>
                <a:cs typeface="+mn-cs"/>
              </a:rPr>
              <a:t>Region</a:t>
            </a:r>
            <a:endParaRPr kumimoji="0" lang="en-GB" sz="1600" b="1" i="0" u="none" strike="noStrike" kern="1200" cap="none" spc="0" normalizeH="0" baseline="0" noProof="0" dirty="0">
              <a:ln>
                <a:noFill/>
              </a:ln>
              <a:solidFill>
                <a:srgbClr val="1964AA"/>
              </a:solidFill>
              <a:effectLst/>
              <a:uLnTx/>
              <a:uFillTx/>
              <a:latin typeface="Calibri"/>
              <a:ea typeface="+mn-ea"/>
              <a:cs typeface="+mn-cs"/>
            </a:endParaRPr>
          </a:p>
        </p:txBody>
      </p:sp>
      <p:sp>
        <p:nvSpPr>
          <p:cNvPr id="38" name="Elipsa 15">
            <a:extLst>
              <a:ext uri="{FF2B5EF4-FFF2-40B4-BE49-F238E27FC236}">
                <a16:creationId xmlns:a16="http://schemas.microsoft.com/office/drawing/2014/main" id="{E220C4A3-A634-471D-882B-4BDC6B546C14}"/>
              </a:ext>
            </a:extLst>
          </p:cNvPr>
          <p:cNvSpPr>
            <a:spLocks noChangeAspect="1"/>
          </p:cNvSpPr>
          <p:nvPr/>
        </p:nvSpPr>
        <p:spPr>
          <a:xfrm>
            <a:off x="8183277" y="1100090"/>
            <a:ext cx="576000" cy="576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400" b="1" i="0" u="none" strike="noStrike" kern="1200" cap="none" spc="0" normalizeH="0" baseline="0" noProof="0" dirty="0">
              <a:ln>
                <a:noFill/>
              </a:ln>
              <a:solidFill>
                <a:srgbClr val="1964AA"/>
              </a:solidFill>
              <a:effectLst/>
              <a:uLnTx/>
              <a:uFillTx/>
              <a:latin typeface="Calibri"/>
              <a:ea typeface="+mn-ea"/>
              <a:cs typeface="+mn-cs"/>
            </a:endParaRPr>
          </a:p>
        </p:txBody>
      </p:sp>
      <p:pic>
        <p:nvPicPr>
          <p:cNvPr id="42" name="Picture 2" descr="C:\Users\mpickova\Downloads\subway-map.png">
            <a:extLst>
              <a:ext uri="{FF2B5EF4-FFF2-40B4-BE49-F238E27FC236}">
                <a16:creationId xmlns:a16="http://schemas.microsoft.com/office/drawing/2014/main" id="{6AF06102-3FCA-443C-A4C1-1C2BDD842BF2}"/>
              </a:ext>
            </a:extLst>
          </p:cNvPr>
          <p:cNvPicPr>
            <a:picLocks noChangeAspect="1" noChangeArrowheads="1"/>
          </p:cNvPicPr>
          <p:nvPr/>
        </p:nvPicPr>
        <p:blipFill>
          <a:blip r:embed="rId10" cstate="print"/>
          <a:srcRect/>
          <a:stretch>
            <a:fillRect/>
          </a:stretch>
        </p:blipFill>
        <p:spPr bwMode="auto">
          <a:xfrm>
            <a:off x="8255277" y="1147072"/>
            <a:ext cx="432000" cy="432000"/>
          </a:xfrm>
          <a:prstGeom prst="rect">
            <a:avLst/>
          </a:prstGeom>
          <a:noFill/>
        </p:spPr>
      </p:pic>
      <p:pic>
        <p:nvPicPr>
          <p:cNvPr id="4" name="Obrázek 3">
            <a:extLst>
              <a:ext uri="{FF2B5EF4-FFF2-40B4-BE49-F238E27FC236}">
                <a16:creationId xmlns:a16="http://schemas.microsoft.com/office/drawing/2014/main" id="{8718A8A9-9CC6-4560-A116-DF4B3932FD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82319" y="3411423"/>
            <a:ext cx="319080" cy="319080"/>
          </a:xfrm>
          <a:prstGeom prst="rect">
            <a:avLst/>
          </a:prstGeom>
        </p:spPr>
      </p:pic>
    </p:spTree>
    <p:extLst>
      <p:ext uri="{BB962C8B-B14F-4D97-AF65-F5344CB8AC3E}">
        <p14:creationId xmlns:p14="http://schemas.microsoft.com/office/powerpoint/2010/main" val="6711314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4"/>
          <p:cNvSpPr>
            <a:spLocks noGrp="1"/>
          </p:cNvSpPr>
          <p:nvPr>
            <p:ph type="ctrTitle"/>
          </p:nvPr>
        </p:nvSpPr>
        <p:spPr/>
        <p:txBody>
          <a:bodyPr/>
          <a:lstStyle/>
          <a:p>
            <a:r>
              <a:rPr lang="en-AU"/>
              <a:t>Contacts</a:t>
            </a:r>
          </a:p>
        </p:txBody>
      </p:sp>
      <p:pic>
        <p:nvPicPr>
          <p:cNvPr id="6" name="Obrázek 5">
            <a:extLst>
              <a:ext uri="{FF2B5EF4-FFF2-40B4-BE49-F238E27FC236}">
                <a16:creationId xmlns:a16="http://schemas.microsoft.com/office/drawing/2014/main" id="{E50329D5-2271-438B-BB03-03CD715F04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920" b="10340"/>
          <a:stretch/>
        </p:blipFill>
        <p:spPr>
          <a:xfrm>
            <a:off x="1139063" y="1898542"/>
            <a:ext cx="1438609" cy="1438609"/>
          </a:xfrm>
          <a:prstGeom prst="ellipse">
            <a:avLst/>
          </a:prstGeom>
        </p:spPr>
      </p:pic>
      <p:sp>
        <p:nvSpPr>
          <p:cNvPr id="7" name="Obdélník 6">
            <a:extLst>
              <a:ext uri="{FF2B5EF4-FFF2-40B4-BE49-F238E27FC236}">
                <a16:creationId xmlns:a16="http://schemas.microsoft.com/office/drawing/2014/main" id="{0284813C-0279-4607-BED4-EAB30E88CA62}"/>
              </a:ext>
            </a:extLst>
          </p:cNvPr>
          <p:cNvSpPr/>
          <p:nvPr/>
        </p:nvSpPr>
        <p:spPr>
          <a:xfrm>
            <a:off x="2880514" y="2062583"/>
            <a:ext cx="2736000" cy="1077218"/>
          </a:xfrm>
          <a:prstGeom prst="rect">
            <a:avLst/>
          </a:prstGeom>
          <a:noFill/>
        </p:spPr>
        <p:txBody>
          <a:bodyPr wrap="square" lIns="18000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Kateřina Merklová</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Client Service </a:t>
            </a:r>
            <a:r>
              <a:rPr kumimoji="0" lang="cs-CZ" sz="1600" b="1" i="0" u="none" strike="noStrike" kern="1200" cap="none" spc="0" normalizeH="0" baseline="0" noProof="0" dirty="0">
                <a:ln>
                  <a:noFill/>
                </a:ln>
                <a:solidFill>
                  <a:prstClr val="white"/>
                </a:solidFill>
                <a:effectLst/>
                <a:uLnTx/>
                <a:uFillTx/>
                <a:latin typeface="Calibri"/>
                <a:ea typeface="+mn-ea"/>
                <a:cs typeface="+mn-cs"/>
              </a:rPr>
              <a:t>Manager</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B0F0"/>
                </a:solidFill>
                <a:effectLst/>
                <a:uLnTx/>
                <a:uFillTx/>
                <a:latin typeface="Calibri"/>
                <a:ea typeface="+mn-ea"/>
                <a:cs typeface="Arial" charset="0"/>
              </a:rPr>
              <a:t>m</a:t>
            </a:r>
            <a:r>
              <a:rPr kumimoji="0" lang="en-GB" sz="1600" b="0" i="0" u="none" strike="noStrike" kern="0" cap="none" spc="0" normalizeH="0" baseline="0" noProof="0" dirty="0">
                <a:ln>
                  <a:noFill/>
                </a:ln>
                <a:solidFill>
                  <a:prstClr val="white"/>
                </a:solidFill>
                <a:effectLst/>
                <a:uLnTx/>
                <a:uFillTx/>
                <a:latin typeface="Calibri"/>
                <a:ea typeface="+mn-ea"/>
                <a:cs typeface="Arial" charset="0"/>
              </a:rPr>
              <a:t> (+420) </a:t>
            </a:r>
            <a:r>
              <a:rPr kumimoji="0" lang="en-GB" sz="1600" b="0" i="0" u="none" strike="noStrike" kern="1200" cap="none" spc="0" normalizeH="0" baseline="0" noProof="0" dirty="0">
                <a:ln>
                  <a:noFill/>
                </a:ln>
                <a:solidFill>
                  <a:prstClr val="white"/>
                </a:solidFill>
                <a:effectLst/>
                <a:uLnTx/>
                <a:uFillTx/>
                <a:latin typeface="Calibri"/>
                <a:ea typeface="+mn-ea"/>
                <a:cs typeface="+mn-cs"/>
              </a:rPr>
              <a:t>776</a:t>
            </a:r>
            <a:r>
              <a:rPr kumimoji="0" lang="cs-CZ" sz="1600" b="0" i="0" u="none" strike="noStrike" kern="1200" cap="none" spc="0" normalizeH="0" baseline="0" noProof="0" dirty="0">
                <a:ln>
                  <a:noFill/>
                </a:ln>
                <a:solidFill>
                  <a:prstClr val="white"/>
                </a:solidFill>
                <a:effectLst/>
                <a:uLnTx/>
                <a:uFillTx/>
                <a:latin typeface="Calibri"/>
                <a:ea typeface="+mn-ea"/>
                <a:cs typeface="+mn-cs"/>
              </a:rPr>
              <a:t> </a:t>
            </a:r>
            <a:r>
              <a:rPr kumimoji="0" lang="en-GB" sz="1600" b="0" i="0" u="none" strike="noStrike" kern="1200" cap="none" spc="0" normalizeH="0" baseline="0" noProof="0" dirty="0">
                <a:ln>
                  <a:noFill/>
                </a:ln>
                <a:solidFill>
                  <a:prstClr val="white"/>
                </a:solidFill>
                <a:effectLst/>
                <a:uLnTx/>
                <a:uFillTx/>
                <a:latin typeface="Calibri"/>
                <a:ea typeface="+mn-ea"/>
                <a:cs typeface="+mn-cs"/>
              </a:rPr>
              <a:t>885</a:t>
            </a:r>
            <a:r>
              <a:rPr kumimoji="0" lang="cs-CZ" sz="1600" b="0" i="0" u="none" strike="noStrike" kern="1200" cap="none" spc="0" normalizeH="0" baseline="0" noProof="0" dirty="0">
                <a:ln>
                  <a:noFill/>
                </a:ln>
                <a:solidFill>
                  <a:prstClr val="white"/>
                </a:solidFill>
                <a:effectLst/>
                <a:uLnTx/>
                <a:uFillTx/>
                <a:latin typeface="Calibri"/>
                <a:ea typeface="+mn-ea"/>
                <a:cs typeface="+mn-cs"/>
              </a:rPr>
              <a:t> </a:t>
            </a:r>
            <a:r>
              <a:rPr kumimoji="0" lang="en-GB" sz="1600" b="0" i="0" u="none" strike="noStrike" kern="1200" cap="none" spc="0" normalizeH="0" baseline="0" noProof="0" dirty="0">
                <a:ln>
                  <a:noFill/>
                </a:ln>
                <a:solidFill>
                  <a:prstClr val="white"/>
                </a:solidFill>
                <a:effectLst/>
                <a:uLnTx/>
                <a:uFillTx/>
                <a:latin typeface="Calibri"/>
                <a:ea typeface="+mn-ea"/>
                <a:cs typeface="+mn-cs"/>
              </a:rPr>
              <a:t>998</a:t>
            </a:r>
            <a:endParaRPr kumimoji="0" lang="cs-CZ" sz="1600" b="0"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B0F0"/>
                </a:solidFill>
                <a:effectLst/>
                <a:uLnTx/>
                <a:uFillTx/>
                <a:latin typeface="Calibri"/>
                <a:ea typeface="+mn-ea"/>
                <a:cs typeface="Arial" charset="0"/>
              </a:rPr>
              <a:t>e</a:t>
            </a:r>
            <a:r>
              <a:rPr kumimoji="0" lang="en-GB" sz="1600" b="0" i="0" u="none" strike="noStrike" kern="0" cap="none" spc="0" normalizeH="0" baseline="0" noProof="0" dirty="0">
                <a:ln>
                  <a:noFill/>
                </a:ln>
                <a:solidFill>
                  <a:prstClr val="white"/>
                </a:solidFill>
                <a:effectLst/>
                <a:uLnTx/>
                <a:uFillTx/>
                <a:latin typeface="Calibri"/>
                <a:ea typeface="+mn-ea"/>
                <a:cs typeface="Arial" charset="0"/>
              </a:rPr>
              <a:t> katerina.</a:t>
            </a:r>
            <a:r>
              <a:rPr kumimoji="0" lang="cs-CZ" sz="1600" b="0" i="0" u="none" strike="noStrike" kern="0" cap="none" spc="0" normalizeH="0" baseline="0" noProof="0" dirty="0">
                <a:ln>
                  <a:noFill/>
                </a:ln>
                <a:solidFill>
                  <a:prstClr val="white"/>
                </a:solidFill>
                <a:effectLst/>
                <a:uLnTx/>
                <a:uFillTx/>
                <a:latin typeface="Calibri"/>
                <a:ea typeface="+mn-ea"/>
                <a:cs typeface="Arial" charset="0"/>
              </a:rPr>
              <a:t>merklova</a:t>
            </a:r>
            <a:r>
              <a:rPr kumimoji="0" lang="en-GB" sz="1600" b="0" i="0" u="none" strike="noStrike" kern="0" cap="none" spc="0" normalizeH="0" baseline="0" noProof="0" dirty="0">
                <a:ln>
                  <a:noFill/>
                </a:ln>
                <a:solidFill>
                  <a:prstClr val="white"/>
                </a:solidFill>
                <a:effectLst/>
                <a:uLnTx/>
                <a:uFillTx/>
                <a:latin typeface="Calibri"/>
                <a:ea typeface="+mn-ea"/>
                <a:cs typeface="Arial" charset="0"/>
              </a:rPr>
              <a:t>@nms.cz</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odnadpis 5">
            <a:extLst>
              <a:ext uri="{FF2B5EF4-FFF2-40B4-BE49-F238E27FC236}">
                <a16:creationId xmlns:a16="http://schemas.microsoft.com/office/drawing/2014/main" id="{22523707-6F45-44CF-A013-02D953CF7959}"/>
              </a:ext>
            </a:extLst>
          </p:cNvPr>
          <p:cNvSpPr txBox="1">
            <a:spLocks/>
          </p:cNvSpPr>
          <p:nvPr/>
        </p:nvSpPr>
        <p:spPr>
          <a:xfrm>
            <a:off x="2772964" y="4291486"/>
            <a:ext cx="2951100" cy="1020930"/>
          </a:xfrm>
          <a:prstGeom prst="rect">
            <a:avLst/>
          </a:prstGeom>
        </p:spPr>
        <p:txBody>
          <a:bodyPr anchor="b" anchorCtr="0"/>
          <a:lstStyle>
            <a:lvl1pPr marL="0" indent="0" algn="l" rtl="0" eaLnBrk="0" fontAlgn="base" hangingPunct="0">
              <a:spcBef>
                <a:spcPct val="20000"/>
              </a:spcBef>
              <a:spcAft>
                <a:spcPct val="0"/>
              </a:spcAft>
              <a:buNone/>
              <a:defRPr sz="2800">
                <a:solidFill>
                  <a:schemeClr val="bg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sz="1600" b="1" i="0" u="none" strike="noStrike" kern="0" cap="none" spc="0" normalizeH="0" baseline="0" noProof="0" dirty="0">
                <a:ln>
                  <a:noFill/>
                </a:ln>
                <a:solidFill>
                  <a:prstClr val="white"/>
                </a:solidFill>
                <a:effectLst/>
                <a:uLnTx/>
                <a:uFillTx/>
                <a:latin typeface="Calibri"/>
                <a:ea typeface="+mn-ea"/>
                <a:cs typeface="Arial" charset="0"/>
              </a:rPr>
              <a:t>Tereza Přibáňová</a:t>
            </a:r>
            <a:br>
              <a:rPr kumimoji="0" lang="cs-CZ" sz="1600" b="0" i="0" u="none" strike="noStrike" kern="0" cap="none" spc="0" normalizeH="0" baseline="0" noProof="0" dirty="0">
                <a:ln>
                  <a:noFill/>
                </a:ln>
                <a:solidFill>
                  <a:prstClr val="white"/>
                </a:solidFill>
                <a:effectLst/>
                <a:uLnTx/>
                <a:uFillTx/>
                <a:latin typeface="Calibri"/>
                <a:ea typeface="+mn-ea"/>
                <a:cs typeface="Arial" charset="0"/>
              </a:rPr>
            </a:br>
            <a:r>
              <a:rPr kumimoji="0" lang="en-US" sz="1600" b="1" i="0" u="none" strike="noStrike" kern="0" cap="none" spc="0" normalizeH="0" baseline="0" noProof="0" dirty="0">
                <a:ln>
                  <a:noFill/>
                </a:ln>
                <a:solidFill>
                  <a:prstClr val="white"/>
                </a:solidFill>
                <a:effectLst/>
                <a:uLnTx/>
                <a:uFillTx/>
                <a:latin typeface="Calibri"/>
                <a:ea typeface="+mn-ea"/>
                <a:cs typeface="Arial" charset="0"/>
              </a:rPr>
              <a:t>Head of Quantitative Research</a:t>
            </a:r>
            <a:br>
              <a:rPr kumimoji="0" lang="cs-CZ" sz="1600" b="0" i="0" u="none" strike="noStrike" kern="0" cap="none" spc="0" normalizeH="0" baseline="0" noProof="0" dirty="0">
                <a:ln>
                  <a:noFill/>
                </a:ln>
                <a:solidFill>
                  <a:prstClr val="white"/>
                </a:solidFill>
                <a:effectLst/>
                <a:uLnTx/>
                <a:uFillTx/>
                <a:latin typeface="Calibri"/>
                <a:ea typeface="+mn-ea"/>
                <a:cs typeface="Arial" charset="0"/>
              </a:rPr>
            </a:br>
            <a:r>
              <a:rPr kumimoji="0" lang="cs-CZ" sz="1600" b="0" i="0" u="none" strike="noStrike" kern="0" cap="none" spc="0" normalizeH="0" baseline="0" noProof="0" dirty="0">
                <a:ln>
                  <a:noFill/>
                </a:ln>
                <a:solidFill>
                  <a:srgbClr val="009FE3"/>
                </a:solidFill>
                <a:effectLst/>
                <a:uLnTx/>
                <a:uFillTx/>
                <a:latin typeface="Calibri"/>
                <a:ea typeface="+mn-ea"/>
                <a:cs typeface="Arial" charset="0"/>
              </a:rPr>
              <a:t>m</a:t>
            </a:r>
            <a:r>
              <a:rPr kumimoji="0" lang="cs-CZ" sz="1600" b="0" i="0" u="none" strike="noStrike" kern="0" cap="none" spc="0" normalizeH="0" baseline="0" noProof="0" dirty="0">
                <a:ln>
                  <a:noFill/>
                </a:ln>
                <a:solidFill>
                  <a:prstClr val="white"/>
                </a:solidFill>
                <a:effectLst/>
                <a:uLnTx/>
                <a:uFillTx/>
                <a:latin typeface="Calibri"/>
                <a:ea typeface="+mn-ea"/>
                <a:cs typeface="Arial" charset="0"/>
              </a:rPr>
              <a:t> (+420) 778 735 673</a:t>
            </a:r>
            <a:br>
              <a:rPr kumimoji="0" lang="cs-CZ" sz="1600" b="0" i="0" u="none" strike="noStrike" kern="0" cap="none" spc="0" normalizeH="0" baseline="0" noProof="0" dirty="0">
                <a:ln>
                  <a:noFill/>
                </a:ln>
                <a:solidFill>
                  <a:prstClr val="white"/>
                </a:solidFill>
                <a:effectLst/>
                <a:uLnTx/>
                <a:uFillTx/>
                <a:latin typeface="Calibri"/>
                <a:ea typeface="+mn-ea"/>
                <a:cs typeface="Arial" charset="0"/>
              </a:rPr>
            </a:br>
            <a:r>
              <a:rPr kumimoji="0" lang="cs-CZ" sz="1600" b="0" i="0" u="none" strike="noStrike" kern="0" cap="none" spc="0" normalizeH="0" baseline="0" noProof="0" dirty="0">
                <a:ln>
                  <a:noFill/>
                </a:ln>
                <a:solidFill>
                  <a:srgbClr val="009FE3"/>
                </a:solidFill>
                <a:effectLst/>
                <a:uLnTx/>
                <a:uFillTx/>
                <a:latin typeface="Calibri"/>
                <a:ea typeface="+mn-ea"/>
                <a:cs typeface="Arial" charset="0"/>
              </a:rPr>
              <a:t>e</a:t>
            </a:r>
            <a:r>
              <a:rPr kumimoji="0" lang="cs-CZ" sz="1600" b="0" i="0" u="none" strike="noStrike" kern="0" cap="none" spc="0" normalizeH="0" baseline="0" noProof="0" dirty="0">
                <a:ln>
                  <a:noFill/>
                </a:ln>
                <a:solidFill>
                  <a:prstClr val="white"/>
                </a:solidFill>
                <a:effectLst/>
                <a:uLnTx/>
                <a:uFillTx/>
                <a:latin typeface="Calibri"/>
                <a:ea typeface="+mn-ea"/>
                <a:cs typeface="Arial" charset="0"/>
              </a:rPr>
              <a:t> tereza.pribanova@nms.cz</a:t>
            </a:r>
          </a:p>
        </p:txBody>
      </p:sp>
      <p:pic>
        <p:nvPicPr>
          <p:cNvPr id="12" name="Picture 3" descr="N:\01_NMS\10_FOTO\LIDE\Zaměstnanci by Tomáš Železný\Finalní verze fotek\TEREZA PŘIBÁŇOVÁ UV FIN FIN IMG_1459.tif">
            <a:extLst>
              <a:ext uri="{FF2B5EF4-FFF2-40B4-BE49-F238E27FC236}">
                <a16:creationId xmlns:a16="http://schemas.microsoft.com/office/drawing/2014/main" id="{4EE24F2F-A0B4-4455-A2F7-AAF3CF88E340}"/>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116996" y="4006226"/>
            <a:ext cx="1482743" cy="1438609"/>
          </a:xfrm>
          <a:prstGeom prst="ellipse">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E17C37DE-E321-4654-A406-9CB87BDA7A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7937" y="1898542"/>
            <a:ext cx="1435271" cy="1438609"/>
          </a:xfrm>
          <a:prstGeom prst="rect">
            <a:avLst/>
          </a:prstGeom>
        </p:spPr>
      </p:pic>
      <p:sp>
        <p:nvSpPr>
          <p:cNvPr id="13" name="Podnadpis 5">
            <a:extLst>
              <a:ext uri="{FF2B5EF4-FFF2-40B4-BE49-F238E27FC236}">
                <a16:creationId xmlns:a16="http://schemas.microsoft.com/office/drawing/2014/main" id="{C8925964-80E1-4B49-9710-E3C09D7B6020}"/>
              </a:ext>
            </a:extLst>
          </p:cNvPr>
          <p:cNvSpPr txBox="1">
            <a:spLocks/>
          </p:cNvSpPr>
          <p:nvPr/>
        </p:nvSpPr>
        <p:spPr>
          <a:xfrm>
            <a:off x="8123660" y="2090727"/>
            <a:ext cx="3134275" cy="1020930"/>
          </a:xfrm>
          <a:prstGeom prst="rect">
            <a:avLst/>
          </a:prstGeom>
        </p:spPr>
        <p:txBody>
          <a:bodyPr anchor="b" anchorCtr="0"/>
          <a:lstStyle>
            <a:lvl1pPr marL="0" indent="0" algn="l" rtl="0" eaLnBrk="0" fontAlgn="base" hangingPunct="0">
              <a:spcBef>
                <a:spcPct val="20000"/>
              </a:spcBef>
              <a:spcAft>
                <a:spcPct val="0"/>
              </a:spcAft>
              <a:buNone/>
              <a:defRPr sz="2800">
                <a:solidFill>
                  <a:schemeClr val="bg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sz="1600" b="1" i="0" u="none" strike="noStrike" kern="0" cap="none" spc="0" normalizeH="0" baseline="0" noProof="0" dirty="0">
                <a:ln>
                  <a:noFill/>
                </a:ln>
                <a:solidFill>
                  <a:prstClr val="white"/>
                </a:solidFill>
                <a:effectLst/>
                <a:uLnTx/>
                <a:uFillTx/>
                <a:latin typeface="Calibri"/>
                <a:ea typeface="+mn-ea"/>
                <a:cs typeface="Arial" charset="0"/>
              </a:rPr>
              <a:t>Monika Lejnarová</a:t>
            </a:r>
            <a:br>
              <a:rPr kumimoji="0" lang="cs-CZ" sz="1600" b="0" i="0" u="none" strike="noStrike" kern="0" cap="none" spc="0" normalizeH="0" baseline="0" noProof="0" dirty="0">
                <a:ln>
                  <a:noFill/>
                </a:ln>
                <a:solidFill>
                  <a:prstClr val="white"/>
                </a:solidFill>
                <a:effectLst/>
                <a:uLnTx/>
                <a:uFillTx/>
                <a:latin typeface="Calibri"/>
                <a:ea typeface="+mn-ea"/>
                <a:cs typeface="Arial" charset="0"/>
              </a:rPr>
            </a:br>
            <a:r>
              <a:rPr kumimoji="0" lang="en-US" sz="1600" b="1" i="0" u="none" strike="noStrike" kern="0" cap="none" spc="0" normalizeH="0" baseline="0" noProof="0" dirty="0">
                <a:ln>
                  <a:noFill/>
                </a:ln>
                <a:solidFill>
                  <a:prstClr val="white"/>
                </a:solidFill>
                <a:effectLst/>
                <a:uLnTx/>
                <a:uFillTx/>
                <a:latin typeface="Calibri"/>
                <a:ea typeface="+mn-ea"/>
                <a:cs typeface="Arial" charset="0"/>
              </a:rPr>
              <a:t>Quantitative Research Specialist </a:t>
            </a:r>
            <a:br>
              <a:rPr kumimoji="0" lang="cs-CZ" sz="1600" b="0" i="0" u="none" strike="noStrike" kern="0" cap="none" spc="0" normalizeH="0" baseline="0" noProof="0" dirty="0">
                <a:ln>
                  <a:noFill/>
                </a:ln>
                <a:solidFill>
                  <a:prstClr val="white"/>
                </a:solidFill>
                <a:effectLst/>
                <a:uLnTx/>
                <a:uFillTx/>
                <a:latin typeface="Calibri"/>
                <a:ea typeface="+mn-ea"/>
                <a:cs typeface="Arial" charset="0"/>
              </a:rPr>
            </a:br>
            <a:r>
              <a:rPr kumimoji="0" lang="cs-CZ" sz="1600" b="0" i="0" u="none" strike="noStrike" kern="0" cap="none" spc="0" normalizeH="0" baseline="0" noProof="0" dirty="0">
                <a:ln>
                  <a:noFill/>
                </a:ln>
                <a:solidFill>
                  <a:srgbClr val="009FE3"/>
                </a:solidFill>
                <a:effectLst/>
                <a:uLnTx/>
                <a:uFillTx/>
                <a:latin typeface="Calibri"/>
                <a:ea typeface="+mn-ea"/>
                <a:cs typeface="Arial" charset="0"/>
              </a:rPr>
              <a:t>m</a:t>
            </a:r>
            <a:r>
              <a:rPr kumimoji="0" lang="cs-CZ" sz="1600" b="0" i="0" u="none" strike="noStrike" kern="0" cap="none" spc="0" normalizeH="0" baseline="0" noProof="0" dirty="0">
                <a:ln>
                  <a:noFill/>
                </a:ln>
                <a:solidFill>
                  <a:prstClr val="white"/>
                </a:solidFill>
                <a:effectLst/>
                <a:uLnTx/>
                <a:uFillTx/>
                <a:latin typeface="Calibri"/>
                <a:ea typeface="+mn-ea"/>
                <a:cs typeface="Arial" charset="0"/>
              </a:rPr>
              <a:t> (+420) 603 978 941</a:t>
            </a:r>
            <a:br>
              <a:rPr kumimoji="0" lang="cs-CZ" sz="1600" b="0" i="0" u="none" strike="noStrike" kern="0" cap="none" spc="0" normalizeH="0" baseline="0" noProof="0" dirty="0">
                <a:ln>
                  <a:noFill/>
                </a:ln>
                <a:solidFill>
                  <a:prstClr val="white"/>
                </a:solidFill>
                <a:effectLst/>
                <a:uLnTx/>
                <a:uFillTx/>
                <a:latin typeface="Calibri"/>
                <a:ea typeface="+mn-ea"/>
                <a:cs typeface="Arial" charset="0"/>
              </a:rPr>
            </a:br>
            <a:r>
              <a:rPr kumimoji="0" lang="cs-CZ" sz="1600" b="0" i="0" u="none" strike="noStrike" kern="0" cap="none" spc="0" normalizeH="0" baseline="0" noProof="0" dirty="0">
                <a:ln>
                  <a:noFill/>
                </a:ln>
                <a:solidFill>
                  <a:srgbClr val="009FE3"/>
                </a:solidFill>
                <a:effectLst/>
                <a:uLnTx/>
                <a:uFillTx/>
                <a:latin typeface="Calibri"/>
                <a:ea typeface="+mn-ea"/>
                <a:cs typeface="Arial" charset="0"/>
              </a:rPr>
              <a:t>e</a:t>
            </a:r>
            <a:r>
              <a:rPr kumimoji="0" lang="cs-CZ" sz="1600" b="0" i="0" u="none" strike="noStrike" kern="0" cap="none" spc="0" normalizeH="0" baseline="0" noProof="0" dirty="0">
                <a:ln>
                  <a:noFill/>
                </a:ln>
                <a:solidFill>
                  <a:prstClr val="white"/>
                </a:solidFill>
                <a:effectLst/>
                <a:uLnTx/>
                <a:uFillTx/>
                <a:latin typeface="Calibri"/>
                <a:ea typeface="+mn-ea"/>
                <a:cs typeface="Arial" charset="0"/>
              </a:rPr>
              <a:t> monika.lejnarova@nms.cz</a:t>
            </a:r>
          </a:p>
        </p:txBody>
      </p:sp>
      <p:sp>
        <p:nvSpPr>
          <p:cNvPr id="14" name="Podnadpis 5">
            <a:extLst>
              <a:ext uri="{FF2B5EF4-FFF2-40B4-BE49-F238E27FC236}">
                <a16:creationId xmlns:a16="http://schemas.microsoft.com/office/drawing/2014/main" id="{FBBF132C-6DCB-457B-B609-D42E3EE069B2}"/>
              </a:ext>
            </a:extLst>
          </p:cNvPr>
          <p:cNvSpPr txBox="1">
            <a:spLocks/>
          </p:cNvSpPr>
          <p:nvPr/>
        </p:nvSpPr>
        <p:spPr>
          <a:xfrm>
            <a:off x="6467937" y="4291486"/>
            <a:ext cx="3377950" cy="1020930"/>
          </a:xfrm>
          <a:prstGeom prst="rect">
            <a:avLst/>
          </a:prstGeom>
        </p:spPr>
        <p:txBody>
          <a:bodyPr anchor="b" anchorCtr="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cs-CZ" sz="1600" b="1" i="0" u="none" strike="noStrike" kern="1200" cap="none" spc="0" normalizeH="0" baseline="0" noProof="0" dirty="0">
                <a:ln>
                  <a:noFill/>
                </a:ln>
                <a:solidFill>
                  <a:prstClr val="white"/>
                </a:solidFill>
                <a:effectLst/>
                <a:uLnTx/>
                <a:uFillTx/>
                <a:latin typeface="Calibri"/>
                <a:ea typeface="+mn-ea"/>
                <a:cs typeface="Arial" charset="0"/>
              </a:rPr>
              <a:t>NMS Market Research</a:t>
            </a:r>
            <a:br>
              <a:rPr kumimoji="0" lang="cs-CZ" sz="1600" b="0" i="0" u="none" strike="noStrike" kern="1200" cap="none" spc="0" normalizeH="0" baseline="0" noProof="0" dirty="0">
                <a:ln>
                  <a:noFill/>
                </a:ln>
                <a:solidFill>
                  <a:prstClr val="white"/>
                </a:solidFill>
                <a:effectLst/>
                <a:uLnTx/>
                <a:uFillTx/>
                <a:latin typeface="Calibri"/>
                <a:ea typeface="+mn-ea"/>
                <a:cs typeface="Arial" charset="0"/>
              </a:rPr>
            </a:br>
            <a:r>
              <a:rPr kumimoji="0" lang="cs-CZ" sz="1600" b="0" i="0" u="none" strike="noStrike" kern="1200" cap="none" spc="0" normalizeH="0" baseline="0" noProof="0" dirty="0">
                <a:ln>
                  <a:noFill/>
                </a:ln>
                <a:solidFill>
                  <a:prstClr val="white"/>
                </a:solidFill>
                <a:effectLst/>
                <a:uLnTx/>
                <a:uFillTx/>
                <a:latin typeface="Calibri"/>
                <a:ea typeface="+mn-ea"/>
                <a:cs typeface="Arial" charset="0"/>
              </a:rPr>
              <a:t>U Nikolajky 13, 150 00 Praha 5</a:t>
            </a:r>
            <a:br>
              <a:rPr kumimoji="0" lang="cs-CZ" sz="1600" b="0" i="0" u="none" strike="noStrike" kern="1200" cap="none" spc="0" normalizeH="0" baseline="0" noProof="0" dirty="0">
                <a:ln>
                  <a:noFill/>
                </a:ln>
                <a:solidFill>
                  <a:prstClr val="white"/>
                </a:solidFill>
                <a:effectLst/>
                <a:uLnTx/>
                <a:uFillTx/>
                <a:latin typeface="Calibri"/>
                <a:ea typeface="+mn-ea"/>
                <a:cs typeface="Arial" charset="0"/>
              </a:rPr>
            </a:br>
            <a:r>
              <a:rPr kumimoji="0" lang="cs-CZ" sz="1600" b="0" i="0" u="none" strike="noStrike" kern="0" cap="none" spc="0" normalizeH="0" baseline="0" noProof="0" dirty="0">
                <a:ln>
                  <a:noFill/>
                </a:ln>
                <a:solidFill>
                  <a:srgbClr val="009FE3"/>
                </a:solidFill>
                <a:effectLst/>
                <a:uLnTx/>
                <a:uFillTx/>
                <a:latin typeface="Calibri"/>
                <a:ea typeface="+mn-ea"/>
                <a:cs typeface="Arial" charset="0"/>
              </a:rPr>
              <a:t>t</a:t>
            </a:r>
            <a:r>
              <a:rPr kumimoji="0" lang="cs-CZ" sz="1600" b="0" i="0" u="none" strike="noStrike" kern="1200" cap="none" spc="0" normalizeH="0" baseline="0" noProof="0" dirty="0">
                <a:ln>
                  <a:noFill/>
                </a:ln>
                <a:solidFill>
                  <a:prstClr val="white"/>
                </a:solidFill>
                <a:effectLst/>
                <a:uLnTx/>
                <a:uFillTx/>
                <a:latin typeface="Calibri"/>
                <a:ea typeface="+mn-ea"/>
                <a:cs typeface="Arial" charset="0"/>
              </a:rPr>
              <a:t> (+420) 222 351 611 </a:t>
            </a:r>
            <a:br>
              <a:rPr kumimoji="0" lang="cs-CZ" sz="1600" b="0" i="0" u="none" strike="noStrike" kern="1200" cap="none" spc="0" normalizeH="0" baseline="0" noProof="0" dirty="0">
                <a:ln>
                  <a:noFill/>
                </a:ln>
                <a:solidFill>
                  <a:prstClr val="white"/>
                </a:solidFill>
                <a:effectLst/>
                <a:uLnTx/>
                <a:uFillTx/>
                <a:latin typeface="Calibri"/>
                <a:ea typeface="+mn-ea"/>
                <a:cs typeface="Arial" charset="0"/>
              </a:rPr>
            </a:br>
            <a:r>
              <a:rPr kumimoji="0" lang="cs-CZ" sz="1600" b="0" i="0" u="none" strike="noStrike" kern="0" cap="none" spc="0" normalizeH="0" baseline="0" noProof="0" dirty="0">
                <a:ln>
                  <a:noFill/>
                </a:ln>
                <a:solidFill>
                  <a:srgbClr val="009FE3"/>
                </a:solidFill>
                <a:effectLst/>
                <a:uLnTx/>
                <a:uFillTx/>
                <a:latin typeface="Calibri"/>
                <a:ea typeface="+mn-ea"/>
                <a:cs typeface="Arial" charset="0"/>
              </a:rPr>
              <a:t>e</a:t>
            </a:r>
            <a:r>
              <a:rPr kumimoji="0" lang="cs-CZ" sz="1600" b="0" i="0" u="none" strike="noStrike" kern="1200" cap="none" spc="0" normalizeH="0" baseline="0" noProof="0" dirty="0">
                <a:ln>
                  <a:noFill/>
                </a:ln>
                <a:solidFill>
                  <a:prstClr val="white"/>
                </a:solidFill>
                <a:effectLst/>
                <a:uLnTx/>
                <a:uFillTx/>
                <a:latin typeface="Calibri"/>
                <a:ea typeface="+mn-ea"/>
                <a:cs typeface="Arial" charset="0"/>
              </a:rPr>
              <a:t> info@nms.cz </a:t>
            </a:r>
            <a:r>
              <a:rPr kumimoji="0" lang="cs-CZ" sz="1600" b="0" i="0" u="none" strike="noStrike" kern="0" cap="none" spc="0" normalizeH="0" baseline="0" noProof="0" dirty="0">
                <a:ln>
                  <a:noFill/>
                </a:ln>
                <a:solidFill>
                  <a:srgbClr val="009FE3"/>
                </a:solidFill>
                <a:effectLst/>
                <a:uLnTx/>
                <a:uFillTx/>
                <a:latin typeface="Calibri"/>
                <a:ea typeface="+mn-ea"/>
                <a:cs typeface="Arial" charset="0"/>
              </a:rPr>
              <a:t>w</a:t>
            </a:r>
            <a:r>
              <a:rPr kumimoji="0" lang="cs-CZ" sz="1600" b="0" i="0" u="none" strike="noStrike" kern="1200" cap="none" spc="0" normalizeH="0" baseline="0" noProof="0" dirty="0">
                <a:ln>
                  <a:noFill/>
                </a:ln>
                <a:solidFill>
                  <a:prstClr val="white"/>
                </a:solidFill>
                <a:effectLst/>
                <a:uLnTx/>
                <a:uFillTx/>
                <a:latin typeface="Calibri"/>
                <a:ea typeface="+mn-ea"/>
                <a:cs typeface="Arial" charset="0"/>
              </a:rPr>
              <a:t> www.nms.cz</a:t>
            </a:r>
          </a:p>
        </p:txBody>
      </p:sp>
    </p:spTree>
    <p:extLst>
      <p:ext uri="{BB962C8B-B14F-4D97-AF65-F5344CB8AC3E}">
        <p14:creationId xmlns:p14="http://schemas.microsoft.com/office/powerpoint/2010/main" val="3749228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pPr algn="ctr"/>
            <a:r>
              <a:rPr lang="en-GB" dirty="0"/>
              <a:t>Main findings</a:t>
            </a:r>
          </a:p>
        </p:txBody>
      </p:sp>
    </p:spTree>
    <p:extLst>
      <p:ext uri="{BB962C8B-B14F-4D97-AF65-F5344CB8AC3E}">
        <p14:creationId xmlns:p14="http://schemas.microsoft.com/office/powerpoint/2010/main" val="19290944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cs-CZ" dirty="0"/>
              <a:t>Appendix</a:t>
            </a:r>
          </a:p>
        </p:txBody>
      </p:sp>
    </p:spTree>
    <p:extLst>
      <p:ext uri="{BB962C8B-B14F-4D97-AF65-F5344CB8AC3E}">
        <p14:creationId xmlns:p14="http://schemas.microsoft.com/office/powerpoint/2010/main" val="8996995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p:cNvGraphicFramePr/>
          <p:nvPr>
            <p:extLst>
              <p:ext uri="{D42A27DB-BD31-4B8C-83A1-F6EECF244321}">
                <p14:modId xmlns:p14="http://schemas.microsoft.com/office/powerpoint/2010/main" val="2153621728"/>
              </p:ext>
            </p:extLst>
          </p:nvPr>
        </p:nvGraphicFramePr>
        <p:xfrm>
          <a:off x="2277637" y="2297833"/>
          <a:ext cx="8958361" cy="3758168"/>
        </p:xfrm>
        <a:graphic>
          <a:graphicData uri="http://schemas.openxmlformats.org/drawingml/2006/chart">
            <c:chart xmlns:c="http://schemas.openxmlformats.org/drawingml/2006/chart" xmlns:r="http://schemas.openxmlformats.org/officeDocument/2006/relationships" r:id="rId2"/>
          </a:graphicData>
        </a:graphic>
      </p:graphicFrame>
      <p:sp>
        <p:nvSpPr>
          <p:cNvPr id="3" name="Zástupný symbol pro číslo snímku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262B2E-B0CB-4DBB-8C61-F612C05A0A37}" type="slidenum">
              <a:rPr kumimoji="0" lang="cs-CZ" sz="1400" b="0" i="0" u="none" strike="noStrike" kern="1200" cap="none" spc="0" normalizeH="0" baseline="0" noProof="0" smtClean="0">
                <a:ln>
                  <a:noFill/>
                </a:ln>
                <a:solidFill>
                  <a:prstClr val="white">
                    <a:lumMod val="6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a:t>
            </a:fld>
            <a:endParaRPr kumimoji="0" lang="cs-CZ" sz="14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aphicFrame>
        <p:nvGraphicFramePr>
          <p:cNvPr id="17" name="Tabulka 16">
            <a:extLst>
              <a:ext uri="{FF2B5EF4-FFF2-40B4-BE49-F238E27FC236}">
                <a16:creationId xmlns:a16="http://schemas.microsoft.com/office/drawing/2014/main" id="{B9992C0D-15C2-4955-876D-20314163FC23}"/>
              </a:ext>
            </a:extLst>
          </p:cNvPr>
          <p:cNvGraphicFramePr>
            <a:graphicFrameLocks noGrp="1"/>
          </p:cNvGraphicFramePr>
          <p:nvPr>
            <p:extLst>
              <p:ext uri="{D42A27DB-BD31-4B8C-83A1-F6EECF244321}">
                <p14:modId xmlns:p14="http://schemas.microsoft.com/office/powerpoint/2010/main" val="2646455260"/>
              </p:ext>
            </p:extLst>
          </p:nvPr>
        </p:nvGraphicFramePr>
        <p:xfrm>
          <a:off x="2626741" y="5745143"/>
          <a:ext cx="8486759" cy="489538"/>
        </p:xfrm>
        <a:graphic>
          <a:graphicData uri="http://schemas.openxmlformats.org/drawingml/2006/table">
            <a:tbl>
              <a:tblPr firstRow="1" bandRow="1">
                <a:tableStyleId>{5C22544A-7EE6-4342-B048-85BDC9FD1C3A}</a:tableStyleId>
              </a:tblPr>
              <a:tblGrid>
                <a:gridCol w="1060845">
                  <a:extLst>
                    <a:ext uri="{9D8B030D-6E8A-4147-A177-3AD203B41FA5}">
                      <a16:colId xmlns:a16="http://schemas.microsoft.com/office/drawing/2014/main" val="2492657680"/>
                    </a:ext>
                  </a:extLst>
                </a:gridCol>
                <a:gridCol w="1125782">
                  <a:extLst>
                    <a:ext uri="{9D8B030D-6E8A-4147-A177-3AD203B41FA5}">
                      <a16:colId xmlns:a16="http://schemas.microsoft.com/office/drawing/2014/main" val="239169706"/>
                    </a:ext>
                  </a:extLst>
                </a:gridCol>
                <a:gridCol w="1050022">
                  <a:extLst>
                    <a:ext uri="{9D8B030D-6E8A-4147-A177-3AD203B41FA5}">
                      <a16:colId xmlns:a16="http://schemas.microsoft.com/office/drawing/2014/main" val="4226019324"/>
                    </a:ext>
                  </a:extLst>
                </a:gridCol>
                <a:gridCol w="1050022">
                  <a:extLst>
                    <a:ext uri="{9D8B030D-6E8A-4147-A177-3AD203B41FA5}">
                      <a16:colId xmlns:a16="http://schemas.microsoft.com/office/drawing/2014/main" val="2752221810"/>
                    </a:ext>
                  </a:extLst>
                </a:gridCol>
                <a:gridCol w="1050022">
                  <a:extLst>
                    <a:ext uri="{9D8B030D-6E8A-4147-A177-3AD203B41FA5}">
                      <a16:colId xmlns:a16="http://schemas.microsoft.com/office/drawing/2014/main" val="3793437281"/>
                    </a:ext>
                  </a:extLst>
                </a:gridCol>
                <a:gridCol w="1050022">
                  <a:extLst>
                    <a:ext uri="{9D8B030D-6E8A-4147-A177-3AD203B41FA5}">
                      <a16:colId xmlns:a16="http://schemas.microsoft.com/office/drawing/2014/main" val="968042099"/>
                    </a:ext>
                  </a:extLst>
                </a:gridCol>
                <a:gridCol w="1050022">
                  <a:extLst>
                    <a:ext uri="{9D8B030D-6E8A-4147-A177-3AD203B41FA5}">
                      <a16:colId xmlns:a16="http://schemas.microsoft.com/office/drawing/2014/main" val="3094611140"/>
                    </a:ext>
                  </a:extLst>
                </a:gridCol>
                <a:gridCol w="1050022">
                  <a:extLst>
                    <a:ext uri="{9D8B030D-6E8A-4147-A177-3AD203B41FA5}">
                      <a16:colId xmlns:a16="http://schemas.microsoft.com/office/drawing/2014/main" val="362913234"/>
                    </a:ext>
                  </a:extLst>
                </a:gridCol>
              </a:tblGrid>
              <a:tr h="489538">
                <a:tc>
                  <a:txBody>
                    <a:bodyPr/>
                    <a:lstStyle/>
                    <a:p>
                      <a:pPr algn="ctr" fontAlgn="b"/>
                      <a:r>
                        <a:rPr lang="en-GB" sz="1400" b="1" i="0" u="none" strike="noStrike" noProof="0" dirty="0">
                          <a:solidFill>
                            <a:schemeClr val="tx1"/>
                          </a:solidFill>
                          <a:effectLst/>
                          <a:latin typeface="Calibri" panose="020F0502020204030204" pitchFamily="34" charset="0"/>
                        </a:rPr>
                        <a:t>Population</a:t>
                      </a:r>
                      <a:endParaRPr lang="en-GB" sz="1400" b="1" i="0" u="none" strike="noStrike" noProof="0" dirty="0">
                        <a:solidFill>
                          <a:schemeClr val="tx1"/>
                        </a:solidFill>
                        <a:effectLst/>
                        <a:latin typeface="+mn-lt"/>
                      </a:endParaRPr>
                    </a:p>
                  </a:txBody>
                  <a:tcPr marL="6350" marR="6350" marT="6350" marB="0" anchor="ctr">
                    <a:solidFill>
                      <a:schemeClr val="bg1"/>
                    </a:solidFill>
                  </a:tcPr>
                </a:tc>
                <a:tc>
                  <a:txBody>
                    <a:bodyPr/>
                    <a:lstStyle/>
                    <a:p>
                      <a:pPr algn="ctr" fontAlgn="b"/>
                      <a:endParaRPr lang="cs-CZ" sz="1400" b="1" i="0" u="none" strike="noStrike" dirty="0">
                        <a:solidFill>
                          <a:schemeClr val="tx1"/>
                        </a:solidFill>
                        <a:effectLst/>
                        <a:latin typeface="Calibri" panose="020F0502020204030204" pitchFamily="34" charset="0"/>
                      </a:endParaRP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Politically </a:t>
                      </a:r>
                      <a:endParaRPr lang="cs-CZ" sz="1200" b="1" i="0" u="none" strike="noStrike" noProof="0" dirty="0">
                        <a:solidFill>
                          <a:schemeClr val="tx1"/>
                        </a:solidFill>
                        <a:effectLst/>
                        <a:latin typeface="Calibri" panose="020F0502020204030204" pitchFamily="34" charset="0"/>
                      </a:endParaRPr>
                    </a:p>
                    <a:p>
                      <a:pPr algn="ctr" fontAlgn="ctr"/>
                      <a:r>
                        <a:rPr lang="en-GB" sz="1200" b="1" i="0" u="none" strike="noStrike" noProof="0" dirty="0">
                          <a:solidFill>
                            <a:schemeClr val="tx1"/>
                          </a:solidFill>
                          <a:effectLst/>
                          <a:latin typeface="Calibri" panose="020F0502020204030204" pitchFamily="34" charset="0"/>
                        </a:rPr>
                        <a:t>passive</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Ambivalent</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Young liberals</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Ageing authoritarians</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Defenders</a:t>
                      </a:r>
                    </a:p>
                  </a:txBody>
                  <a:tcPr marL="0" marR="0" marT="0" marB="0" anchor="ctr">
                    <a:solidFill>
                      <a:schemeClr val="bg1"/>
                    </a:solidFill>
                  </a:tcPr>
                </a:tc>
                <a:tc>
                  <a:txBody>
                    <a:bodyPr/>
                    <a:lstStyle/>
                    <a:p>
                      <a:pPr algn="ctr" fontAlgn="ctr"/>
                      <a:r>
                        <a:rPr lang="en-GB" sz="1200" b="1" i="0" u="none" strike="noStrike" noProof="0" dirty="0">
                          <a:solidFill>
                            <a:schemeClr val="tx1"/>
                          </a:solidFill>
                          <a:effectLst/>
                          <a:latin typeface="Calibri" panose="020F0502020204030204" pitchFamily="34" charset="0"/>
                        </a:rPr>
                        <a:t>Tested worker</a:t>
                      </a:r>
                      <a:r>
                        <a:rPr lang="cs-CZ" sz="1200" b="1" i="0" u="none" strike="noStrike" noProof="0" dirty="0">
                          <a:solidFill>
                            <a:schemeClr val="tx1"/>
                          </a:solidFill>
                          <a:effectLst/>
                          <a:latin typeface="Calibri" panose="020F0502020204030204" pitchFamily="34" charset="0"/>
                        </a:rPr>
                        <a:t>s</a:t>
                      </a:r>
                      <a:endParaRPr lang="en-GB" sz="1200" b="1" i="0" u="none" strike="noStrike" noProof="0" dirty="0">
                        <a:solidFill>
                          <a:schemeClr val="tx1"/>
                        </a:solidFill>
                        <a:effectLst/>
                        <a:latin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4256498814"/>
                  </a:ext>
                </a:extLst>
              </a:tr>
            </a:tbl>
          </a:graphicData>
        </a:graphic>
      </p:graphicFrame>
      <p:pic>
        <p:nvPicPr>
          <p:cNvPr id="18" name="Obrázek 17">
            <a:extLst>
              <a:ext uri="{FF2B5EF4-FFF2-40B4-BE49-F238E27FC236}">
                <a16:creationId xmlns:a16="http://schemas.microsoft.com/office/drawing/2014/main" id="{C5771235-5D5F-44E6-A3C7-CB2E71B8B6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0184" y="6193754"/>
            <a:ext cx="284055" cy="284055"/>
          </a:xfrm>
          <a:prstGeom prst="rect">
            <a:avLst/>
          </a:prstGeom>
        </p:spPr>
      </p:pic>
      <p:pic>
        <p:nvPicPr>
          <p:cNvPr id="19" name="Obrázek 18">
            <a:extLst>
              <a:ext uri="{FF2B5EF4-FFF2-40B4-BE49-F238E27FC236}">
                <a16:creationId xmlns:a16="http://schemas.microsoft.com/office/drawing/2014/main" id="{77EF42DA-9DE2-4592-9CE7-69A060183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4855" y="6193754"/>
            <a:ext cx="284055" cy="284055"/>
          </a:xfrm>
          <a:prstGeom prst="rect">
            <a:avLst/>
          </a:prstGeom>
        </p:spPr>
      </p:pic>
      <p:pic>
        <p:nvPicPr>
          <p:cNvPr id="20" name="Obrázek 19">
            <a:extLst>
              <a:ext uri="{FF2B5EF4-FFF2-40B4-BE49-F238E27FC236}">
                <a16:creationId xmlns:a16="http://schemas.microsoft.com/office/drawing/2014/main" id="{143D641A-8141-4EF0-8BED-F4C50B9746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9441" y="6202184"/>
            <a:ext cx="267194" cy="267194"/>
          </a:xfrm>
          <a:prstGeom prst="rect">
            <a:avLst/>
          </a:prstGeom>
        </p:spPr>
      </p:pic>
      <p:pic>
        <p:nvPicPr>
          <p:cNvPr id="21" name="Obrázek 20">
            <a:extLst>
              <a:ext uri="{FF2B5EF4-FFF2-40B4-BE49-F238E27FC236}">
                <a16:creationId xmlns:a16="http://schemas.microsoft.com/office/drawing/2014/main" id="{04EAE1E6-1B95-4E61-A1B8-A43FBA4728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5513" y="6202184"/>
            <a:ext cx="267194" cy="267194"/>
          </a:xfrm>
          <a:prstGeom prst="rect">
            <a:avLst/>
          </a:prstGeom>
        </p:spPr>
      </p:pic>
      <p:pic>
        <p:nvPicPr>
          <p:cNvPr id="22" name="Obrázek 21">
            <a:extLst>
              <a:ext uri="{FF2B5EF4-FFF2-40B4-BE49-F238E27FC236}">
                <a16:creationId xmlns:a16="http://schemas.microsoft.com/office/drawing/2014/main" id="{DBAE4B62-D1BB-4B5B-B845-0154C5001D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9395" y="6193754"/>
            <a:ext cx="284055" cy="284055"/>
          </a:xfrm>
          <a:prstGeom prst="rect">
            <a:avLst/>
          </a:prstGeom>
        </p:spPr>
      </p:pic>
      <p:grpSp>
        <p:nvGrpSpPr>
          <p:cNvPr id="23" name="Skupina 22">
            <a:extLst>
              <a:ext uri="{FF2B5EF4-FFF2-40B4-BE49-F238E27FC236}">
                <a16:creationId xmlns:a16="http://schemas.microsoft.com/office/drawing/2014/main" id="{46F9FCAC-8FA8-4ED3-8C1B-D6F9150AAC4F}"/>
              </a:ext>
            </a:extLst>
          </p:cNvPr>
          <p:cNvGrpSpPr>
            <a:grpSpLocks noChangeAspect="1"/>
          </p:cNvGrpSpPr>
          <p:nvPr/>
        </p:nvGrpSpPr>
        <p:grpSpPr>
          <a:xfrm>
            <a:off x="8354112" y="6201651"/>
            <a:ext cx="268260" cy="268260"/>
            <a:chOff x="11025168" y="3897911"/>
            <a:chExt cx="802039" cy="802039"/>
          </a:xfrm>
        </p:grpSpPr>
        <p:pic>
          <p:nvPicPr>
            <p:cNvPr id="24" name="Obrázek 23">
              <a:extLst>
                <a:ext uri="{FF2B5EF4-FFF2-40B4-BE49-F238E27FC236}">
                  <a16:creationId xmlns:a16="http://schemas.microsoft.com/office/drawing/2014/main" id="{8142D07D-25BD-490B-AF82-92306127C4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25168" y="3897911"/>
              <a:ext cx="802039" cy="802039"/>
            </a:xfrm>
            <a:prstGeom prst="rect">
              <a:avLst/>
            </a:prstGeom>
          </p:spPr>
        </p:pic>
        <p:cxnSp>
          <p:nvCxnSpPr>
            <p:cNvPr id="25" name="Přímá spojnice 24">
              <a:extLst>
                <a:ext uri="{FF2B5EF4-FFF2-40B4-BE49-F238E27FC236}">
                  <a16:creationId xmlns:a16="http://schemas.microsoft.com/office/drawing/2014/main" id="{5E5AC8E8-8F2B-4849-B56E-50A2D62B8E52}"/>
                </a:ext>
              </a:extLst>
            </p:cNvPr>
            <p:cNvCxnSpPr/>
            <p:nvPr/>
          </p:nvCxnSpPr>
          <p:spPr>
            <a:xfrm flipV="1">
              <a:off x="11393052" y="4258360"/>
              <a:ext cx="54280" cy="73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 name="Tabulka 1">
            <a:extLst>
              <a:ext uri="{FF2B5EF4-FFF2-40B4-BE49-F238E27FC236}">
                <a16:creationId xmlns:a16="http://schemas.microsoft.com/office/drawing/2014/main" id="{51101AA6-4EFB-4262-8B9C-A031416F3EC2}"/>
              </a:ext>
            </a:extLst>
          </p:cNvPr>
          <p:cNvGraphicFramePr>
            <a:graphicFrameLocks noGrp="1"/>
          </p:cNvGraphicFramePr>
          <p:nvPr>
            <p:extLst>
              <p:ext uri="{D42A27DB-BD31-4B8C-83A1-F6EECF244321}">
                <p14:modId xmlns:p14="http://schemas.microsoft.com/office/powerpoint/2010/main" val="4059776419"/>
              </p:ext>
            </p:extLst>
          </p:nvPr>
        </p:nvGraphicFramePr>
        <p:xfrm>
          <a:off x="1181161" y="2397044"/>
          <a:ext cx="1254135" cy="3302945"/>
        </p:xfrm>
        <a:graphic>
          <a:graphicData uri="http://schemas.openxmlformats.org/drawingml/2006/table">
            <a:tbl>
              <a:tblPr firstRow="1" bandRow="1">
                <a:tableStyleId>{5C22544A-7EE6-4342-B048-85BDC9FD1C3A}</a:tableStyleId>
              </a:tblPr>
              <a:tblGrid>
                <a:gridCol w="1254135">
                  <a:extLst>
                    <a:ext uri="{9D8B030D-6E8A-4147-A177-3AD203B41FA5}">
                      <a16:colId xmlns:a16="http://schemas.microsoft.com/office/drawing/2014/main" val="808088650"/>
                    </a:ext>
                  </a:extLst>
                </a:gridCol>
              </a:tblGrid>
              <a:tr h="207153">
                <a:tc>
                  <a:txBody>
                    <a:bodyPr/>
                    <a:lstStyle/>
                    <a:p>
                      <a:pPr algn="ctr" fontAlgn="ctr"/>
                      <a:r>
                        <a:rPr lang="en-GB" sz="1100" b="1" i="0" u="none" strike="noStrike" noProof="0" dirty="0">
                          <a:solidFill>
                            <a:srgbClr val="000000"/>
                          </a:solidFill>
                          <a:effectLst/>
                          <a:latin typeface="Calibri" panose="020F0502020204030204" pitchFamily="34" charset="0"/>
                        </a:rPr>
                        <a:t>Young digital elite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601314"/>
                  </a:ext>
                </a:extLst>
              </a:tr>
              <a:tr h="680085">
                <a:tc>
                  <a:txBody>
                    <a:bodyPr/>
                    <a:lstStyle/>
                    <a:p>
                      <a:pPr algn="ctr" fontAlgn="ctr"/>
                      <a:r>
                        <a:rPr lang="en-GB" sz="1100" b="1" i="0" u="none" strike="noStrike" noProof="0" dirty="0">
                          <a:solidFill>
                            <a:srgbClr val="000000"/>
                          </a:solidFill>
                          <a:effectLst/>
                          <a:latin typeface="Calibri" panose="020F0502020204030204" pitchFamily="34" charset="0"/>
                        </a:rPr>
                        <a:t>Wealthy professionals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1499636"/>
                  </a:ext>
                </a:extLst>
              </a:tr>
              <a:tr h="528377">
                <a:tc>
                  <a:txBody>
                    <a:bodyPr/>
                    <a:lstStyle/>
                    <a:p>
                      <a:pPr algn="ctr" fontAlgn="ctr"/>
                      <a:r>
                        <a:rPr lang="en-GB" sz="1100" b="1" i="0" u="none" strike="noStrike" noProof="0" dirty="0">
                          <a:solidFill>
                            <a:srgbClr val="000000"/>
                          </a:solidFill>
                          <a:effectLst/>
                          <a:latin typeface="Calibri" panose="020F0502020204030204" pitchFamily="34" charset="0"/>
                        </a:rPr>
                        <a:t>Traditional middle class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526347"/>
                  </a:ext>
                </a:extLst>
              </a:tr>
              <a:tr h="281660">
                <a:tc>
                  <a:txBody>
                    <a:bodyPr/>
                    <a:lstStyle/>
                    <a:p>
                      <a:pPr algn="ctr" fontAlgn="ctr"/>
                      <a:r>
                        <a:rPr lang="en-GB" sz="1100" b="1" i="0" u="none" strike="noStrike" noProof="0" dirty="0">
                          <a:solidFill>
                            <a:srgbClr val="000000"/>
                          </a:solidFill>
                          <a:effectLst/>
                          <a:latin typeface="Calibri" panose="020F0502020204030204" pitchFamily="34" charset="0"/>
                        </a:rPr>
                        <a:t>Skilled workers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1622444"/>
                  </a:ext>
                </a:extLst>
              </a:tr>
              <a:tr h="475910">
                <a:tc>
                  <a:txBody>
                    <a:bodyPr/>
                    <a:lstStyle/>
                    <a:p>
                      <a:pPr algn="ctr" fontAlgn="ctr"/>
                      <a:r>
                        <a:rPr lang="en-GB" sz="1100" b="1" i="0" u="none" strike="noStrike" noProof="0" dirty="0">
                          <a:solidFill>
                            <a:srgbClr val="000000"/>
                          </a:solidFill>
                          <a:effectLst/>
                          <a:latin typeface="Calibri" panose="020F0502020204030204" pitchFamily="34" charset="0"/>
                        </a:rPr>
                        <a:t>Urban poor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5673204"/>
                  </a:ext>
                </a:extLst>
              </a:tr>
              <a:tr h="660446">
                <a:tc>
                  <a:txBody>
                    <a:bodyPr/>
                    <a:lstStyle/>
                    <a:p>
                      <a:pPr algn="ctr" fontAlgn="ctr"/>
                      <a:r>
                        <a:rPr lang="en-GB" sz="1100" b="1" i="0" u="none" strike="noStrike" noProof="0" dirty="0">
                          <a:solidFill>
                            <a:srgbClr val="000000"/>
                          </a:solidFill>
                          <a:effectLst/>
                          <a:latin typeface="Calibri" panose="020F0502020204030204" pitchFamily="34" charset="0"/>
                        </a:rPr>
                        <a:t>Working class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1600461"/>
                  </a:ext>
                </a:extLst>
              </a:tr>
              <a:tr h="469314">
                <a:tc>
                  <a:txBody>
                    <a:bodyPr/>
                    <a:lstStyle/>
                    <a:p>
                      <a:pPr algn="ctr" fontAlgn="ctr"/>
                      <a:r>
                        <a:rPr lang="en-GB" sz="1100" b="1" i="0" u="none" strike="noStrike" noProof="0" dirty="0">
                          <a:solidFill>
                            <a:srgbClr val="000000"/>
                          </a:solidFill>
                          <a:effectLst/>
                          <a:latin typeface="Calibri" panose="020F0502020204030204" pitchFamily="34" charset="0"/>
                        </a:rPr>
                        <a:t>Low class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8799491"/>
                  </a:ext>
                </a:extLst>
              </a:tr>
            </a:tbl>
          </a:graphicData>
        </a:graphic>
      </p:graphicFrame>
      <p:sp>
        <p:nvSpPr>
          <p:cNvPr id="26" name="Nadpis 1">
            <a:extLst>
              <a:ext uri="{FF2B5EF4-FFF2-40B4-BE49-F238E27FC236}">
                <a16:creationId xmlns:a16="http://schemas.microsoft.com/office/drawing/2014/main" id="{EF239894-FB26-4A7D-AF80-F2E7C8F8021F}"/>
              </a:ext>
            </a:extLst>
          </p:cNvPr>
          <p:cNvSpPr txBox="1">
            <a:spLocks/>
          </p:cNvSpPr>
          <p:nvPr/>
        </p:nvSpPr>
        <p:spPr>
          <a:xfrm>
            <a:off x="137666" y="242909"/>
            <a:ext cx="11364281" cy="650566"/>
          </a:xfrm>
          <a:prstGeom prst="rect">
            <a:avLst/>
          </a:prstGeom>
          <a:noFill/>
        </p:spPr>
        <p:txBody>
          <a:bodyPr wrap="square" lIns="900000" tIns="0" rIns="0" bIns="0" anchor="t">
            <a:noAutofit/>
          </a:bodyPr>
          <a:lstStyle>
            <a:lvl1pPr algn="l" defTabSz="914400" rtl="0" eaLnBrk="1" latinLnBrk="0" hangingPunct="1">
              <a:spcBef>
                <a:spcPct val="0"/>
              </a:spcBef>
              <a:buNone/>
              <a:defRPr sz="4000" kern="1200">
                <a:solidFill>
                  <a:srgbClr val="009FE3"/>
                </a:solidFill>
                <a:latin typeface="+mj-lt"/>
                <a:ea typeface="+mj-ea"/>
                <a:cs typeface="+mj-cs"/>
              </a:defRPr>
            </a:lvl1pPr>
          </a:lstStyle>
          <a:p>
            <a:pPr algn="just"/>
            <a:r>
              <a:rPr lang="en-AU" sz="2200" dirty="0"/>
              <a:t>When we cross both segmentations, 56% of Young liberals belong to segments that symbolize the Middle class (especially Wealthy professionals, Traditional middle class, Skilled workers).  Naturally, 10% of them belong to Young digital elite. Defenders and Ageing authoritarians more often belong to the status classes (Low class, Working Class, partly Urban poor).</a:t>
            </a:r>
          </a:p>
        </p:txBody>
      </p:sp>
      <p:sp>
        <p:nvSpPr>
          <p:cNvPr id="15" name="TextovéPole 14">
            <a:extLst>
              <a:ext uri="{FF2B5EF4-FFF2-40B4-BE49-F238E27FC236}">
                <a16:creationId xmlns:a16="http://schemas.microsoft.com/office/drawing/2014/main" id="{7B808776-30C0-4F66-A510-EF0634627748}"/>
              </a:ext>
            </a:extLst>
          </p:cNvPr>
          <p:cNvSpPr txBox="1"/>
          <p:nvPr/>
        </p:nvSpPr>
        <p:spPr>
          <a:xfrm>
            <a:off x="1152090" y="2059416"/>
            <a:ext cx="2593059" cy="307777"/>
          </a:xfrm>
          <a:prstGeom prst="rect">
            <a:avLst/>
          </a:prstGeom>
          <a:solidFill>
            <a:schemeClr val="accent1"/>
          </a:solidFill>
        </p:spPr>
        <p:txBody>
          <a:bodyPr wrap="square" rtlCol="0">
            <a:spAutoFit/>
          </a:bodyPr>
          <a:lstStyle/>
          <a:p>
            <a:r>
              <a:rPr lang="en-AU" sz="1400" b="1">
                <a:solidFill>
                  <a:schemeClr val="bg1"/>
                </a:solidFill>
              </a:rPr>
              <a:t>Model of social class structure</a:t>
            </a:r>
          </a:p>
        </p:txBody>
      </p:sp>
      <p:sp>
        <p:nvSpPr>
          <p:cNvPr id="16" name="TextovéPole 15">
            <a:extLst>
              <a:ext uri="{FF2B5EF4-FFF2-40B4-BE49-F238E27FC236}">
                <a16:creationId xmlns:a16="http://schemas.microsoft.com/office/drawing/2014/main" id="{A4C8AFB6-B426-47D3-A8CB-95D5C41EAAC4}"/>
              </a:ext>
            </a:extLst>
          </p:cNvPr>
          <p:cNvSpPr txBox="1"/>
          <p:nvPr/>
        </p:nvSpPr>
        <p:spPr>
          <a:xfrm>
            <a:off x="4841345" y="2057939"/>
            <a:ext cx="6191075" cy="307777"/>
          </a:xfrm>
          <a:prstGeom prst="rect">
            <a:avLst/>
          </a:prstGeom>
          <a:solidFill>
            <a:schemeClr val="accent6"/>
          </a:solidFill>
        </p:spPr>
        <p:txBody>
          <a:bodyPr wrap="square" rtlCol="0">
            <a:spAutoFit/>
          </a:bodyPr>
          <a:lstStyle/>
          <a:p>
            <a:r>
              <a:rPr lang="en-AU" sz="1400" b="1">
                <a:solidFill>
                  <a:schemeClr val="bg1"/>
                </a:solidFill>
              </a:rPr>
              <a:t>Attitudinal segmentation</a:t>
            </a:r>
          </a:p>
        </p:txBody>
      </p:sp>
      <p:pic>
        <p:nvPicPr>
          <p:cNvPr id="27" name="Grafický objekt 26">
            <a:extLst>
              <a:ext uri="{FF2B5EF4-FFF2-40B4-BE49-F238E27FC236}">
                <a16:creationId xmlns:a16="http://schemas.microsoft.com/office/drawing/2014/main" id="{1187918B-95B6-4D8E-86C7-78E117B34F4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2213" y="2297833"/>
            <a:ext cx="284055" cy="284055"/>
          </a:xfrm>
          <a:prstGeom prst="rect">
            <a:avLst/>
          </a:prstGeom>
        </p:spPr>
      </p:pic>
      <p:pic>
        <p:nvPicPr>
          <p:cNvPr id="28" name="Grafický objekt 27">
            <a:extLst>
              <a:ext uri="{FF2B5EF4-FFF2-40B4-BE49-F238E27FC236}">
                <a16:creationId xmlns:a16="http://schemas.microsoft.com/office/drawing/2014/main" id="{1D1B0E4C-9AC5-4334-A99C-C3CE5AC79F7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9531" y="2784525"/>
            <a:ext cx="284755" cy="284755"/>
          </a:xfrm>
          <a:prstGeom prst="rect">
            <a:avLst/>
          </a:prstGeom>
        </p:spPr>
      </p:pic>
      <p:pic>
        <p:nvPicPr>
          <p:cNvPr id="29" name="Grafický objekt 28">
            <a:extLst>
              <a:ext uri="{FF2B5EF4-FFF2-40B4-BE49-F238E27FC236}">
                <a16:creationId xmlns:a16="http://schemas.microsoft.com/office/drawing/2014/main" id="{A18619E5-3444-434F-B734-F8ACB6520CE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9532" y="3337191"/>
            <a:ext cx="284755" cy="284755"/>
          </a:xfrm>
          <a:prstGeom prst="rect">
            <a:avLst/>
          </a:prstGeom>
        </p:spPr>
      </p:pic>
      <p:pic>
        <p:nvPicPr>
          <p:cNvPr id="30" name="Grafický objekt 29">
            <a:extLst>
              <a:ext uri="{FF2B5EF4-FFF2-40B4-BE49-F238E27FC236}">
                <a16:creationId xmlns:a16="http://schemas.microsoft.com/office/drawing/2014/main" id="{E1494033-F721-42ED-9972-7D155BBD0A9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6132" y="3747479"/>
            <a:ext cx="284755" cy="284755"/>
          </a:xfrm>
          <a:prstGeom prst="rect">
            <a:avLst/>
          </a:prstGeom>
        </p:spPr>
      </p:pic>
      <p:pic>
        <p:nvPicPr>
          <p:cNvPr id="31" name="Grafický objekt 30">
            <a:extLst>
              <a:ext uri="{FF2B5EF4-FFF2-40B4-BE49-F238E27FC236}">
                <a16:creationId xmlns:a16="http://schemas.microsoft.com/office/drawing/2014/main" id="{A63211FE-CD3F-4847-854B-5B13E651617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6134" y="4138378"/>
            <a:ext cx="284755" cy="284755"/>
          </a:xfrm>
          <a:prstGeom prst="rect">
            <a:avLst/>
          </a:prstGeom>
        </p:spPr>
      </p:pic>
      <p:pic>
        <p:nvPicPr>
          <p:cNvPr id="32" name="Grafický objekt 31">
            <a:extLst>
              <a:ext uri="{FF2B5EF4-FFF2-40B4-BE49-F238E27FC236}">
                <a16:creationId xmlns:a16="http://schemas.microsoft.com/office/drawing/2014/main" id="{E5726185-F0E0-40AF-860B-AB9CFF3F112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06133" y="4634692"/>
            <a:ext cx="284755" cy="284755"/>
          </a:xfrm>
          <a:prstGeom prst="rect">
            <a:avLst/>
          </a:prstGeom>
        </p:spPr>
      </p:pic>
      <p:pic>
        <p:nvPicPr>
          <p:cNvPr id="33" name="Grafický objekt 32">
            <a:extLst>
              <a:ext uri="{FF2B5EF4-FFF2-40B4-BE49-F238E27FC236}">
                <a16:creationId xmlns:a16="http://schemas.microsoft.com/office/drawing/2014/main" id="{B7D0C68F-5C80-4962-A0B6-30A7761523F3}"/>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06132" y="5237150"/>
            <a:ext cx="284755" cy="284755"/>
          </a:xfrm>
          <a:prstGeom prst="rect">
            <a:avLst/>
          </a:prstGeom>
        </p:spPr>
      </p:pic>
    </p:spTree>
    <p:extLst>
      <p:ext uri="{BB962C8B-B14F-4D97-AF65-F5344CB8AC3E}">
        <p14:creationId xmlns:p14="http://schemas.microsoft.com/office/powerpoint/2010/main" val="533414339"/>
      </p:ext>
    </p:extLst>
  </p:cSld>
  <p:clrMapOvr>
    <a:masterClrMapping/>
  </p:clrMapOvr>
</p:sld>
</file>

<file path=ppt/theme/theme1.xml><?xml version="1.0" encoding="utf-8"?>
<a:theme xmlns:a="http://schemas.openxmlformats.org/drawingml/2006/main" name="S logem">
  <a:themeElements>
    <a:clrScheme name="NMS paleta barev">
      <a:dk1>
        <a:sysClr val="windowText" lastClr="000000"/>
      </a:dk1>
      <a:lt1>
        <a:sysClr val="window" lastClr="FFFFFF"/>
      </a:lt1>
      <a:dk2>
        <a:srgbClr val="595959"/>
      </a:dk2>
      <a:lt2>
        <a:srgbClr val="D8D8D8"/>
      </a:lt2>
      <a:accent1>
        <a:srgbClr val="16A085"/>
      </a:accent1>
      <a:accent2>
        <a:srgbClr val="2ECC71"/>
      </a:accent2>
      <a:accent3>
        <a:srgbClr val="D6C40F"/>
      </a:accent3>
      <a:accent4>
        <a:srgbClr val="E67E22"/>
      </a:accent4>
      <a:accent5>
        <a:srgbClr val="E74C3C"/>
      </a:accent5>
      <a:accent6>
        <a:srgbClr val="1964AA"/>
      </a:accent6>
      <a:hlink>
        <a:srgbClr val="00B0F0"/>
      </a:hlink>
      <a:folHlink>
        <a:srgbClr val="7F7F7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MS_Sablona_16_9_2016-11-06" id="{9EAB262D-A5C2-434F-92FA-508A0D6E867F}" vid="{23D6DCA3-11AD-4C11-A1E2-3855C5B4FBB3}"/>
    </a:ext>
  </a:extLst>
</a:theme>
</file>

<file path=ppt/theme/theme10.xml><?xml version="1.0" encoding="utf-8"?>
<a:theme xmlns:a="http://schemas.openxmlformats.org/drawingml/2006/main" name="NMS_Sablona_16_9_2016-11-06">
  <a:themeElements>
    <a:clrScheme name="NMS paleta barev">
      <a:dk1>
        <a:sysClr val="windowText" lastClr="000000"/>
      </a:dk1>
      <a:lt1>
        <a:sysClr val="window" lastClr="FFFFFF"/>
      </a:lt1>
      <a:dk2>
        <a:srgbClr val="595959"/>
      </a:dk2>
      <a:lt2>
        <a:srgbClr val="D8D8D8"/>
      </a:lt2>
      <a:accent1>
        <a:srgbClr val="16A085"/>
      </a:accent1>
      <a:accent2>
        <a:srgbClr val="2ECC71"/>
      </a:accent2>
      <a:accent3>
        <a:srgbClr val="D6C40F"/>
      </a:accent3>
      <a:accent4>
        <a:srgbClr val="E67E22"/>
      </a:accent4>
      <a:accent5>
        <a:srgbClr val="E74C3C"/>
      </a:accent5>
      <a:accent6>
        <a:srgbClr val="1964AA"/>
      </a:accent6>
      <a:hlink>
        <a:srgbClr val="00B0F0"/>
      </a:hlink>
      <a:folHlink>
        <a:srgbClr val="7F7F7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MS_Sablona_16_9_2016-11-06" id="{9EAB262D-A5C2-434F-92FA-508A0D6E867F}" vid="{23D6DCA3-11AD-4C11-A1E2-3855C5B4FBB3}"/>
    </a:ext>
  </a:extLst>
</a:theme>
</file>

<file path=ppt/theme/theme1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z loga">
  <a:themeElements>
    <a:clrScheme name="NMS paleta barev">
      <a:dk1>
        <a:sysClr val="windowText" lastClr="000000"/>
      </a:dk1>
      <a:lt1>
        <a:sysClr val="window" lastClr="FFFFFF"/>
      </a:lt1>
      <a:dk2>
        <a:srgbClr val="595959"/>
      </a:dk2>
      <a:lt2>
        <a:srgbClr val="D8D8D8"/>
      </a:lt2>
      <a:accent1>
        <a:srgbClr val="16A085"/>
      </a:accent1>
      <a:accent2>
        <a:srgbClr val="2ECC71"/>
      </a:accent2>
      <a:accent3>
        <a:srgbClr val="D6C40F"/>
      </a:accent3>
      <a:accent4>
        <a:srgbClr val="E67E22"/>
      </a:accent4>
      <a:accent5>
        <a:srgbClr val="E74C3C"/>
      </a:accent5>
      <a:accent6>
        <a:srgbClr val="1964AA"/>
      </a:accent6>
      <a:hlink>
        <a:srgbClr val="00B0F0"/>
      </a:hlink>
      <a:folHlink>
        <a:srgbClr val="7F7F7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MS_Sablona_16_9_2016-11-06" id="{9EAB262D-A5C2-434F-92FA-508A0D6E867F}" vid="{5DCDB42E-34E2-4F1B-B2D8-5C8FA618A86A}"/>
    </a:ext>
  </a:extLst>
</a:theme>
</file>

<file path=ppt/theme/theme3.xml><?xml version="1.0" encoding="utf-8"?>
<a:theme xmlns:a="http://schemas.openxmlformats.org/drawingml/2006/main" name="Titulní strana">
  <a:themeElements>
    <a:clrScheme name="NMS paleta barev">
      <a:dk1>
        <a:sysClr val="windowText" lastClr="000000"/>
      </a:dk1>
      <a:lt1>
        <a:sysClr val="window" lastClr="FFFFFF"/>
      </a:lt1>
      <a:dk2>
        <a:srgbClr val="595959"/>
      </a:dk2>
      <a:lt2>
        <a:srgbClr val="D8D8D8"/>
      </a:lt2>
      <a:accent1>
        <a:srgbClr val="16A085"/>
      </a:accent1>
      <a:accent2>
        <a:srgbClr val="2ECC71"/>
      </a:accent2>
      <a:accent3>
        <a:srgbClr val="D6C40F"/>
      </a:accent3>
      <a:accent4>
        <a:srgbClr val="E67E22"/>
      </a:accent4>
      <a:accent5>
        <a:srgbClr val="E74C3C"/>
      </a:accent5>
      <a:accent6>
        <a:srgbClr val="1964AA"/>
      </a:accent6>
      <a:hlink>
        <a:srgbClr val="00B0F0"/>
      </a:hlink>
      <a:folHlink>
        <a:srgbClr val="7F7F7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MS_Sablona_16_9_2016-11-06" id="{9EAB262D-A5C2-434F-92FA-508A0D6E867F}" vid="{46FDA785-B6E0-43BE-9841-7A8F03DEAFD0}"/>
    </a:ext>
  </a:extLst>
</a:theme>
</file>

<file path=ppt/theme/theme4.xml><?xml version="1.0" encoding="utf-8"?>
<a:theme xmlns:a="http://schemas.openxmlformats.org/drawingml/2006/main" name="Sekce">
  <a:themeElements>
    <a:clrScheme name="NMS paleta barev">
      <a:dk1>
        <a:sysClr val="windowText" lastClr="000000"/>
      </a:dk1>
      <a:lt1>
        <a:sysClr val="window" lastClr="FFFFFF"/>
      </a:lt1>
      <a:dk2>
        <a:srgbClr val="595959"/>
      </a:dk2>
      <a:lt2>
        <a:srgbClr val="D8D8D8"/>
      </a:lt2>
      <a:accent1>
        <a:srgbClr val="16A085"/>
      </a:accent1>
      <a:accent2>
        <a:srgbClr val="2ECC71"/>
      </a:accent2>
      <a:accent3>
        <a:srgbClr val="D6C40F"/>
      </a:accent3>
      <a:accent4>
        <a:srgbClr val="E67E22"/>
      </a:accent4>
      <a:accent5>
        <a:srgbClr val="E74C3C"/>
      </a:accent5>
      <a:accent6>
        <a:srgbClr val="1964AA"/>
      </a:accent6>
      <a:hlink>
        <a:srgbClr val="00B0F0"/>
      </a:hlink>
      <a:folHlink>
        <a:srgbClr val="7F7F7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MS_Sablona_16_9_2016-11-06" id="{9EAB262D-A5C2-434F-92FA-508A0D6E867F}" vid="{2EAE7E1D-21A0-4AE2-97AC-DB3DC70CE6CB}"/>
    </a:ext>
  </a:extLst>
</a:theme>
</file>

<file path=ppt/theme/theme5.xml><?xml version="1.0" encoding="utf-8"?>
<a:theme xmlns:a="http://schemas.openxmlformats.org/drawingml/2006/main" name="Podsekce">
  <a:themeElements>
    <a:clrScheme name="NMS paleta barev">
      <a:dk1>
        <a:sysClr val="windowText" lastClr="000000"/>
      </a:dk1>
      <a:lt1>
        <a:sysClr val="window" lastClr="FFFFFF"/>
      </a:lt1>
      <a:dk2>
        <a:srgbClr val="595959"/>
      </a:dk2>
      <a:lt2>
        <a:srgbClr val="D8D8D8"/>
      </a:lt2>
      <a:accent1>
        <a:srgbClr val="16A085"/>
      </a:accent1>
      <a:accent2>
        <a:srgbClr val="2ECC71"/>
      </a:accent2>
      <a:accent3>
        <a:srgbClr val="D6C40F"/>
      </a:accent3>
      <a:accent4>
        <a:srgbClr val="E67E22"/>
      </a:accent4>
      <a:accent5>
        <a:srgbClr val="E74C3C"/>
      </a:accent5>
      <a:accent6>
        <a:srgbClr val="1964AA"/>
      </a:accent6>
      <a:hlink>
        <a:srgbClr val="00B0F0"/>
      </a:hlink>
      <a:folHlink>
        <a:srgbClr val="7F7F7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MS_Sablona_16_9_2016-11-06" id="{9EAB262D-A5C2-434F-92FA-508A0D6E867F}" vid="{69CE0644-EF7A-4170-A84C-6065E2BC1499}"/>
    </a:ext>
  </a:extLst>
</a:theme>
</file>

<file path=ppt/theme/theme6.xml><?xml version="1.0" encoding="utf-8"?>
<a:theme xmlns:a="http://schemas.openxmlformats.org/drawingml/2006/main" name="1_Titulní strana">
  <a:themeElements>
    <a:clrScheme name="NMS paleta barev">
      <a:dk1>
        <a:sysClr val="windowText" lastClr="000000"/>
      </a:dk1>
      <a:lt1>
        <a:sysClr val="window" lastClr="FFFFFF"/>
      </a:lt1>
      <a:dk2>
        <a:srgbClr val="595959"/>
      </a:dk2>
      <a:lt2>
        <a:srgbClr val="D8D8D8"/>
      </a:lt2>
      <a:accent1>
        <a:srgbClr val="16A085"/>
      </a:accent1>
      <a:accent2>
        <a:srgbClr val="2ECC71"/>
      </a:accent2>
      <a:accent3>
        <a:srgbClr val="D6C40F"/>
      </a:accent3>
      <a:accent4>
        <a:srgbClr val="E67E22"/>
      </a:accent4>
      <a:accent5>
        <a:srgbClr val="E74C3C"/>
      </a:accent5>
      <a:accent6>
        <a:srgbClr val="1964AA"/>
      </a:accent6>
      <a:hlink>
        <a:srgbClr val="00B0F0"/>
      </a:hlink>
      <a:folHlink>
        <a:srgbClr val="7F7F7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MS_Sablona_16_9_2016-11-06" id="{9EAB262D-A5C2-434F-92FA-508A0D6E867F}" vid="{46FDA785-B6E0-43BE-9841-7A8F03DEAFD0}"/>
    </a:ext>
  </a:extLst>
</a:theme>
</file>

<file path=ppt/theme/theme7.xml><?xml version="1.0" encoding="utf-8"?>
<a:theme xmlns:a="http://schemas.openxmlformats.org/drawingml/2006/main" name="1_S logem">
  <a:themeElements>
    <a:clrScheme name="NMS paleta barev">
      <a:dk1>
        <a:sysClr val="windowText" lastClr="000000"/>
      </a:dk1>
      <a:lt1>
        <a:sysClr val="window" lastClr="FFFFFF"/>
      </a:lt1>
      <a:dk2>
        <a:srgbClr val="595959"/>
      </a:dk2>
      <a:lt2>
        <a:srgbClr val="D8D8D8"/>
      </a:lt2>
      <a:accent1>
        <a:srgbClr val="16A085"/>
      </a:accent1>
      <a:accent2>
        <a:srgbClr val="2ECC71"/>
      </a:accent2>
      <a:accent3>
        <a:srgbClr val="D6C40F"/>
      </a:accent3>
      <a:accent4>
        <a:srgbClr val="E67E22"/>
      </a:accent4>
      <a:accent5>
        <a:srgbClr val="E74C3C"/>
      </a:accent5>
      <a:accent6>
        <a:srgbClr val="1964AA"/>
      </a:accent6>
      <a:hlink>
        <a:srgbClr val="00B0F0"/>
      </a:hlink>
      <a:folHlink>
        <a:srgbClr val="7F7F7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MS_Sablona_16_9_2016-11-06" id="{9EAB262D-A5C2-434F-92FA-508A0D6E867F}" vid="{23D6DCA3-11AD-4C11-A1E2-3855C5B4FBB3}"/>
    </a:ext>
  </a:extLst>
</a:theme>
</file>

<file path=ppt/theme/theme8.xml><?xml version="1.0" encoding="utf-8"?>
<a:theme xmlns:a="http://schemas.openxmlformats.org/drawingml/2006/main" name="2_S logem">
  <a:themeElements>
    <a:clrScheme name="NMS paleta barev">
      <a:dk1>
        <a:sysClr val="windowText" lastClr="000000"/>
      </a:dk1>
      <a:lt1>
        <a:sysClr val="window" lastClr="FFFFFF"/>
      </a:lt1>
      <a:dk2>
        <a:srgbClr val="595959"/>
      </a:dk2>
      <a:lt2>
        <a:srgbClr val="D8D8D8"/>
      </a:lt2>
      <a:accent1>
        <a:srgbClr val="16A085"/>
      </a:accent1>
      <a:accent2>
        <a:srgbClr val="2ECC71"/>
      </a:accent2>
      <a:accent3>
        <a:srgbClr val="D6C40F"/>
      </a:accent3>
      <a:accent4>
        <a:srgbClr val="E67E22"/>
      </a:accent4>
      <a:accent5>
        <a:srgbClr val="E74C3C"/>
      </a:accent5>
      <a:accent6>
        <a:srgbClr val="1964AA"/>
      </a:accent6>
      <a:hlink>
        <a:srgbClr val="00B0F0"/>
      </a:hlink>
      <a:folHlink>
        <a:srgbClr val="7F7F7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MS_Sablona_16_9_2016-11-06" id="{9EAB262D-A5C2-434F-92FA-508A0D6E867F}" vid="{23D6DCA3-11AD-4C11-A1E2-3855C5B4FBB3}"/>
    </a:ext>
  </a:extLst>
</a:theme>
</file>

<file path=ppt/theme/theme9.xml><?xml version="1.0" encoding="utf-8"?>
<a:theme xmlns:a="http://schemas.openxmlformats.org/drawingml/2006/main" name="6_Bez loga">
  <a:themeElements>
    <a:clrScheme name="Vlastní 1">
      <a:dk1>
        <a:sysClr val="windowText" lastClr="000000"/>
      </a:dk1>
      <a:lt1>
        <a:sysClr val="window" lastClr="FFFFFF"/>
      </a:lt1>
      <a:dk2>
        <a:srgbClr val="595959"/>
      </a:dk2>
      <a:lt2>
        <a:srgbClr val="D8D8D8"/>
      </a:lt2>
      <a:accent1>
        <a:srgbClr val="16A085"/>
      </a:accent1>
      <a:accent2>
        <a:srgbClr val="2ECC71"/>
      </a:accent2>
      <a:accent3>
        <a:srgbClr val="D6C40F"/>
      </a:accent3>
      <a:accent4>
        <a:srgbClr val="E67E22"/>
      </a:accent4>
      <a:accent5>
        <a:srgbClr val="E74C3C"/>
      </a:accent5>
      <a:accent6>
        <a:srgbClr val="1964AA"/>
      </a:accent6>
      <a:hlink>
        <a:srgbClr val="FFFFFF"/>
      </a:hlink>
      <a:folHlink>
        <a:srgbClr val="FFFFF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MS_Sablona_16_9_2016-11-06" id="{9EAB262D-A5C2-434F-92FA-508A0D6E867F}" vid="{5DCDB42E-34E2-4F1B-B2D8-5C8FA618A86A}"/>
    </a:ext>
  </a:extLst>
</a:theme>
</file>

<file path=docProps/app.xml><?xml version="1.0" encoding="utf-8"?>
<Properties xmlns="http://schemas.openxmlformats.org/officeDocument/2006/extended-properties" xmlns:vt="http://schemas.openxmlformats.org/officeDocument/2006/docPropsVTypes">
  <Template>NMS_Sablona_16x9_2016-11-06</Template>
  <TotalTime>0</TotalTime>
  <Words>12881</Words>
  <Application>Microsoft Office PowerPoint</Application>
  <PresentationFormat>Širokoúhlá obrazovka</PresentationFormat>
  <Paragraphs>2266</Paragraphs>
  <Slides>91</Slides>
  <Notes>2</Notes>
  <HiddenSlides>0</HiddenSlides>
  <MMClips>0</MMClips>
  <ScaleCrop>false</ScaleCrop>
  <HeadingPairs>
    <vt:vector size="6" baseType="variant">
      <vt:variant>
        <vt:lpstr>Použitá písma</vt:lpstr>
      </vt:variant>
      <vt:variant>
        <vt:i4>4</vt:i4>
      </vt:variant>
      <vt:variant>
        <vt:lpstr>Motiv</vt:lpstr>
      </vt:variant>
      <vt:variant>
        <vt:i4>10</vt:i4>
      </vt:variant>
      <vt:variant>
        <vt:lpstr>Nadpisy snímků</vt:lpstr>
      </vt:variant>
      <vt:variant>
        <vt:i4>91</vt:i4>
      </vt:variant>
    </vt:vector>
  </HeadingPairs>
  <TitlesOfParts>
    <vt:vector size="105" baseType="lpstr">
      <vt:lpstr>Arial</vt:lpstr>
      <vt:lpstr>Arial CE</vt:lpstr>
      <vt:lpstr>Calibri</vt:lpstr>
      <vt:lpstr>Wingdings</vt:lpstr>
      <vt:lpstr>S logem</vt:lpstr>
      <vt:lpstr>Bez loga</vt:lpstr>
      <vt:lpstr>Titulní strana</vt:lpstr>
      <vt:lpstr>Sekce</vt:lpstr>
      <vt:lpstr>Podsekce</vt:lpstr>
      <vt:lpstr>1_Titulní strana</vt:lpstr>
      <vt:lpstr>1_S logem</vt:lpstr>
      <vt:lpstr>2_S logem</vt:lpstr>
      <vt:lpstr>6_Bez loga</vt:lpstr>
      <vt:lpstr>NMS_Sablona_16_9_2016-11-06</vt:lpstr>
      <vt:lpstr>Study of mid-class' attitudes towards  the EU and its influence on European issues</vt:lpstr>
      <vt:lpstr>Prezentace aplikace PowerPoint</vt:lpstr>
      <vt:lpstr>Content </vt:lpstr>
      <vt:lpstr>Methodology</vt:lpstr>
      <vt:lpstr>Part 1: Attitudinal Segmentation and Mid-class</vt:lpstr>
      <vt:lpstr>Methodology of segmentation</vt:lpstr>
      <vt:lpstr>Prezentace aplikace PowerPoint</vt:lpstr>
      <vt:lpstr>Prezentace aplikace PowerPoint</vt:lpstr>
      <vt:lpstr>Main findings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Detailed description of segments</vt:lpstr>
      <vt:lpstr>Prezentace aplikace PowerPoint</vt:lpstr>
      <vt:lpstr>Prezentace aplikace PowerPoint</vt:lpstr>
      <vt:lpstr>Prezentace aplikace PowerPoint</vt:lpstr>
      <vt:lpstr>Prezentace aplikace PowerPoint</vt:lpstr>
      <vt:lpstr>Ambivalent plan to vote for ANO</vt:lpstr>
      <vt:lpstr>Prezentace aplikace PowerPoint</vt:lpstr>
      <vt:lpstr>Prezentace aplikace PowerPoint</vt:lpstr>
      <vt:lpstr>Young liberals plan to vote for Pirate party</vt:lpstr>
      <vt:lpstr>Prezentace aplikace PowerPoint</vt:lpstr>
      <vt:lpstr>Prezentace aplikace PowerPoint</vt:lpstr>
      <vt:lpstr>Half of the Ageing authoritarians plan to vote</vt:lpstr>
      <vt:lpstr>Prezentace aplikace PowerPoint</vt:lpstr>
      <vt:lpstr>Prezentace aplikace PowerPoint</vt:lpstr>
      <vt:lpstr>Defenders prefer SPD in EP election</vt:lpstr>
      <vt:lpstr>Prezentace aplikace PowerPoint</vt:lpstr>
      <vt:lpstr>Prezentace aplikace PowerPoint</vt:lpstr>
      <vt:lpstr>Tested workers assume they will vote in EP election</vt:lpstr>
      <vt:lpstr>Prezentace aplikace PowerPoint</vt:lpstr>
      <vt:lpstr>Opinions and attitudes of the segments</vt:lpstr>
      <vt:lpstr>Prezentace aplikace PowerPoint</vt:lpstr>
      <vt:lpstr>Prezentace aplikace PowerPoint</vt:lpstr>
      <vt:lpstr>Prezentace aplikace PowerPoint</vt:lpstr>
      <vt:lpstr>Prezentace aplikace PowerPoint</vt:lpstr>
      <vt:lpstr>Socio-demography</vt:lpstr>
      <vt:lpstr>Structure of classes - demographics</vt:lpstr>
      <vt:lpstr>Structure of classes - demographics</vt:lpstr>
      <vt:lpstr>Structure of classes - demographics</vt:lpstr>
      <vt:lpstr>Structure of segments – party preference for EP – which party plan to vote for EP, only those who definitely plan to vote to EP (counted on the total population)</vt:lpstr>
      <vt:lpstr>Structure of segments – party preference for EP – which party plan to vote for EP  (counted on the total population)</vt:lpstr>
      <vt:lpstr>Leisure time</vt:lpstr>
      <vt:lpstr>Prezentace aplikace PowerPoint</vt:lpstr>
      <vt:lpstr>Prezentace aplikace PowerPoint</vt:lpstr>
      <vt:lpstr>Part 2: Model of social class structure Latent class model based on social, economic and cultural dimensions</vt:lpstr>
      <vt:lpstr>Methodology of data analysis</vt:lpstr>
      <vt:lpstr>Methodology of data analysis</vt:lpstr>
      <vt:lpstr>Main findings</vt:lpstr>
      <vt:lpstr>Seven classes form the class structure in the Czech Republic (share in population in % and total population)</vt:lpstr>
      <vt:lpstr>Prezentace aplikace PowerPoint</vt:lpstr>
      <vt:lpstr>Prezentace aplikace PowerPoint</vt:lpstr>
      <vt:lpstr>Positioning based on forms of capital</vt:lpstr>
      <vt:lpstr>Overlap between identified classes and Thibault Muzergues typology </vt:lpstr>
      <vt:lpstr>Prezentace aplikace PowerPoint</vt:lpstr>
      <vt:lpstr>Prezentace aplikace PowerPoint</vt:lpstr>
      <vt:lpstr>Overview of classes based on capital</vt:lpstr>
      <vt:lpstr>Profile of classes: Young digital elite</vt:lpstr>
      <vt:lpstr>Profile of classes: Wealthy professionals</vt:lpstr>
      <vt:lpstr>Profile of classes: Traditional middle class</vt:lpstr>
      <vt:lpstr>Profile of classes: Skilled workers</vt:lpstr>
      <vt:lpstr>Profile of classes: Urban poor</vt:lpstr>
      <vt:lpstr>Profile of classes: Working class</vt:lpstr>
      <vt:lpstr>Profile of classes: Low class</vt:lpstr>
      <vt:lpstr>Opinion and attitudes of the classes</vt:lpstr>
      <vt:lpstr>Prezentace aplikace PowerPoint</vt:lpstr>
      <vt:lpstr>Prezentace aplikace PowerPoint</vt:lpstr>
      <vt:lpstr>Prezentace aplikace PowerPoint</vt:lpstr>
      <vt:lpstr>Prezentace aplikace PowerPoint</vt:lpstr>
      <vt:lpstr>Demographic profile of the classes</vt:lpstr>
      <vt:lpstr>Structure of classes - demographics</vt:lpstr>
      <vt:lpstr>Structure of classes - demographics</vt:lpstr>
      <vt:lpstr>Structure of classes – status and political participation</vt:lpstr>
      <vt:lpstr>Prezentace aplikace PowerPoint</vt:lpstr>
      <vt:lpstr>Prezentace aplikace PowerPoint</vt:lpstr>
      <vt:lpstr>Leisure time</vt:lpstr>
      <vt:lpstr>Prezentace aplikace PowerPoint</vt:lpstr>
      <vt:lpstr>Prezentace aplikace PowerPoint</vt:lpstr>
      <vt:lpstr>Sample structure</vt:lpstr>
      <vt:lpstr>Sample structure</vt:lpstr>
      <vt:lpstr>Contacts</vt:lpstr>
      <vt:lpstr>Appendix</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2017-03-30T06:39:31Z</dcterms:created>
  <dcterms:modified xsi:type="dcterms:W3CDTF">2019-04-17T07:59:26Z</dcterms:modified>
</cp:coreProperties>
</file>